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9" r:id="rId2"/>
    <p:sldId id="284" r:id="rId3"/>
    <p:sldId id="257" r:id="rId4"/>
    <p:sldId id="276" r:id="rId5"/>
    <p:sldId id="261" r:id="rId6"/>
    <p:sldId id="262" r:id="rId7"/>
    <p:sldId id="281" r:id="rId8"/>
    <p:sldId id="263" r:id="rId9"/>
    <p:sldId id="264" r:id="rId10"/>
    <p:sldId id="28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D6"/>
    <a:srgbClr val="0045D0"/>
    <a:srgbClr val="006600"/>
    <a:srgbClr val="FF3300"/>
    <a:srgbClr val="FFCB25"/>
    <a:srgbClr val="FFD653"/>
    <a:srgbClr val="DB7418"/>
    <a:srgbClr val="005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69665D-375E-462F-843E-947CDF11B10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2AF811-71DF-44F0-8B8B-D73AF131FF7B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bn-IN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ব্যয় করার ইচ্ছা</a:t>
          </a:r>
          <a:endParaRPr lang="en-US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0DDFDDD-4EF8-4621-BBCB-087BF02DDF3B}" type="parTrans" cxnId="{B273313A-6B8B-45AD-9615-62E697BF2D40}">
      <dgm:prSet/>
      <dgm:spPr/>
      <dgm:t>
        <a:bodyPr/>
        <a:lstStyle/>
        <a:p>
          <a:endParaRPr lang="en-US"/>
        </a:p>
      </dgm:t>
    </dgm:pt>
    <dgm:pt modelId="{9E068E2D-938A-4AD7-8EB8-A4337A87AD29}" type="sibTrans" cxnId="{B273313A-6B8B-45AD-9615-62E697BF2D40}">
      <dgm:prSet/>
      <dgm:spPr/>
      <dgm:t>
        <a:bodyPr/>
        <a:lstStyle/>
        <a:p>
          <a:endParaRPr lang="en-US"/>
        </a:p>
      </dgm:t>
    </dgm:pt>
    <dgm:pt modelId="{5A020FF5-19E9-40EF-B7F9-63428CAB32DB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bn-IN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ব্যয় করার সামর্থ্য</a:t>
          </a:r>
          <a:endParaRPr lang="en-US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0FE96A7-6F73-480A-8C92-C85D37E6E28E}" type="parTrans" cxnId="{F52A675E-27F6-41FF-B78B-F458855552A2}">
      <dgm:prSet/>
      <dgm:spPr/>
      <dgm:t>
        <a:bodyPr/>
        <a:lstStyle/>
        <a:p>
          <a:endParaRPr lang="en-US"/>
        </a:p>
      </dgm:t>
    </dgm:pt>
    <dgm:pt modelId="{1D0402AD-5100-4AB4-9EC7-C11B3D6C3F8F}" type="sibTrans" cxnId="{F52A675E-27F6-41FF-B78B-F458855552A2}">
      <dgm:prSet/>
      <dgm:spPr/>
      <dgm:t>
        <a:bodyPr/>
        <a:lstStyle/>
        <a:p>
          <a:endParaRPr lang="en-US"/>
        </a:p>
      </dgm:t>
    </dgm:pt>
    <dgm:pt modelId="{DB97C580-D6ED-4ED4-A817-289CB3C3D513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bn-IN" sz="36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পাওয়ার ইচ্ছা</a:t>
          </a:r>
          <a:endParaRPr lang="en-US" sz="3600" dirty="0">
            <a:solidFill>
              <a:schemeClr val="tx1">
                <a:lumMod val="95000"/>
                <a:lumOff val="5000"/>
              </a:schemeClr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9E4350E-3ADD-4DC5-BD25-8A52CFB446A2}" type="sibTrans" cxnId="{1A9C54BF-6639-430A-85A5-A4D9AB3D58C3}">
      <dgm:prSet/>
      <dgm:spPr/>
      <dgm:t>
        <a:bodyPr/>
        <a:lstStyle/>
        <a:p>
          <a:endParaRPr lang="en-US"/>
        </a:p>
      </dgm:t>
    </dgm:pt>
    <dgm:pt modelId="{8B61E69D-B274-461A-B8DE-0DA55E6F3F64}" type="parTrans" cxnId="{1A9C54BF-6639-430A-85A5-A4D9AB3D58C3}">
      <dgm:prSet/>
      <dgm:spPr/>
      <dgm:t>
        <a:bodyPr/>
        <a:lstStyle/>
        <a:p>
          <a:endParaRPr lang="en-US"/>
        </a:p>
      </dgm:t>
    </dgm:pt>
    <dgm:pt modelId="{246E7720-5522-4AFE-A0D9-FDE5719B5061}">
      <dgm:prSet phldrT="[Text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bn-IN" sz="4000" dirty="0">
              <a:latin typeface="NikoshBAN" panose="02000000000000000000" pitchFamily="2" charset="0"/>
              <a:cs typeface="NikoshBAN" panose="02000000000000000000" pitchFamily="2" charset="0"/>
            </a:rPr>
            <a:t>চাহিদার শর্ত</a:t>
          </a:r>
          <a:endParaRPr lang="en-US" sz="4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5176370-0391-4A8F-A0B1-8F28954F7D0B}" type="sibTrans" cxnId="{22A1DE03-D5B0-42C8-A6A8-EB688FBFDB6E}">
      <dgm:prSet/>
      <dgm:spPr/>
      <dgm:t>
        <a:bodyPr/>
        <a:lstStyle/>
        <a:p>
          <a:endParaRPr lang="en-US"/>
        </a:p>
      </dgm:t>
    </dgm:pt>
    <dgm:pt modelId="{948209C1-A2DD-43FC-A782-0A122927BC42}" type="parTrans" cxnId="{22A1DE03-D5B0-42C8-A6A8-EB688FBFDB6E}">
      <dgm:prSet/>
      <dgm:spPr/>
      <dgm:t>
        <a:bodyPr/>
        <a:lstStyle/>
        <a:p>
          <a:endParaRPr lang="en-US"/>
        </a:p>
      </dgm:t>
    </dgm:pt>
    <dgm:pt modelId="{4E1AA0EB-9F90-4908-AE6D-022ADD2B9B3C}" type="pres">
      <dgm:prSet presAssocID="{2369665D-375E-462F-843E-947CDF11B10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4361C0-8E1E-4BB4-9638-7C577762F513}" type="pres">
      <dgm:prSet presAssocID="{246E7720-5522-4AFE-A0D9-FDE5719B5061}" presName="root1" presStyleCnt="0"/>
      <dgm:spPr/>
    </dgm:pt>
    <dgm:pt modelId="{307CF48A-E2FE-405D-AE59-776B3BD95882}" type="pres">
      <dgm:prSet presAssocID="{246E7720-5522-4AFE-A0D9-FDE5719B5061}" presName="LevelOneTextNode" presStyleLbl="node0" presStyleIdx="0" presStyleCnt="1" custScaleX="133201" custScaleY="776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8D04EA-88EF-4581-88B3-4DBD0D846BE4}" type="pres">
      <dgm:prSet presAssocID="{246E7720-5522-4AFE-A0D9-FDE5719B5061}" presName="level2hierChild" presStyleCnt="0"/>
      <dgm:spPr/>
    </dgm:pt>
    <dgm:pt modelId="{675A6522-DC01-44E0-8737-3FD60F375C6B}" type="pres">
      <dgm:prSet presAssocID="{8B61E69D-B274-461A-B8DE-0DA55E6F3F64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3EA15AAE-6073-4F0C-8BE3-7542CDDDA5C9}" type="pres">
      <dgm:prSet presAssocID="{8B61E69D-B274-461A-B8DE-0DA55E6F3F64}" presName="connTx" presStyleLbl="parChTrans1D2" presStyleIdx="0" presStyleCnt="3"/>
      <dgm:spPr/>
      <dgm:t>
        <a:bodyPr/>
        <a:lstStyle/>
        <a:p>
          <a:endParaRPr lang="en-US"/>
        </a:p>
      </dgm:t>
    </dgm:pt>
    <dgm:pt modelId="{D8B8DF8E-0DC4-4600-A0C7-5CE9B2E58DFE}" type="pres">
      <dgm:prSet presAssocID="{DB97C580-D6ED-4ED4-A817-289CB3C3D513}" presName="root2" presStyleCnt="0"/>
      <dgm:spPr/>
    </dgm:pt>
    <dgm:pt modelId="{8C04ED8D-38D3-4003-817D-365BEB9B29DF}" type="pres">
      <dgm:prSet presAssocID="{DB97C580-D6ED-4ED4-A817-289CB3C3D513}" presName="LevelTwoTextNode" presStyleLbl="node2" presStyleIdx="0" presStyleCnt="3" custScaleX="1622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BDF7CE-2B8F-4122-8D3A-04B429A70A76}" type="pres">
      <dgm:prSet presAssocID="{DB97C580-D6ED-4ED4-A817-289CB3C3D513}" presName="level3hierChild" presStyleCnt="0"/>
      <dgm:spPr/>
    </dgm:pt>
    <dgm:pt modelId="{B5B39A03-E7FE-461F-892C-41ED753AB8E4}" type="pres">
      <dgm:prSet presAssocID="{50DDFDDD-4EF8-4621-BBCB-087BF02DDF3B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5C6DEBB1-F6D5-4FF1-92BF-4C6D7863B925}" type="pres">
      <dgm:prSet presAssocID="{50DDFDDD-4EF8-4621-BBCB-087BF02DDF3B}" presName="connTx" presStyleLbl="parChTrans1D2" presStyleIdx="1" presStyleCnt="3"/>
      <dgm:spPr/>
      <dgm:t>
        <a:bodyPr/>
        <a:lstStyle/>
        <a:p>
          <a:endParaRPr lang="en-US"/>
        </a:p>
      </dgm:t>
    </dgm:pt>
    <dgm:pt modelId="{21918ABD-4D03-49E5-B1A9-5ACEC3E8BA34}" type="pres">
      <dgm:prSet presAssocID="{F42AF811-71DF-44F0-8B8B-D73AF131FF7B}" presName="root2" presStyleCnt="0"/>
      <dgm:spPr/>
    </dgm:pt>
    <dgm:pt modelId="{0B5BA3A8-5534-4448-A012-7264FA571B4D}" type="pres">
      <dgm:prSet presAssocID="{F42AF811-71DF-44F0-8B8B-D73AF131FF7B}" presName="LevelTwoTextNode" presStyleLbl="node2" presStyleIdx="1" presStyleCnt="3" custScaleX="1622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4B514B-0BAB-400F-9DAA-1EDD7CFF572C}" type="pres">
      <dgm:prSet presAssocID="{F42AF811-71DF-44F0-8B8B-D73AF131FF7B}" presName="level3hierChild" presStyleCnt="0"/>
      <dgm:spPr/>
    </dgm:pt>
    <dgm:pt modelId="{89F72C55-76DB-405F-B773-6666F0A40911}" type="pres">
      <dgm:prSet presAssocID="{F0FE96A7-6F73-480A-8C92-C85D37E6E28E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211A53AB-A818-446F-A6BA-DF56677D5237}" type="pres">
      <dgm:prSet presAssocID="{F0FE96A7-6F73-480A-8C92-C85D37E6E28E}" presName="connTx" presStyleLbl="parChTrans1D2" presStyleIdx="2" presStyleCnt="3"/>
      <dgm:spPr/>
      <dgm:t>
        <a:bodyPr/>
        <a:lstStyle/>
        <a:p>
          <a:endParaRPr lang="en-US"/>
        </a:p>
      </dgm:t>
    </dgm:pt>
    <dgm:pt modelId="{C787844D-4EF0-459C-B406-B6EDB34330E7}" type="pres">
      <dgm:prSet presAssocID="{5A020FF5-19E9-40EF-B7F9-63428CAB32DB}" presName="root2" presStyleCnt="0"/>
      <dgm:spPr/>
    </dgm:pt>
    <dgm:pt modelId="{7C0B9AD3-43B9-4472-B62A-B2EB96464D2E}" type="pres">
      <dgm:prSet presAssocID="{5A020FF5-19E9-40EF-B7F9-63428CAB32DB}" presName="LevelTwoTextNode" presStyleLbl="node2" presStyleIdx="2" presStyleCnt="3" custScaleX="1632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F37756-1765-4E4D-8DF3-546AFCE261B2}" type="pres">
      <dgm:prSet presAssocID="{5A020FF5-19E9-40EF-B7F9-63428CAB32DB}" presName="level3hierChild" presStyleCnt="0"/>
      <dgm:spPr/>
    </dgm:pt>
  </dgm:ptLst>
  <dgm:cxnLst>
    <dgm:cxn modelId="{27A01312-96F5-48B6-87CF-2F8951C8668D}" type="presOf" srcId="{DB97C580-D6ED-4ED4-A817-289CB3C3D513}" destId="{8C04ED8D-38D3-4003-817D-365BEB9B29DF}" srcOrd="0" destOrd="0" presId="urn:microsoft.com/office/officeart/2008/layout/HorizontalMultiLevelHierarchy"/>
    <dgm:cxn modelId="{1A9C54BF-6639-430A-85A5-A4D9AB3D58C3}" srcId="{246E7720-5522-4AFE-A0D9-FDE5719B5061}" destId="{DB97C580-D6ED-4ED4-A817-289CB3C3D513}" srcOrd="0" destOrd="0" parTransId="{8B61E69D-B274-461A-B8DE-0DA55E6F3F64}" sibTransId="{D9E4350E-3ADD-4DC5-BD25-8A52CFB446A2}"/>
    <dgm:cxn modelId="{FEB1BFA7-84B1-48BF-B78F-6EFBD1036BD0}" type="presOf" srcId="{F42AF811-71DF-44F0-8B8B-D73AF131FF7B}" destId="{0B5BA3A8-5534-4448-A012-7264FA571B4D}" srcOrd="0" destOrd="0" presId="urn:microsoft.com/office/officeart/2008/layout/HorizontalMultiLevelHierarchy"/>
    <dgm:cxn modelId="{0AFB8D63-BA7E-4BB3-AE71-00EAC5C83A26}" type="presOf" srcId="{246E7720-5522-4AFE-A0D9-FDE5719B5061}" destId="{307CF48A-E2FE-405D-AE59-776B3BD95882}" srcOrd="0" destOrd="0" presId="urn:microsoft.com/office/officeart/2008/layout/HorizontalMultiLevelHierarchy"/>
    <dgm:cxn modelId="{6AC91BED-6C9E-4496-A38C-DF6B2F83242F}" type="presOf" srcId="{F0FE96A7-6F73-480A-8C92-C85D37E6E28E}" destId="{89F72C55-76DB-405F-B773-6666F0A40911}" srcOrd="0" destOrd="0" presId="urn:microsoft.com/office/officeart/2008/layout/HorizontalMultiLevelHierarchy"/>
    <dgm:cxn modelId="{22A1DE03-D5B0-42C8-A6A8-EB688FBFDB6E}" srcId="{2369665D-375E-462F-843E-947CDF11B101}" destId="{246E7720-5522-4AFE-A0D9-FDE5719B5061}" srcOrd="0" destOrd="0" parTransId="{948209C1-A2DD-43FC-A782-0A122927BC42}" sibTransId="{65176370-0391-4A8F-A0B1-8F28954F7D0B}"/>
    <dgm:cxn modelId="{66BE587C-D80C-4786-8EDA-568F3B282520}" type="presOf" srcId="{50DDFDDD-4EF8-4621-BBCB-087BF02DDF3B}" destId="{B5B39A03-E7FE-461F-892C-41ED753AB8E4}" srcOrd="0" destOrd="0" presId="urn:microsoft.com/office/officeart/2008/layout/HorizontalMultiLevelHierarchy"/>
    <dgm:cxn modelId="{E38E05D0-009C-4F1B-B404-AC57FD8426CC}" type="presOf" srcId="{F0FE96A7-6F73-480A-8C92-C85D37E6E28E}" destId="{211A53AB-A818-446F-A6BA-DF56677D5237}" srcOrd="1" destOrd="0" presId="urn:microsoft.com/office/officeart/2008/layout/HorizontalMultiLevelHierarchy"/>
    <dgm:cxn modelId="{44C40B6D-40F6-4F06-9895-7A09628364DE}" type="presOf" srcId="{2369665D-375E-462F-843E-947CDF11B101}" destId="{4E1AA0EB-9F90-4908-AE6D-022ADD2B9B3C}" srcOrd="0" destOrd="0" presId="urn:microsoft.com/office/officeart/2008/layout/HorizontalMultiLevelHierarchy"/>
    <dgm:cxn modelId="{274A241C-27F6-4EC3-9953-6926AB3AC953}" type="presOf" srcId="{5A020FF5-19E9-40EF-B7F9-63428CAB32DB}" destId="{7C0B9AD3-43B9-4472-B62A-B2EB96464D2E}" srcOrd="0" destOrd="0" presId="urn:microsoft.com/office/officeart/2008/layout/HorizontalMultiLevelHierarchy"/>
    <dgm:cxn modelId="{05C2C59F-D09B-4A59-B339-43F4D09C0646}" type="presOf" srcId="{50DDFDDD-4EF8-4621-BBCB-087BF02DDF3B}" destId="{5C6DEBB1-F6D5-4FF1-92BF-4C6D7863B925}" srcOrd="1" destOrd="0" presId="urn:microsoft.com/office/officeart/2008/layout/HorizontalMultiLevelHierarchy"/>
    <dgm:cxn modelId="{B273313A-6B8B-45AD-9615-62E697BF2D40}" srcId="{246E7720-5522-4AFE-A0D9-FDE5719B5061}" destId="{F42AF811-71DF-44F0-8B8B-D73AF131FF7B}" srcOrd="1" destOrd="0" parTransId="{50DDFDDD-4EF8-4621-BBCB-087BF02DDF3B}" sibTransId="{9E068E2D-938A-4AD7-8EB8-A4337A87AD29}"/>
    <dgm:cxn modelId="{F52A675E-27F6-41FF-B78B-F458855552A2}" srcId="{246E7720-5522-4AFE-A0D9-FDE5719B5061}" destId="{5A020FF5-19E9-40EF-B7F9-63428CAB32DB}" srcOrd="2" destOrd="0" parTransId="{F0FE96A7-6F73-480A-8C92-C85D37E6E28E}" sibTransId="{1D0402AD-5100-4AB4-9EC7-C11B3D6C3F8F}"/>
    <dgm:cxn modelId="{8A9F419E-9635-4B8B-95B0-964BF3EAA86F}" type="presOf" srcId="{8B61E69D-B274-461A-B8DE-0DA55E6F3F64}" destId="{3EA15AAE-6073-4F0C-8BE3-7542CDDDA5C9}" srcOrd="1" destOrd="0" presId="urn:microsoft.com/office/officeart/2008/layout/HorizontalMultiLevelHierarchy"/>
    <dgm:cxn modelId="{E4E159C6-BCBF-47DD-81E6-3F70CCEFD0E1}" type="presOf" srcId="{8B61E69D-B274-461A-B8DE-0DA55E6F3F64}" destId="{675A6522-DC01-44E0-8737-3FD60F375C6B}" srcOrd="0" destOrd="0" presId="urn:microsoft.com/office/officeart/2008/layout/HorizontalMultiLevelHierarchy"/>
    <dgm:cxn modelId="{92AFCE75-EE33-4AEF-9A72-A44DD13099AE}" type="presParOf" srcId="{4E1AA0EB-9F90-4908-AE6D-022ADD2B9B3C}" destId="{FF4361C0-8E1E-4BB4-9638-7C577762F513}" srcOrd="0" destOrd="0" presId="urn:microsoft.com/office/officeart/2008/layout/HorizontalMultiLevelHierarchy"/>
    <dgm:cxn modelId="{3FCD75B6-62ED-49A0-992C-76C5145F8382}" type="presParOf" srcId="{FF4361C0-8E1E-4BB4-9638-7C577762F513}" destId="{307CF48A-E2FE-405D-AE59-776B3BD95882}" srcOrd="0" destOrd="0" presId="urn:microsoft.com/office/officeart/2008/layout/HorizontalMultiLevelHierarchy"/>
    <dgm:cxn modelId="{F6CD09F6-A537-45D1-8870-823C69B49A67}" type="presParOf" srcId="{FF4361C0-8E1E-4BB4-9638-7C577762F513}" destId="{4A8D04EA-88EF-4581-88B3-4DBD0D846BE4}" srcOrd="1" destOrd="0" presId="urn:microsoft.com/office/officeart/2008/layout/HorizontalMultiLevelHierarchy"/>
    <dgm:cxn modelId="{19D66A5D-5E7A-4ED1-B8C7-BD9A4D363462}" type="presParOf" srcId="{4A8D04EA-88EF-4581-88B3-4DBD0D846BE4}" destId="{675A6522-DC01-44E0-8737-3FD60F375C6B}" srcOrd="0" destOrd="0" presId="urn:microsoft.com/office/officeart/2008/layout/HorizontalMultiLevelHierarchy"/>
    <dgm:cxn modelId="{04F5EF41-F4B3-484F-9F10-EC586ADE0D16}" type="presParOf" srcId="{675A6522-DC01-44E0-8737-3FD60F375C6B}" destId="{3EA15AAE-6073-4F0C-8BE3-7542CDDDA5C9}" srcOrd="0" destOrd="0" presId="urn:microsoft.com/office/officeart/2008/layout/HorizontalMultiLevelHierarchy"/>
    <dgm:cxn modelId="{E7E2FE89-A81C-4D3B-B16C-7EB0657D5A3B}" type="presParOf" srcId="{4A8D04EA-88EF-4581-88B3-4DBD0D846BE4}" destId="{D8B8DF8E-0DC4-4600-A0C7-5CE9B2E58DFE}" srcOrd="1" destOrd="0" presId="urn:microsoft.com/office/officeart/2008/layout/HorizontalMultiLevelHierarchy"/>
    <dgm:cxn modelId="{59CCCCE1-AC1B-491F-A38C-EF072AD03F35}" type="presParOf" srcId="{D8B8DF8E-0DC4-4600-A0C7-5CE9B2E58DFE}" destId="{8C04ED8D-38D3-4003-817D-365BEB9B29DF}" srcOrd="0" destOrd="0" presId="urn:microsoft.com/office/officeart/2008/layout/HorizontalMultiLevelHierarchy"/>
    <dgm:cxn modelId="{2F6C9EC9-84A8-41A7-9073-FFB9C6A3FFE0}" type="presParOf" srcId="{D8B8DF8E-0DC4-4600-A0C7-5CE9B2E58DFE}" destId="{F3BDF7CE-2B8F-4122-8D3A-04B429A70A76}" srcOrd="1" destOrd="0" presId="urn:microsoft.com/office/officeart/2008/layout/HorizontalMultiLevelHierarchy"/>
    <dgm:cxn modelId="{389F7BD8-9F5E-441B-A331-B5649BFA65EE}" type="presParOf" srcId="{4A8D04EA-88EF-4581-88B3-4DBD0D846BE4}" destId="{B5B39A03-E7FE-461F-892C-41ED753AB8E4}" srcOrd="2" destOrd="0" presId="urn:microsoft.com/office/officeart/2008/layout/HorizontalMultiLevelHierarchy"/>
    <dgm:cxn modelId="{D835D4BC-64F2-47F0-BBF2-46C841AA7D44}" type="presParOf" srcId="{B5B39A03-E7FE-461F-892C-41ED753AB8E4}" destId="{5C6DEBB1-F6D5-4FF1-92BF-4C6D7863B925}" srcOrd="0" destOrd="0" presId="urn:microsoft.com/office/officeart/2008/layout/HorizontalMultiLevelHierarchy"/>
    <dgm:cxn modelId="{AE647179-6ECD-4CC3-88BF-8B55889AC42A}" type="presParOf" srcId="{4A8D04EA-88EF-4581-88B3-4DBD0D846BE4}" destId="{21918ABD-4D03-49E5-B1A9-5ACEC3E8BA34}" srcOrd="3" destOrd="0" presId="urn:microsoft.com/office/officeart/2008/layout/HorizontalMultiLevelHierarchy"/>
    <dgm:cxn modelId="{CE3DABFF-7A7F-485F-B21A-E6C134D1EF69}" type="presParOf" srcId="{21918ABD-4D03-49E5-B1A9-5ACEC3E8BA34}" destId="{0B5BA3A8-5534-4448-A012-7264FA571B4D}" srcOrd="0" destOrd="0" presId="urn:microsoft.com/office/officeart/2008/layout/HorizontalMultiLevelHierarchy"/>
    <dgm:cxn modelId="{9BD7793D-2AC8-4C48-A077-638370F517E9}" type="presParOf" srcId="{21918ABD-4D03-49E5-B1A9-5ACEC3E8BA34}" destId="{9D4B514B-0BAB-400F-9DAA-1EDD7CFF572C}" srcOrd="1" destOrd="0" presId="urn:microsoft.com/office/officeart/2008/layout/HorizontalMultiLevelHierarchy"/>
    <dgm:cxn modelId="{C129BFDF-885E-4E51-A0F6-3B924D2E22C9}" type="presParOf" srcId="{4A8D04EA-88EF-4581-88B3-4DBD0D846BE4}" destId="{89F72C55-76DB-405F-B773-6666F0A40911}" srcOrd="4" destOrd="0" presId="urn:microsoft.com/office/officeart/2008/layout/HorizontalMultiLevelHierarchy"/>
    <dgm:cxn modelId="{1F744D20-BB09-49B2-9EE6-A61E3EBFD5D2}" type="presParOf" srcId="{89F72C55-76DB-405F-B773-6666F0A40911}" destId="{211A53AB-A818-446F-A6BA-DF56677D5237}" srcOrd="0" destOrd="0" presId="urn:microsoft.com/office/officeart/2008/layout/HorizontalMultiLevelHierarchy"/>
    <dgm:cxn modelId="{09C6D4E5-F7FA-45F4-A343-51CA4E66B15E}" type="presParOf" srcId="{4A8D04EA-88EF-4581-88B3-4DBD0D846BE4}" destId="{C787844D-4EF0-459C-B406-B6EDB34330E7}" srcOrd="5" destOrd="0" presId="urn:microsoft.com/office/officeart/2008/layout/HorizontalMultiLevelHierarchy"/>
    <dgm:cxn modelId="{DD91E7A7-9D07-4429-B24F-AA4688B67F65}" type="presParOf" srcId="{C787844D-4EF0-459C-B406-B6EDB34330E7}" destId="{7C0B9AD3-43B9-4472-B62A-B2EB96464D2E}" srcOrd="0" destOrd="0" presId="urn:microsoft.com/office/officeart/2008/layout/HorizontalMultiLevelHierarchy"/>
    <dgm:cxn modelId="{61E86955-8566-41B9-B598-00CDAD1540C7}" type="presParOf" srcId="{C787844D-4EF0-459C-B406-B6EDB34330E7}" destId="{A8F37756-1765-4E4D-8DF3-546AFCE261B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F72C55-76DB-405F-B773-6666F0A40911}">
      <dsp:nvSpPr>
        <dsp:cNvPr id="0" name=""/>
        <dsp:cNvSpPr/>
      </dsp:nvSpPr>
      <dsp:spPr>
        <a:xfrm>
          <a:off x="1927140" y="1986648"/>
          <a:ext cx="494264" cy="941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7132" y="0"/>
              </a:lnTo>
              <a:lnTo>
                <a:pt x="247132" y="941815"/>
              </a:lnTo>
              <a:lnTo>
                <a:pt x="494264" y="9418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47682" y="2430965"/>
        <a:ext cx="53181" cy="53181"/>
      </dsp:txXfrm>
    </dsp:sp>
    <dsp:sp modelId="{B5B39A03-E7FE-461F-892C-41ED753AB8E4}">
      <dsp:nvSpPr>
        <dsp:cNvPr id="0" name=""/>
        <dsp:cNvSpPr/>
      </dsp:nvSpPr>
      <dsp:spPr>
        <a:xfrm>
          <a:off x="1927140" y="1940928"/>
          <a:ext cx="4942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4264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61916" y="1974291"/>
        <a:ext cx="24713" cy="24713"/>
      </dsp:txXfrm>
    </dsp:sp>
    <dsp:sp modelId="{675A6522-DC01-44E0-8737-3FD60F375C6B}">
      <dsp:nvSpPr>
        <dsp:cNvPr id="0" name=""/>
        <dsp:cNvSpPr/>
      </dsp:nvSpPr>
      <dsp:spPr>
        <a:xfrm>
          <a:off x="1927140" y="1044832"/>
          <a:ext cx="494264" cy="941815"/>
        </a:xfrm>
        <a:custGeom>
          <a:avLst/>
          <a:gdLst/>
          <a:ahLst/>
          <a:cxnLst/>
          <a:rect l="0" t="0" r="0" b="0"/>
          <a:pathLst>
            <a:path>
              <a:moveTo>
                <a:pt x="0" y="941815"/>
              </a:moveTo>
              <a:lnTo>
                <a:pt x="247132" y="941815"/>
              </a:lnTo>
              <a:lnTo>
                <a:pt x="247132" y="0"/>
              </a:lnTo>
              <a:lnTo>
                <a:pt x="49426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47682" y="1489149"/>
        <a:ext cx="53181" cy="53181"/>
      </dsp:txXfrm>
    </dsp:sp>
    <dsp:sp modelId="{307CF48A-E2FE-405D-AE59-776B3BD95882}">
      <dsp:nvSpPr>
        <dsp:cNvPr id="0" name=""/>
        <dsp:cNvSpPr/>
      </dsp:nvSpPr>
      <dsp:spPr>
        <a:xfrm rot="16200000">
          <a:off x="-114878" y="1484845"/>
          <a:ext cx="3080431" cy="1003606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000" kern="1200" dirty="0">
              <a:latin typeface="NikoshBAN" panose="02000000000000000000" pitchFamily="2" charset="0"/>
              <a:cs typeface="NikoshBAN" panose="02000000000000000000" pitchFamily="2" charset="0"/>
            </a:rPr>
            <a:t>চাহিদার শর্ত</a:t>
          </a:r>
          <a:endParaRPr lang="en-US" sz="4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-114878" y="1484845"/>
        <a:ext cx="3080431" cy="1003606"/>
      </dsp:txXfrm>
    </dsp:sp>
    <dsp:sp modelId="{8C04ED8D-38D3-4003-817D-365BEB9B29DF}">
      <dsp:nvSpPr>
        <dsp:cNvPr id="0" name=""/>
        <dsp:cNvSpPr/>
      </dsp:nvSpPr>
      <dsp:spPr>
        <a:xfrm>
          <a:off x="2421405" y="668106"/>
          <a:ext cx="4010886" cy="75345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kern="1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পাওয়ার ইচ্ছা</a:t>
          </a:r>
          <a:endParaRPr lang="en-US" sz="3600" kern="1200" dirty="0">
            <a:solidFill>
              <a:schemeClr val="tx1">
                <a:lumMod val="95000"/>
                <a:lumOff val="5000"/>
              </a:schemeClr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421405" y="668106"/>
        <a:ext cx="4010886" cy="753452"/>
      </dsp:txXfrm>
    </dsp:sp>
    <dsp:sp modelId="{0B5BA3A8-5534-4448-A012-7264FA571B4D}">
      <dsp:nvSpPr>
        <dsp:cNvPr id="0" name=""/>
        <dsp:cNvSpPr/>
      </dsp:nvSpPr>
      <dsp:spPr>
        <a:xfrm>
          <a:off x="2421405" y="1609922"/>
          <a:ext cx="4010886" cy="75345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ব্যয় করার ইচ্ছা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421405" y="1609922"/>
        <a:ext cx="4010886" cy="753452"/>
      </dsp:txXfrm>
    </dsp:sp>
    <dsp:sp modelId="{7C0B9AD3-43B9-4472-B62A-B2EB96464D2E}">
      <dsp:nvSpPr>
        <dsp:cNvPr id="0" name=""/>
        <dsp:cNvSpPr/>
      </dsp:nvSpPr>
      <dsp:spPr>
        <a:xfrm>
          <a:off x="2421405" y="2551738"/>
          <a:ext cx="4034091" cy="75345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ব্যয় করার সামর্থ্য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421405" y="2551738"/>
        <a:ext cx="4034091" cy="753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117645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60579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1458867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86361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089224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82306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20784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36514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439047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08848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0985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FDB9A9A-D75B-4D55-AA46-28778D0A23A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0682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/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eg"/><Relationship Id="rId9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Relationship Id="rId9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76"/>
            <a:ext cx="12192000" cy="68658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9" t="23525" b="18983"/>
          <a:stretch/>
        </p:blipFill>
        <p:spPr>
          <a:xfrm>
            <a:off x="3463633" y="4917617"/>
            <a:ext cx="2161315" cy="162613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85762" y="3514724"/>
            <a:ext cx="2587695" cy="2230983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208625" y="216046"/>
            <a:ext cx="2416323" cy="228149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385762" y="263237"/>
            <a:ext cx="2398381" cy="2234303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0526" y="216047"/>
            <a:ext cx="2403643" cy="22795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3128" y="216046"/>
            <a:ext cx="2369229" cy="2279181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054438" y="216046"/>
            <a:ext cx="27709" cy="651726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6095" y="5017268"/>
            <a:ext cx="2202876" cy="1383533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6356878" y="3583999"/>
            <a:ext cx="2493817" cy="2161708"/>
          </a:xfrm>
          <a:prstGeom prst="round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268139" y="3528372"/>
            <a:ext cx="2578483" cy="131707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endParaRPr lang="en-US" sz="6000" dirty="0"/>
          </a:p>
        </p:txBody>
      </p:sp>
      <p:sp>
        <p:nvSpPr>
          <p:cNvPr id="16" name="Rounded Rectangle 15"/>
          <p:cNvSpPr/>
          <p:nvPr/>
        </p:nvSpPr>
        <p:spPr>
          <a:xfrm>
            <a:off x="9253302" y="3583999"/>
            <a:ext cx="2578483" cy="131707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endParaRPr lang="en-US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436727" y="2593075"/>
            <a:ext cx="2251880" cy="36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মধ্যবিত্ত</a:t>
            </a:r>
            <a:r>
              <a:rPr lang="en-GB" dirty="0" smtClean="0"/>
              <a:t> </a:t>
            </a:r>
            <a:r>
              <a:rPr lang="en-GB" dirty="0" err="1" smtClean="0"/>
              <a:t>ব্যক্তি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238770" y="2583359"/>
            <a:ext cx="2398381" cy="36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গাড়ি</a:t>
            </a:r>
            <a:r>
              <a:rPr lang="en-GB" dirty="0" smtClean="0"/>
              <a:t> </a:t>
            </a:r>
            <a:r>
              <a:rPr lang="en-GB" dirty="0" err="1" smtClean="0"/>
              <a:t>কিনতে</a:t>
            </a:r>
            <a:r>
              <a:rPr lang="en-GB" dirty="0" smtClean="0"/>
              <a:t> </a:t>
            </a:r>
            <a:r>
              <a:rPr lang="en-GB" dirty="0" err="1" smtClean="0"/>
              <a:t>চায়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5718" y="5834842"/>
            <a:ext cx="2590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অনেক</a:t>
            </a:r>
            <a:r>
              <a:rPr lang="en-GB" dirty="0" smtClean="0"/>
              <a:t> </a:t>
            </a:r>
            <a:r>
              <a:rPr lang="en-GB" dirty="0" err="1" smtClean="0"/>
              <a:t>টাকার</a:t>
            </a:r>
            <a:r>
              <a:rPr lang="en-GB" dirty="0" smtClean="0"/>
              <a:t> </a:t>
            </a:r>
            <a:r>
              <a:rPr lang="en-GB" dirty="0" err="1" smtClean="0"/>
              <a:t>প্রয়োজন</a:t>
            </a:r>
            <a:endParaRPr lang="en-GB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6425118" y="2546348"/>
            <a:ext cx="2295803" cy="36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মধ্যবিত্ত</a:t>
            </a:r>
            <a:r>
              <a:rPr lang="en-GB" dirty="0" smtClean="0"/>
              <a:t> </a:t>
            </a:r>
            <a:r>
              <a:rPr lang="en-GB" dirty="0" err="1" smtClean="0"/>
              <a:t>ব্যক্তি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9125814" y="2583358"/>
            <a:ext cx="2570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বাইসাইকেল</a:t>
            </a:r>
            <a:r>
              <a:rPr lang="en-GB" dirty="0" smtClean="0"/>
              <a:t> </a:t>
            </a:r>
            <a:r>
              <a:rPr lang="en-GB" dirty="0" err="1" smtClean="0"/>
              <a:t>কিনতে</a:t>
            </a:r>
            <a:r>
              <a:rPr lang="en-GB" dirty="0" smtClean="0"/>
              <a:t> </a:t>
            </a:r>
            <a:r>
              <a:rPr lang="en-GB" dirty="0" err="1" smtClean="0"/>
              <a:t>চায়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236818" y="5897417"/>
            <a:ext cx="2686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অল্পকিছু</a:t>
            </a:r>
            <a:r>
              <a:rPr lang="en-GB" dirty="0" smtClean="0"/>
              <a:t> </a:t>
            </a:r>
            <a:r>
              <a:rPr lang="en-GB" dirty="0" err="1" smtClean="0"/>
              <a:t>টাকার</a:t>
            </a:r>
            <a:r>
              <a:rPr lang="en-GB" dirty="0" smtClean="0"/>
              <a:t> </a:t>
            </a:r>
            <a:r>
              <a:rPr lang="en-GB" dirty="0" err="1" smtClean="0"/>
              <a:t>প্রয়োজন</a:t>
            </a:r>
            <a:endParaRPr lang="en-GB" dirty="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2" grpId="0" animBg="1"/>
      <p:bldP spid="19" grpId="0" animBg="1"/>
      <p:bldP spid="5" grpId="0" animBg="1"/>
      <p:bldP spid="16" grpId="0" animBg="1"/>
      <p:bldP spid="6" grpId="0"/>
      <p:bldP spid="17" grpId="0"/>
      <p:bldP spid="18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0752" y="627797"/>
            <a:ext cx="105497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কোন কিছু </a:t>
            </a:r>
            <a:r>
              <a:rPr lang="bn-IN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পাওয়ার ইচ্ছা বা আকাঙ্ক্ষার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পেছনে যদি </a:t>
            </a:r>
            <a:r>
              <a:rPr lang="bn-IN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ব্যয় করার ইচ্ছা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bn-IN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ব্যয় করার সামর্থ্য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থাকে তবে তাকে </a:t>
            </a:r>
            <a:r>
              <a:rPr lang="bn-IN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বলে।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0752" y="3272101"/>
            <a:ext cx="105497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 পেনশনের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ভাষায়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কোনো দ্রব্য পাওয়ার আকাঙ্ক্ষার পশ্চাতে প্রয়োজনী অর্থ ব্যয় করার প্রবল ইচ্ছা</a:t>
            </a:r>
            <a:r>
              <a:rPr lang="bn-IN" sz="4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</a:t>
            </a:r>
            <a:r>
              <a:rPr lang="bn-IN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সামর্থ্য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থাকলেই তা অর্থনীতিতে চাহিদা বলে গণ্য হয়।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735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9310" y="295208"/>
            <a:ext cx="37138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 বিধি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813" y="1095950"/>
            <a:ext cx="3336825" cy="10185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76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255" y="2152573"/>
            <a:ext cx="2800310" cy="4178105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65246" y="2405848"/>
            <a:ext cx="2009933" cy="1050878"/>
            <a:chOff x="565246" y="2320120"/>
            <a:chExt cx="2009933" cy="105087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46" y="2320120"/>
              <a:ext cx="1050878" cy="105087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444741" y="2660893"/>
              <a:ext cx="1130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dirty="0"/>
                <a:t> টাকা </a:t>
              </a:r>
              <a:r>
                <a:rPr lang="en-US" dirty="0"/>
                <a:t>১৫</a:t>
              </a:r>
              <a:r>
                <a:rPr lang="bn-IN" dirty="0"/>
                <a:t> </a:t>
              </a:r>
              <a:endParaRPr lang="en-US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89669" y="3711771"/>
            <a:ext cx="2022757" cy="1050878"/>
            <a:chOff x="489669" y="3711771"/>
            <a:chExt cx="2022757" cy="105087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669" y="3711771"/>
              <a:ext cx="1050878" cy="1050878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369164" y="4052544"/>
              <a:ext cx="11432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dirty="0"/>
                <a:t> টাকা </a:t>
              </a:r>
              <a:r>
                <a:rPr lang="en-US" dirty="0"/>
                <a:t>২০</a:t>
              </a:r>
              <a:r>
                <a:rPr lang="bn-IN" dirty="0"/>
                <a:t> </a:t>
              </a:r>
              <a:endParaRPr 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89669" y="5230953"/>
            <a:ext cx="1923371" cy="1050878"/>
            <a:chOff x="489669" y="5259529"/>
            <a:chExt cx="1923371" cy="105087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669" y="5259529"/>
              <a:ext cx="1050878" cy="105087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369164" y="5600302"/>
              <a:ext cx="1043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dirty="0"/>
                <a:t> টাকা </a:t>
              </a:r>
              <a:r>
                <a:rPr lang="en-US" dirty="0"/>
                <a:t>১০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524" y="2319911"/>
            <a:ext cx="1050878" cy="10508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481" y="2385942"/>
            <a:ext cx="1050878" cy="10508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639" y="3684897"/>
            <a:ext cx="1050878" cy="105087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643" y="5049883"/>
            <a:ext cx="1050878" cy="10508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082" y="5049883"/>
            <a:ext cx="1050878" cy="1050878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8350509" y="1237743"/>
            <a:ext cx="2269938" cy="791082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7645567" y="1503275"/>
            <a:ext cx="552896" cy="368490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2540141" y="2845350"/>
            <a:ext cx="2524836" cy="184875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2541086" y="4144772"/>
            <a:ext cx="2524836" cy="184875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2553996" y="5600302"/>
            <a:ext cx="2524836" cy="184875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250" y="5075671"/>
            <a:ext cx="1050878" cy="105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79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434" y="417071"/>
            <a:ext cx="11469283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b">
            <a:spAutoFit/>
          </a:bodyPr>
          <a:lstStyle/>
          <a:p>
            <a:endParaRPr lang="en-GB" sz="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দাম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বাড়লে চাহিদা কমে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আর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দাম কমলে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GB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ড়ে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9145" y="5445467"/>
            <a:ext cx="10768627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দামের সাথে চাহিদার সম্পর্ক বিপরীতমুখী।</a:t>
            </a:r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Up Arrow 3"/>
          <p:cNvSpPr/>
          <p:nvPr/>
        </p:nvSpPr>
        <p:spPr>
          <a:xfrm>
            <a:off x="1647460" y="2405243"/>
            <a:ext cx="1211746" cy="2511188"/>
          </a:xfrm>
          <a:prstGeom prst="up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দাম/মূল্য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2696272" y="1955954"/>
            <a:ext cx="1329818" cy="2461567"/>
          </a:xfrm>
          <a:prstGeom prst="down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/>
          <a:lstStyle/>
          <a:p>
            <a:pPr algn="ctr"/>
            <a:endParaRPr lang="en-GB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GB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GB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Up Arrow 4"/>
          <p:cNvSpPr/>
          <p:nvPr/>
        </p:nvSpPr>
        <p:spPr>
          <a:xfrm>
            <a:off x="8325137" y="2405243"/>
            <a:ext cx="1330654" cy="2511188"/>
          </a:xfrm>
          <a:prstGeom prst="up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/>
          <a:lstStyle/>
          <a:p>
            <a:pPr algn="ctr"/>
            <a:endParaRPr lang="en-GB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7306310" y="1955954"/>
            <a:ext cx="1172672" cy="2461567"/>
          </a:xfrm>
          <a:prstGeom prst="down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দাম/মূল্য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0474" y="2835421"/>
            <a:ext cx="1587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bn-IN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259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1" animBg="1"/>
      <p:bldP spid="5" grpId="0" animBg="1"/>
      <p:bldP spid="7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5920" y="368745"/>
            <a:ext cx="9411286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.....</a:t>
            </a:r>
            <a:endParaRPr lang="bn-IN" sz="4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07" y="1124090"/>
            <a:ext cx="3243195" cy="22971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107" y="1113761"/>
            <a:ext cx="3005436" cy="23074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108" y="3685434"/>
            <a:ext cx="3005436" cy="18688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07" y="3685434"/>
            <a:ext cx="2976441" cy="18688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36758" y="5750311"/>
            <a:ext cx="3201384" cy="8002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6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গিফেন </a:t>
            </a:r>
            <a:r>
              <a:rPr lang="bn-IN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দ্রব্য </a:t>
            </a:r>
            <a:endParaRPr lang="en-US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762" y="1839237"/>
            <a:ext cx="2576018" cy="30057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298193" y="5154363"/>
            <a:ext cx="2227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রবার্ট গিফেন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70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16" y="675376"/>
            <a:ext cx="4026089" cy="28048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02" y="3603008"/>
            <a:ext cx="3863603" cy="29206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27093" y="3249065"/>
            <a:ext cx="339055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ভেবলেন দ্রব্য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069" y="2094414"/>
            <a:ext cx="2468060" cy="27715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8859203" y="5063318"/>
            <a:ext cx="306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থর্সটেইন ভেবলেন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91329" y="163256"/>
            <a:ext cx="9411286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.....</a:t>
            </a:r>
            <a:endParaRPr lang="bn-IN" sz="4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740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71" y="420806"/>
            <a:ext cx="3739628" cy="187847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371559" y="2395235"/>
            <a:ext cx="3770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আয়ের পরিবর্তন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300292" y="420806"/>
            <a:ext cx="3630305" cy="1878474"/>
            <a:chOff x="6063459" y="441644"/>
            <a:chExt cx="5784488" cy="227350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3459" y="441644"/>
              <a:ext cx="3003045" cy="227350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77" t="21401" r="22218" b="11964"/>
            <a:stretch/>
          </p:blipFill>
          <p:spPr>
            <a:xfrm>
              <a:off x="9077451" y="441645"/>
              <a:ext cx="2770496" cy="2252663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7987152" y="2395235"/>
            <a:ext cx="2456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পরিবর্তক দ্রব্য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371559" y="3000763"/>
            <a:ext cx="3770140" cy="1926076"/>
            <a:chOff x="762452" y="3574259"/>
            <a:chExt cx="4274349" cy="207020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895"/>
            <a:stretch/>
          </p:blipFill>
          <p:spPr>
            <a:xfrm>
              <a:off x="762452" y="3574259"/>
              <a:ext cx="2560325" cy="2070203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21" t="7600" r="45189" b="4559"/>
            <a:stretch/>
          </p:blipFill>
          <p:spPr>
            <a:xfrm>
              <a:off x="3322777" y="3574260"/>
              <a:ext cx="1714024" cy="207020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  <p:sp>
        <p:nvSpPr>
          <p:cNvPr id="11" name="TextBox 10"/>
          <p:cNvSpPr txBox="1"/>
          <p:nvPr/>
        </p:nvSpPr>
        <p:spPr>
          <a:xfrm>
            <a:off x="2290603" y="5050091"/>
            <a:ext cx="2076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পরিপূরক দ্রব্য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9751" r="23" b="16020"/>
          <a:stretch/>
        </p:blipFill>
        <p:spPr>
          <a:xfrm>
            <a:off x="7300292" y="3017979"/>
            <a:ext cx="3630305" cy="190886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8088161" y="5064162"/>
            <a:ext cx="2174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অভ্যাস ও রুচি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3582" y="5546438"/>
            <a:ext cx="104951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3200" dirty="0" err="1" smtClean="0">
                <a:solidFill>
                  <a:srgbClr val="C00000"/>
                </a:solidFill>
              </a:rPr>
              <a:t>ছবি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গুলোর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অবস্থার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ক্ষেত্রে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চাহিদাবিধি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কার্যকর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হয়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না</a:t>
            </a:r>
            <a:r>
              <a:rPr lang="en-GB" sz="3200" dirty="0" smtClean="0">
                <a:solidFill>
                  <a:srgbClr val="C00000"/>
                </a:solidFill>
              </a:rPr>
              <a:t>। </a:t>
            </a:r>
            <a:r>
              <a:rPr lang="en-GB" sz="3200" dirty="0" err="1" smtClean="0">
                <a:solidFill>
                  <a:srgbClr val="C00000"/>
                </a:solidFill>
              </a:rPr>
              <a:t>এই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বিষয়গুলো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হলো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চাহিদা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বিধির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 err="1" smtClean="0">
                <a:solidFill>
                  <a:srgbClr val="C00000"/>
                </a:solidFill>
              </a:rPr>
              <a:t>ব্য</a:t>
            </a:r>
            <a:r>
              <a:rPr lang="en-GB" sz="3200" dirty="0" err="1" smtClean="0">
                <a:solidFill>
                  <a:srgbClr val="C00000"/>
                </a:solidFill>
              </a:rPr>
              <a:t>তিক্রম</a:t>
            </a:r>
            <a:r>
              <a:rPr lang="en-GB" sz="3200" dirty="0">
                <a:solidFill>
                  <a:srgbClr val="C00000"/>
                </a:solidFill>
              </a:rPr>
              <a:t>।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556" b="74167" l="50000" r="95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33" t="24428" r="3698" b="23831"/>
          <a:stretch/>
        </p:blipFill>
        <p:spPr>
          <a:xfrm>
            <a:off x="8310915" y="3136079"/>
            <a:ext cx="1725306" cy="165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014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17312" y="147484"/>
            <a:ext cx="4359705" cy="945515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latin typeface="NikoshBAN" panose="02000000000000000000"/>
                <a:cs typeface="NikoshBAN" panose="02000000000000000000" pitchFamily="2" charset="0"/>
              </a:rPr>
              <a:t>শ্রেণির</a:t>
            </a:r>
            <a:r>
              <a:rPr lang="en-US" sz="4000" dirty="0">
                <a:latin typeface="NikoshBAN" panose="0200000000000000000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9597" y="1371600"/>
            <a:ext cx="10861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ভাবে সম্পাদন করো।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2078" y="4892799"/>
            <a:ext cx="108619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bn-IN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 </a:t>
            </a:r>
            <a:r>
              <a:rPr lang="bn-IN" sz="3400" dirty="0">
                <a:latin typeface="NikoshBAN" panose="02000000000000000000" pitchFamily="2" charset="0"/>
                <a:cs typeface="NikoshBAN" panose="02000000000000000000" pitchFamily="2" charset="0"/>
              </a:rPr>
              <a:t>বিধির ব্যতিক্রম হতে পারে এমন অন্তত </a:t>
            </a:r>
            <a:r>
              <a:rPr lang="en-US" sz="3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bn-IN" sz="3400" dirty="0">
                <a:latin typeface="NikoshBAN" panose="02000000000000000000" pitchFamily="2" charset="0"/>
                <a:cs typeface="NikoshBAN" panose="02000000000000000000" pitchFamily="2" charset="0"/>
              </a:rPr>
              <a:t>টি করে পয়েন্ট লেখ।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327" y="2140762"/>
            <a:ext cx="2614439" cy="194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765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3075" y="1939636"/>
            <a:ext cx="9365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১। চাহিদার শর্ত তিনটি কী কী?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7227" y="2617662"/>
            <a:ext cx="10299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 একজন হতদরিদ্র মানুষ যদি আমেরিকা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য়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শপিং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endParaRPr lang="en-GB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যেতে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চায় তবে তা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হবে কিনা?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8366" y="4600143"/>
            <a:ext cx="965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৪। দামের সাথে চাহিদার সম্পর্ক কিরূপ?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9091" y="3860868"/>
            <a:ext cx="965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৩। চাহিদা বিধিটি কি? </a:t>
            </a:r>
          </a:p>
        </p:txBody>
      </p:sp>
      <p:sp>
        <p:nvSpPr>
          <p:cNvPr id="7" name="Rounded Rectangle 1">
            <a:extLst>
              <a:ext uri="{FF2B5EF4-FFF2-40B4-BE49-F238E27FC236}">
                <a16:creationId xmlns:a16="http://schemas.microsoft.com/office/drawing/2014/main" xmlns="" id="{6D948722-4944-CD53-974F-A960B1285CE0}"/>
              </a:ext>
            </a:extLst>
          </p:cNvPr>
          <p:cNvSpPr/>
          <p:nvPr/>
        </p:nvSpPr>
        <p:spPr>
          <a:xfrm>
            <a:off x="4063631" y="474892"/>
            <a:ext cx="3826756" cy="945515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/>
              </a:rPr>
              <a:t>মূল্যায়ন</a:t>
            </a:r>
            <a:endParaRPr lang="en-US" sz="40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5064992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9655" y="3399691"/>
            <a:ext cx="1073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১। তোমার নিজের চাহিদার একটি তালিকা তৈরি করো।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9317" y="4020939"/>
            <a:ext cx="10795888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5938" indent="-515938" algn="just">
              <a:lnSpc>
                <a:spcPct val="150000"/>
              </a:lnSpc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 উচ্চবিত্ত, মধ্যবিত্ত ও নিম্নবিত্ত শ্রেণির মানুষের চাহিদা হতে পারে না এমন একটি করে পয়েন্ট দিয়ে তালিকা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তৈরি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কর।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38725" y="1272912"/>
            <a:ext cx="2646218" cy="1834691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xmlns="" id="{217D8858-1988-E810-CF0B-8F4BD07C18E6}"/>
              </a:ext>
            </a:extLst>
          </p:cNvPr>
          <p:cNvSpPr/>
          <p:nvPr/>
        </p:nvSpPr>
        <p:spPr>
          <a:xfrm>
            <a:off x="4081981" y="320040"/>
            <a:ext cx="4359705" cy="894611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spcCol="0" rtlCol="0" anchor="b" anchorCtr="1"/>
          <a:lstStyle/>
          <a:p>
            <a:pPr algn="ctr"/>
            <a:r>
              <a:rPr lang="en-US" sz="4000" dirty="0" err="1">
                <a:latin typeface="NikoshBAN" panose="02000000000000000000"/>
                <a:cs typeface="NikoshBAN" panose="02000000000000000000" pitchFamily="2" charset="0"/>
              </a:rPr>
              <a:t>বাড়ির</a:t>
            </a:r>
            <a:r>
              <a:rPr lang="en-US" sz="4000" dirty="0">
                <a:latin typeface="NikoshBAN" panose="0200000000000000000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017022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17" y="1622322"/>
            <a:ext cx="10917379" cy="46591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6054920"/>
            <a:ext cx="12193057" cy="8169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328" y="-1809392"/>
            <a:ext cx="9864076" cy="550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70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568287"/>
            <a:ext cx="12193057" cy="13035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556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16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68036" y="346365"/>
            <a:ext cx="5153891" cy="59713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u="sng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GB" sz="100" u="sng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bn-IN" sz="4000" u="sng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600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3600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তানজিলুর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রহমান</a:t>
            </a:r>
            <a:endParaRPr lang="bn-IN" sz="3600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প্রভাষক (অর্থনীতি)</a:t>
            </a:r>
            <a:endParaRPr lang="en-US" sz="2800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বুনাগাতী</a:t>
            </a:r>
            <a:r>
              <a:rPr lang="en-US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ডিগ্রি</a:t>
            </a:r>
            <a:r>
              <a:rPr lang="en-US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r>
              <a:rPr lang="en-US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2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শালিখা</a:t>
            </a:r>
            <a:r>
              <a:rPr lang="en-US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</a:t>
            </a:r>
            <a:r>
              <a:rPr lang="en-US" sz="2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গুরা</a:t>
            </a:r>
            <a:r>
              <a:rPr lang="en-US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০১৭১৯৫৬৯৮৭৪</a:t>
            </a:r>
            <a:endParaRPr lang="bn-IN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>
                <a:solidFill>
                  <a:srgbClr val="002060"/>
                </a:solidFill>
                <a:cs typeface="NikoshBAN" panose="02000000000000000000" pitchFamily="2" charset="0"/>
              </a:rPr>
              <a:t>Email: tanzilazad86@gmail.com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89964" y="401783"/>
            <a:ext cx="5289452" cy="59713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1200" u="sng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u="sng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</a:t>
            </a:r>
            <a:r>
              <a:rPr lang="bn-IN" sz="4000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GB" sz="4000" u="sng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00" u="sng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000" u="sng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GB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অর্থনীতি ১ম পত্র</a:t>
            </a:r>
          </a:p>
          <a:p>
            <a:pPr algn="ctr"/>
            <a:endParaRPr lang="en-US" sz="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২য় </a:t>
            </a:r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GB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bn-IN" sz="2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(ভোক্তা ও উৎপাদকের আচরণ)</a:t>
            </a:r>
          </a:p>
          <a:p>
            <a:pPr algn="ctr"/>
            <a:r>
              <a:rPr lang="en-GB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Consumer and Producer’s Behaviour</a:t>
            </a:r>
            <a:endParaRPr lang="bn-IN" sz="3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en-US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 মিনিট</a:t>
            </a:r>
          </a:p>
          <a:p>
            <a:pPr algn="ctr"/>
            <a:endParaRPr lang="bn-IN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766143" y="1302327"/>
            <a:ext cx="2639602" cy="2743196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587" y="1300478"/>
            <a:ext cx="1667508" cy="20095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6" y="6054920"/>
            <a:ext cx="12193057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22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2514" y="373117"/>
            <a:ext cx="66035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 একটা ভিডিও দেখি...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....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5593007-hd_1920_1080_30fps">
            <a:hlinkClick r:id="" action="ppaction://media"/>
            <a:extLst>
              <a:ext uri="{FF2B5EF4-FFF2-40B4-BE49-F238E27FC236}">
                <a16:creationId xmlns:a16="http://schemas.microsoft.com/office/drawing/2014/main" xmlns="" id="{9AA6B066-BF07-F852-4E2B-4A7D8436BA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56032" y="1149243"/>
            <a:ext cx="8188720" cy="42319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31990" y="5770645"/>
            <a:ext cx="8617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শিশুটি খাবার পাওয়ার জন্য চেষ্টা করছে। </a:t>
            </a:r>
            <a:endParaRPr lang="en-US" sz="36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3004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43240" y="1990108"/>
            <a:ext cx="1542197" cy="1535374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03265" y="259063"/>
            <a:ext cx="1542197" cy="1535374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197632" y="1947074"/>
            <a:ext cx="1542197" cy="1535374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791165" y="4465136"/>
            <a:ext cx="1616554" cy="1535374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414358" y="4508940"/>
            <a:ext cx="1542197" cy="1535374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002827" y="1863699"/>
            <a:ext cx="1542197" cy="470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bn-IN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endParaRPr lang="en-US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57219" y="2376207"/>
            <a:ext cx="4444256" cy="16927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মৌলিক</a:t>
            </a:r>
            <a:r>
              <a:rPr lang="en-US" sz="4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endParaRPr lang="bn-IN" sz="4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Needs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269330" y="3573963"/>
            <a:ext cx="1542197" cy="460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bn-IN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বস্ত্র</a:t>
            </a:r>
            <a:endParaRPr lang="en-US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428423" y="6142678"/>
            <a:ext cx="1542197" cy="4764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bn-IN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endParaRPr lang="en-US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29619" y="3573963"/>
            <a:ext cx="1542197" cy="460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bn-IN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চিকিৎসা</a:t>
            </a:r>
            <a:endParaRPr lang="en-US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605282" y="2563086"/>
            <a:ext cx="2380286" cy="2341426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865522" y="6142678"/>
            <a:ext cx="1542197" cy="4764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GB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বাসস্থান</a:t>
            </a:r>
            <a:endParaRPr lang="en-US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473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22" grpId="0" uiExpand="1" build="allAtOnce" animBg="1"/>
      <p:bldP spid="18" grpId="0" animBg="1"/>
      <p:bldP spid="20" grpId="0" animBg="1"/>
      <p:bldP spid="21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0628" y="1514898"/>
            <a:ext cx="10768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মানুষের এই প্রয়োজনকে বা পেতে চাওয়া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বলা হয়......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....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85331" y="3310218"/>
            <a:ext cx="4098676" cy="174979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24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8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</a:p>
        </p:txBody>
      </p:sp>
    </p:spTree>
    <p:extLst>
      <p:ext uri="{BB962C8B-B14F-4D97-AF65-F5344CB8AC3E}">
        <p14:creationId xmlns:p14="http://schemas.microsoft.com/office/powerpoint/2010/main" val="3407624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7966" y="506437"/>
            <a:ext cx="9819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C00000"/>
                </a:solidFill>
              </a:rPr>
              <a:t>আজকের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পাঠের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বিষয়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95727" y="2472842"/>
            <a:ext cx="5650173" cy="27392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sz="1200" dirty="0">
              <a:solidFill>
                <a:srgbClr val="0066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8000" dirty="0">
                <a:solidFill>
                  <a:srgbClr val="00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</a:p>
          <a:p>
            <a:pPr algn="ctr"/>
            <a:r>
              <a:rPr lang="en-US" sz="8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Demand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9554" y="865859"/>
            <a:ext cx="1110927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</a:t>
            </a:r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bn-IN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</a:t>
            </a:r>
            <a:r>
              <a:rPr lang="en-US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....</a:t>
            </a:r>
            <a:endParaRPr lang="bn-IN" sz="4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200000"/>
              </a:lnSpc>
            </a:pPr>
            <a:r>
              <a:rPr lang="en-GB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চাহিদা কী তা বলতে 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া।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200000"/>
              </a:lnSpc>
            </a:pP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। চাহিদা বিধি ব্যাখ্যা 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>
              <a:lnSpc>
                <a:spcPct val="200000"/>
              </a:lnSpc>
            </a:pP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। চাহিদা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বিধির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ব্যতিক্রম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GB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া।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366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5705" y="524560"/>
            <a:ext cx="5451028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sz="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 অর্থে চাহিদা হল...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0366" y="397129"/>
            <a:ext cx="4545516" cy="14465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bn-IN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 কিছু </a:t>
            </a:r>
            <a:r>
              <a:rPr lang="bn-IN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পাওয়ার</a:t>
            </a:r>
            <a:r>
              <a:rPr lang="en-GB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আকাঙ্ক্ষা</a:t>
            </a:r>
            <a:endParaRPr lang="en-US" sz="4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8141" y="2005599"/>
            <a:ext cx="11259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কিন্তু অর্থনীতির ভাষায় চাহিদা হতে হলে তিনটি শর্ত পূরণ করা প্রয়োজন।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92743365"/>
              </p:ext>
            </p:extLst>
          </p:nvPr>
        </p:nvGraphicFramePr>
        <p:xfrm>
          <a:off x="2238231" y="2789901"/>
          <a:ext cx="7379031" cy="3973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38862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Graphic spid="6" grpId="1">
        <p:bldAsOne/>
      </p:bldGraphic>
    </p:bld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2598</TotalTime>
  <Words>360</Words>
  <Application>Microsoft Office PowerPoint</Application>
  <PresentationFormat>Widescreen</PresentationFormat>
  <Paragraphs>116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Calibri</vt:lpstr>
      <vt:lpstr>Century Schoolbook</vt:lpstr>
      <vt:lpstr>Corbel</vt:lpstr>
      <vt:lpstr>NikoshBAN</vt:lpstr>
      <vt:lpstr>Tahoma</vt:lpstr>
      <vt:lpstr>Times New Roman</vt:lpstr>
      <vt:lpstr>Vrinda</vt:lpstr>
      <vt:lpstr>Wingdings</vt:lpstr>
      <vt:lpstr>Feathered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 Tanzilur Rahman</dc:creator>
  <cp:lastModifiedBy>KHALID</cp:lastModifiedBy>
  <cp:revision>500</cp:revision>
  <dcterms:created xsi:type="dcterms:W3CDTF">2019-05-17T06:05:07Z</dcterms:created>
  <dcterms:modified xsi:type="dcterms:W3CDTF">2026-07-23T18:24:05Z</dcterms:modified>
</cp:coreProperties>
</file>