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77" r:id="rId2"/>
    <p:sldId id="292" r:id="rId3"/>
    <p:sldId id="282" r:id="rId4"/>
    <p:sldId id="284" r:id="rId5"/>
    <p:sldId id="283" r:id="rId6"/>
    <p:sldId id="279" r:id="rId7"/>
    <p:sldId id="285" r:id="rId8"/>
    <p:sldId id="286" r:id="rId9"/>
    <p:sldId id="287" r:id="rId10"/>
    <p:sldId id="295" r:id="rId11"/>
    <p:sldId id="289" r:id="rId12"/>
    <p:sldId id="290" r:id="rId13"/>
    <p:sldId id="296" r:id="rId14"/>
    <p:sldId id="293" r:id="rId15"/>
    <p:sldId id="294" r:id="rId16"/>
  </p:sldIdLst>
  <p:sldSz cx="9144000" cy="5143500" type="screen16x9"/>
  <p:notesSz cx="5143500" cy="9144000"/>
  <p:embeddedFontLst>
    <p:embeddedFont>
      <p:font typeface="Kalpurush" panose="02000600000000000000" pitchFamily="2" charset="0"/>
      <p:regular r:id="rId18"/>
    </p:embeddedFont>
    <p:embeddedFont>
      <p:font typeface="NikoshBAN" panose="02000000000000000000" pitchFamily="2" charset="0"/>
      <p:regular r:id="rId19"/>
    </p:embeddedFont>
    <p:embeddedFont>
      <p:font typeface="Noto Sans Bengali Bold" panose="020B0802040504020204" pitchFamily="34" charset="0"/>
      <p:regular r:id="rId20"/>
      <p:bold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72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6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A905-5443-4023-9D54-0CA12E708696}" type="datetimeFigureOut">
              <a:rPr lang="en-US" smtClean="0"/>
              <a:t>25-Jul-26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1755-F88B-4F87-BCD9-7182B47C7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9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19C14-26C9-4F52-BAF1-F64F1A1FA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59" y="-85060"/>
            <a:ext cx="9260958" cy="53269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354F9F-B35F-40EB-A8B0-F64FA2CAC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750" y="1362892"/>
            <a:ext cx="2432501" cy="24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  <p:sp>
        <p:nvSpPr>
          <p:cNvPr id="20" name="Text 0">
            <a:extLst>
              <a:ext uri="{FF2B5EF4-FFF2-40B4-BE49-F238E27FC236}">
                <a16:creationId xmlns:a16="http://schemas.microsoft.com/office/drawing/2014/main" id="{5A70316D-38AA-28C3-BFDD-2DF774A96BC9}"/>
              </a:ext>
            </a:extLst>
          </p:cNvPr>
          <p:cNvSpPr/>
          <p:nvPr/>
        </p:nvSpPr>
        <p:spPr>
          <a:xfrm>
            <a:off x="1983209" y="346394"/>
            <a:ext cx="5177582" cy="4429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b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বিষমবাহু ত্রিভুজ </a:t>
            </a:r>
            <a:r>
              <a:rPr lang="en-US" sz="2400" b="1" i="1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(Scalene Triangle)</a:t>
            </a:r>
            <a:endParaRPr lang="en-US" sz="2400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48BB0F9-8330-A79A-2B16-8CF49774D3B7}"/>
              </a:ext>
            </a:extLst>
          </p:cNvPr>
          <p:cNvGrpSpPr/>
          <p:nvPr/>
        </p:nvGrpSpPr>
        <p:grpSpPr>
          <a:xfrm>
            <a:off x="3348479" y="1028198"/>
            <a:ext cx="5341676" cy="731520"/>
            <a:chOff x="3348479" y="1028198"/>
            <a:chExt cx="5341676" cy="731520"/>
          </a:xfrm>
        </p:grpSpPr>
        <p:pic>
          <p:nvPicPr>
            <p:cNvPr id="4" name="Image 1" descr="preencoded.png">
              <a:extLst>
                <a:ext uri="{FF2B5EF4-FFF2-40B4-BE49-F238E27FC236}">
                  <a16:creationId xmlns:a16="http://schemas.microsoft.com/office/drawing/2014/main" id="{15D05625-AA07-2A65-209E-7AFFD9F95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48479" y="1028198"/>
              <a:ext cx="5341676" cy="731520"/>
            </a:xfrm>
            <a:prstGeom prst="rect">
              <a:avLst/>
            </a:prstGeom>
          </p:spPr>
        </p:pic>
        <p:sp>
          <p:nvSpPr>
            <p:cNvPr id="7" name="Text 4">
              <a:extLst>
                <a:ext uri="{FF2B5EF4-FFF2-40B4-BE49-F238E27FC236}">
                  <a16:creationId xmlns:a16="http://schemas.microsoft.com/office/drawing/2014/main" id="{97C5B34F-9D57-3A0F-3713-74CCAB5E03C9}"/>
                </a:ext>
              </a:extLst>
            </p:cNvPr>
            <p:cNvSpPr/>
            <p:nvPr/>
          </p:nvSpPr>
          <p:spPr>
            <a:xfrm>
              <a:off x="3740195" y="1158843"/>
              <a:ext cx="480593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fontScale="92500"/>
            </a:bodyPr>
            <a:lstStyle/>
            <a:p>
              <a:r>
                <a:rPr lang="en-US" b="1">
                  <a:solidFill>
                    <a:srgbClr val="2F528F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সংজ্ঞা</a:t>
              </a:r>
              <a:endParaRPr lang="en-US" b="1">
                <a:solidFill>
                  <a:srgbClr val="2F528F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marL="0" indent="0" algn="l">
                <a:buNone/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যে ত্রিভুজের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তিনটি বাহুর দৈর্ঘ্যই আলাদা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, তাকে বিষমবাহু ত্রিভুজ বলে।</a:t>
              </a:r>
              <a:endParaRPr lang="en-US" sz="1600" b="1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DAE79D4-08B1-088D-DB9A-6A926DDB98EC}"/>
              </a:ext>
            </a:extLst>
          </p:cNvPr>
          <p:cNvGrpSpPr/>
          <p:nvPr/>
        </p:nvGrpSpPr>
        <p:grpSpPr>
          <a:xfrm>
            <a:off x="3348479" y="1997534"/>
            <a:ext cx="5325196" cy="731520"/>
            <a:chOff x="3348479" y="1997534"/>
            <a:chExt cx="5325196" cy="731520"/>
          </a:xfrm>
        </p:grpSpPr>
        <p:pic>
          <p:nvPicPr>
            <p:cNvPr id="9" name="Image 1" descr="preencoded.png">
              <a:extLst>
                <a:ext uri="{FF2B5EF4-FFF2-40B4-BE49-F238E27FC236}">
                  <a16:creationId xmlns:a16="http://schemas.microsoft.com/office/drawing/2014/main" id="{8D42BEBD-F802-B5E0-2A81-348B03F52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48479" y="1997534"/>
              <a:ext cx="5325196" cy="731520"/>
            </a:xfrm>
            <a:prstGeom prst="rect">
              <a:avLst/>
            </a:prstGeom>
          </p:spPr>
        </p:pic>
        <p:sp>
          <p:nvSpPr>
            <p:cNvPr id="11" name="Text 7">
              <a:extLst>
                <a:ext uri="{FF2B5EF4-FFF2-40B4-BE49-F238E27FC236}">
                  <a16:creationId xmlns:a16="http://schemas.microsoft.com/office/drawing/2014/main" id="{05F8CA9D-6721-B019-C8C5-335AAEC0B784}"/>
                </a:ext>
              </a:extLst>
            </p:cNvPr>
            <p:cNvSpPr/>
            <p:nvPr/>
          </p:nvSpPr>
          <p:spPr>
            <a:xfrm>
              <a:off x="3740195" y="2129180"/>
              <a:ext cx="480593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lnSpcReduction="10000"/>
            </a:bodyPr>
            <a:lstStyle/>
            <a:p>
              <a:pPr>
                <a:lnSpc>
                  <a:spcPct val="110000"/>
                </a:lnSpc>
              </a:pPr>
              <a:r>
                <a:rPr lang="en-US" b="1">
                  <a:solidFill>
                    <a:srgbClr val="2F528F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কোণ</a:t>
              </a:r>
              <a:endParaRPr lang="en-US" b="1">
                <a:solidFill>
                  <a:srgbClr val="2F528F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marL="0" indent="0" algn="l">
                <a:lnSpc>
                  <a:spcPct val="110000"/>
                </a:lnSpc>
                <a:buNone/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বিষমবাহু ত্রিভুজের তিনটি কোণও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পরস্পর অসমান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।</a:t>
              </a:r>
              <a:endParaRPr lang="en-US" sz="1600" b="1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284E88-5221-2657-2A58-9EBA54466072}"/>
              </a:ext>
            </a:extLst>
          </p:cNvPr>
          <p:cNvGrpSpPr/>
          <p:nvPr/>
        </p:nvGrpSpPr>
        <p:grpSpPr>
          <a:xfrm>
            <a:off x="3348479" y="3014320"/>
            <a:ext cx="5325196" cy="731520"/>
            <a:chOff x="3348479" y="3014320"/>
            <a:chExt cx="5325196" cy="731520"/>
          </a:xfrm>
        </p:grpSpPr>
        <p:pic>
          <p:nvPicPr>
            <p:cNvPr id="24" name="Image 1" descr="preencoded.png">
              <a:extLst>
                <a:ext uri="{FF2B5EF4-FFF2-40B4-BE49-F238E27FC236}">
                  <a16:creationId xmlns:a16="http://schemas.microsoft.com/office/drawing/2014/main" id="{0323A3F0-DEA9-E6CA-8132-CF5127A84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48479" y="3014320"/>
              <a:ext cx="5325196" cy="731520"/>
            </a:xfrm>
            <a:prstGeom prst="rect">
              <a:avLst/>
            </a:prstGeom>
          </p:spPr>
        </p:pic>
        <p:sp>
          <p:nvSpPr>
            <p:cNvPr id="25" name="Text 10">
              <a:extLst>
                <a:ext uri="{FF2B5EF4-FFF2-40B4-BE49-F238E27FC236}">
                  <a16:creationId xmlns:a16="http://schemas.microsoft.com/office/drawing/2014/main" id="{001BABAB-FCC0-F314-FAC6-EC6F185D4AC5}"/>
                </a:ext>
              </a:extLst>
            </p:cNvPr>
            <p:cNvSpPr/>
            <p:nvPr/>
          </p:nvSpPr>
          <p:spPr>
            <a:xfrm>
              <a:off x="3740195" y="3150651"/>
              <a:ext cx="4805930" cy="5486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r>
                <a:rPr lang="en-US" b="1">
                  <a:solidFill>
                    <a:srgbClr val="2F528F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উদাহরণ</a:t>
              </a:r>
              <a:endParaRPr lang="en-US" b="1">
                <a:solidFill>
                  <a:srgbClr val="2F528F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marL="0" indent="0" algn="l">
                <a:buNone/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△ABC-তে AB = 2 সে.মি., BC = 3 সে.মি., CA = 4 সে.মি.</a:t>
              </a:r>
              <a:endParaRPr lang="en-US" sz="1600" b="1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1345370-3B92-E857-C354-608C5782CA05}"/>
              </a:ext>
            </a:extLst>
          </p:cNvPr>
          <p:cNvGrpSpPr/>
          <p:nvPr/>
        </p:nvGrpSpPr>
        <p:grpSpPr>
          <a:xfrm>
            <a:off x="380630" y="881109"/>
            <a:ext cx="2842348" cy="3671117"/>
            <a:chOff x="380630" y="881109"/>
            <a:chExt cx="2842348" cy="36711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0F0CBC-BA45-8014-4B60-3CC54FB67439}"/>
                </a:ext>
              </a:extLst>
            </p:cNvPr>
            <p:cNvSpPr txBox="1"/>
            <p:nvPr/>
          </p:nvSpPr>
          <p:spPr>
            <a:xfrm>
              <a:off x="882547" y="881109"/>
              <a:ext cx="187757" cy="294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Kalpurush" panose="02000600000000000000" pitchFamily="2" charset="0"/>
                  <a:cs typeface="Kalpurush" panose="02000600000000000000" pitchFamily="2" charset="0"/>
                </a:rPr>
                <a:t>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1EE1B4-E884-8E5C-041E-209760BFCBFB}"/>
                </a:ext>
              </a:extLst>
            </p:cNvPr>
            <p:cNvSpPr txBox="1"/>
            <p:nvPr/>
          </p:nvSpPr>
          <p:spPr>
            <a:xfrm>
              <a:off x="380630" y="3650445"/>
              <a:ext cx="187757" cy="294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Kalpurush" panose="02000600000000000000" pitchFamily="2" charset="0"/>
                  <a:cs typeface="Kalpurush" panose="02000600000000000000" pitchFamily="2" charset="0"/>
                </a:rPr>
                <a:t>B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E37843-46A7-3757-CC88-FB0FD50282CA}"/>
                </a:ext>
              </a:extLst>
            </p:cNvPr>
            <p:cNvSpPr txBox="1"/>
            <p:nvPr/>
          </p:nvSpPr>
          <p:spPr>
            <a:xfrm>
              <a:off x="3035221" y="3650445"/>
              <a:ext cx="187757" cy="294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Kalpurush" panose="02000600000000000000" pitchFamily="2" charset="0"/>
                  <a:cs typeface="Kalpurush" panose="02000600000000000000" pitchFamily="2" charset="0"/>
                </a:rPr>
                <a:t>C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2DC125F-15A9-EF11-147D-2433D15F1A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3673" y="1158842"/>
              <a:ext cx="517546" cy="25146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B0EE36B-C617-2526-F8E9-A6D84848854E}"/>
                </a:ext>
              </a:extLst>
            </p:cNvPr>
            <p:cNvCxnSpPr>
              <a:cxnSpLocks/>
            </p:cNvCxnSpPr>
            <p:nvPr/>
          </p:nvCxnSpPr>
          <p:spPr>
            <a:xfrm rot="-2520000" flipH="1" flipV="1">
              <a:off x="817951" y="2723426"/>
              <a:ext cx="2057400" cy="182880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287F857-15D2-E817-8F9D-FFA482D9C46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11219" y="1194958"/>
              <a:ext cx="2206425" cy="245500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543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  <p:sp>
        <p:nvSpPr>
          <p:cNvPr id="26" name="Text 0">
            <a:extLst>
              <a:ext uri="{FF2B5EF4-FFF2-40B4-BE49-F238E27FC236}">
                <a16:creationId xmlns:a16="http://schemas.microsoft.com/office/drawing/2014/main" id="{7BF08C15-53D6-7730-E7F7-FE9F52A438AF}"/>
              </a:ext>
            </a:extLst>
          </p:cNvPr>
          <p:cNvSpPr/>
          <p:nvPr/>
        </p:nvSpPr>
        <p:spPr>
          <a:xfrm>
            <a:off x="1983209" y="464732"/>
            <a:ext cx="5177582" cy="4429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>
                <a:solidFill>
                  <a:schemeClr val="bg1"/>
                </a:solidFill>
                <a:latin typeface="Noto Sans Bengali Bold" pitchFamily="34" charset="0"/>
                <a:ea typeface="Noto Sans Bengali Bold" pitchFamily="34" charset="-122"/>
                <a:cs typeface="Noto Sans Bengali Bold" pitchFamily="34" charset="-120"/>
              </a:rPr>
              <a:t>তুলনামূলক পর্যালোচনা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F011BC6C-C724-1779-8D81-049B83474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152689"/>
              </p:ext>
            </p:extLst>
          </p:nvPr>
        </p:nvGraphicFramePr>
        <p:xfrm>
          <a:off x="843213" y="1673487"/>
          <a:ext cx="7457575" cy="27432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258808">
                  <a:extLst>
                    <a:ext uri="{9D8B030D-6E8A-4147-A177-3AD203B41FA5}">
                      <a16:colId xmlns:a16="http://schemas.microsoft.com/office/drawing/2014/main" val="3063918676"/>
                    </a:ext>
                  </a:extLst>
                </a:gridCol>
                <a:gridCol w="2259605">
                  <a:extLst>
                    <a:ext uri="{9D8B030D-6E8A-4147-A177-3AD203B41FA5}">
                      <a16:colId xmlns:a16="http://schemas.microsoft.com/office/drawing/2014/main" val="116117975"/>
                    </a:ext>
                  </a:extLst>
                </a:gridCol>
                <a:gridCol w="2939162">
                  <a:extLst>
                    <a:ext uri="{9D8B030D-6E8A-4147-A177-3AD203B41FA5}">
                      <a16:colId xmlns:a16="http://schemas.microsoft.com/office/drawing/2014/main" val="3671740662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ত্রিভুজের প্রকার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বাহুর বৈশিষ্ট্য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কোণের বৈশিষ্ট্য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018599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সমবাহু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তিনটি বাহু সমান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তিনটি কোণ সমান (৬০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° </a:t>
                      </a:r>
                      <a:r>
                        <a:rPr lang="bn-BD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করে)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245475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সমদ্বিবাহু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দুটি বাহু সমান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দুটি কোণ সমান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313483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বিষমবাহু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তিনটি বাহুই অসমান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1600" b="1">
                          <a:solidFill>
                            <a:schemeClr val="tx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তিনটি কোণই অসমান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7546899"/>
                  </a:ext>
                </a:extLst>
              </a:tr>
              <a:tr h="548640">
                <a:tc gridSpan="3"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Blip>
                          <a:blip r:embed="rId2"/>
                        </a:buBlip>
                        <a:tabLst>
                          <a:tab pos="457200" algn="l"/>
                        </a:tabLs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 </a:t>
                      </a:r>
                      <a:r>
                        <a:rPr lang="bn-BD" sz="1600" b="1">
                          <a:solidFill>
                            <a:schemeClr val="bg1"/>
                          </a:solidFill>
                          <a:effectLst/>
                          <a:latin typeface="Kalpurush" panose="02000600000000000000" pitchFamily="2" charset="0"/>
                          <a:cs typeface="Kalpurush" panose="02000600000000000000" pitchFamily="2" charset="0"/>
                        </a:rPr>
                        <a:t>মনে রাখো: বাহুর দৈর্ঘ্য দেখেই ত্রিভুজের প্রকার নির্ধারণ করা সম্ভব!</a:t>
                      </a:r>
                      <a:endParaRPr lang="en-US" sz="1600" b="1">
                        <a:solidFill>
                          <a:schemeClr val="bg1"/>
                        </a:solidFill>
                        <a:effectLst/>
                        <a:latin typeface="Kalpurush" panose="02000600000000000000" pitchFamily="2" charset="0"/>
                        <a:ea typeface="Calibri" panose="020F0502020204030204" pitchFamily="34" charset="0"/>
                        <a:cs typeface="Kalpurush" panose="02000600000000000000" pitchFamily="2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208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2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rcRect l="6921" t="4369" r="8549" b="10671"/>
          <a:stretch/>
        </p:blipFill>
        <p:spPr>
          <a:xfrm>
            <a:off x="520996" y="709835"/>
            <a:ext cx="2778710" cy="3723830"/>
          </a:xfrm>
          <a:prstGeom prst="rect">
            <a:avLst/>
          </a:prstGeom>
          <a:ln w="28575">
            <a:solidFill>
              <a:srgbClr val="2E75B6"/>
            </a:solidFill>
          </a:ln>
        </p:spPr>
      </p:pic>
      <p:sp>
        <p:nvSpPr>
          <p:cNvPr id="4" name="Text 1"/>
          <p:cNvSpPr/>
          <p:nvPr/>
        </p:nvSpPr>
        <p:spPr>
          <a:xfrm>
            <a:off x="3925119" y="469637"/>
            <a:ext cx="4722763" cy="442987"/>
          </a:xfrm>
          <a:prstGeom prst="rect">
            <a:avLst/>
          </a:prstGeom>
          <a:solidFill>
            <a:srgbClr val="2E75B6"/>
          </a:solidFill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b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b="1" dirty="0">
                <a:solidFill>
                  <a:schemeClr val="bg1"/>
                </a:solidFill>
                <a:latin typeface="Noto Sans Bengali Bold" pitchFamily="34" charset="0"/>
                <a:ea typeface="Noto Sans Bengali Bold" pitchFamily="34" charset="-122"/>
                <a:cs typeface="Noto Sans Bengali Bold" pitchFamily="34" charset="-120"/>
              </a:rPr>
              <a:t>অনুশীলন করি</a:t>
            </a:r>
            <a:endParaRPr lang="en-US" sz="2750" dirty="0">
              <a:solidFill>
                <a:schemeClr val="bg1"/>
              </a:solidFill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1227311"/>
            <a:ext cx="2290465" cy="171472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985258" y="1333649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oto Sans Bengali Bold" pitchFamily="34" charset="0"/>
                <a:ea typeface="Noto Sans Bengali Bold" pitchFamily="34" charset="-122"/>
                <a:cs typeface="Noto Sans Bengali Bold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4040293" y="1595847"/>
            <a:ext cx="19688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F5597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প্রশ্ন ১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040293" y="1918742"/>
            <a:ext cx="2110607" cy="1023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△PQR-এ PQ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4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সে.মি., QR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4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সে.মি., PR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4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 — এটি কোন ধরনের ত্রিভুজ?</a:t>
            </a:r>
            <a:endParaRPr lang="en-US" sz="1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7342" y="1227311"/>
            <a:ext cx="2290539" cy="17147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17482" y="1333649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oto Sans Bengali Bold" pitchFamily="34" charset="0"/>
                <a:ea typeface="Noto Sans Bengali Bold" pitchFamily="34" charset="-122"/>
                <a:cs typeface="Noto Sans Bengali Bold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6518076" y="1600388"/>
            <a:ext cx="19689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F5597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প্রশ্ন ২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6518076" y="1918742"/>
            <a:ext cx="1968922" cy="991457"/>
          </a:xfrm>
          <a:prstGeom prst="rect">
            <a:avLst/>
          </a:prstGeom>
          <a:noFill/>
          <a:ln/>
        </p:spPr>
        <p:txBody>
          <a:bodyPr wrap="square" lIns="0" tIns="0" rIns="0" bIns="0" rtlCol="0" anchor="b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△XYZ-এ XY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5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সে.মি., YZ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5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সে.মি., XZ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9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 — এটি কোন ধরনের ত্রিভুজ?</a:t>
            </a:r>
            <a:endParaRPr lang="en-US" sz="1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5119" y="3083793"/>
            <a:ext cx="4722763" cy="148790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01408" y="3190131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oto Sans Bengali Bold" pitchFamily="34" charset="0"/>
                <a:ea typeface="Noto Sans Bengali Bold" pitchFamily="34" charset="-122"/>
                <a:cs typeface="Noto Sans Bengali Bold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9"/>
          <p:cNvSpPr/>
          <p:nvPr/>
        </p:nvSpPr>
        <p:spPr>
          <a:xfrm>
            <a:off x="4040293" y="3540026"/>
            <a:ext cx="44011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F5597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প্রশ্ন ৩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6" name="Text 10"/>
          <p:cNvSpPr/>
          <p:nvPr/>
        </p:nvSpPr>
        <p:spPr>
          <a:xfrm>
            <a:off x="4040293" y="3858965"/>
            <a:ext cx="44011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△ABC-এ AB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3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সে.মি., BC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7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সে.মি., CA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9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 — এটি কোন ধরনের ত্রিভুজ?</a:t>
            </a:r>
            <a:endParaRPr lang="en-US" sz="1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5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  <p:sp>
        <p:nvSpPr>
          <p:cNvPr id="20" name="Text 0">
            <a:extLst>
              <a:ext uri="{FF2B5EF4-FFF2-40B4-BE49-F238E27FC236}">
                <a16:creationId xmlns:a16="http://schemas.microsoft.com/office/drawing/2014/main" id="{5A70316D-38AA-28C3-BFDD-2DF774A96BC9}"/>
              </a:ext>
            </a:extLst>
          </p:cNvPr>
          <p:cNvSpPr/>
          <p:nvPr/>
        </p:nvSpPr>
        <p:spPr>
          <a:xfrm>
            <a:off x="1963039" y="479162"/>
            <a:ext cx="5177582" cy="4429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b"/>
          <a:lstStyle/>
          <a:p>
            <a:pPr algn="ctr"/>
            <a:r>
              <a:rPr lang="bn-BD" sz="2400" b="1">
                <a:solidFill>
                  <a:schemeClr val="bg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বাস্তব জীবনে ত্রিভুজের প্রয়োগ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B61AC25-2D6C-7995-6D2C-FE1A8B089421}"/>
              </a:ext>
            </a:extLst>
          </p:cNvPr>
          <p:cNvSpPr/>
          <p:nvPr/>
        </p:nvSpPr>
        <p:spPr>
          <a:xfrm>
            <a:off x="428625" y="3841775"/>
            <a:ext cx="8286750" cy="7144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 b="1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69A179-0720-DAF9-45C0-EBA8E8E78B7B}"/>
              </a:ext>
            </a:extLst>
          </p:cNvPr>
          <p:cNvGrpSpPr/>
          <p:nvPr/>
        </p:nvGrpSpPr>
        <p:grpSpPr>
          <a:xfrm>
            <a:off x="428625" y="1343008"/>
            <a:ext cx="8286750" cy="640080"/>
            <a:chOff x="428625" y="1937518"/>
            <a:chExt cx="8286750" cy="640080"/>
          </a:xfrm>
        </p:grpSpPr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2C2C2D89-C05C-06EF-1DA4-20DDD9EFEA94}"/>
                </a:ext>
              </a:extLst>
            </p:cNvPr>
            <p:cNvSpPr/>
            <p:nvPr/>
          </p:nvSpPr>
          <p:spPr>
            <a:xfrm>
              <a:off x="428625" y="1937518"/>
              <a:ext cx="8286750" cy="640080"/>
            </a:xfrm>
            <a:prstGeom prst="roundRect">
              <a:avLst>
                <a:gd name="adj" fmla="val 15546"/>
              </a:avLst>
            </a:prstGeom>
            <a:solidFill>
              <a:srgbClr val="F8FAFC"/>
            </a:solidFill>
            <a:ln w="9525">
              <a:solidFill>
                <a:srgbClr val="E2E8F0"/>
              </a:solidFill>
            </a:ln>
            <a:effectLst/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600" b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152FBAC-BA84-E073-1D7A-0E77EE62C89D}"/>
                </a:ext>
              </a:extLst>
            </p:cNvPr>
            <p:cNvSpPr txBox="1"/>
            <p:nvPr/>
          </p:nvSpPr>
          <p:spPr>
            <a:xfrm>
              <a:off x="892969" y="2080394"/>
              <a:ext cx="7643813" cy="465512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sz="1600" b="1">
                  <a:latin typeface="Kalpurush" panose="02000600000000000000" pitchFamily="2" charset="0"/>
                  <a:cs typeface="Kalpurush" panose="02000600000000000000" pitchFamily="2" charset="0"/>
                </a:rPr>
                <a:t>স্থাপত্য ও সেতু নির্মাণ: ত্রিভুজ কাঠামোগত দিক থেকে সবচেয়ে শক্ত ও দৃঢ়। সেতু এবং চালের ট্রাস গঠনে সমদ্বিবাহু ও সমবাহু ত্রিভুজ ব্যবহৃত হয়।</a:t>
              </a:r>
            </a:p>
          </p:txBody>
        </p:sp>
        <p:pic>
          <p:nvPicPr>
            <p:cNvPr id="23" name="Picture 22" descr="image.png">
              <a:extLst>
                <a:ext uri="{FF2B5EF4-FFF2-40B4-BE49-F238E27FC236}">
                  <a16:creationId xmlns:a16="http://schemas.microsoft.com/office/drawing/2014/main" id="{67111C24-D7EC-BC73-26FD-498DCD3C1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2932" y="2098254"/>
              <a:ext cx="207169" cy="19288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EF355F-A60D-9A64-C788-43B76C29208B}"/>
              </a:ext>
            </a:extLst>
          </p:cNvPr>
          <p:cNvGrpSpPr/>
          <p:nvPr/>
        </p:nvGrpSpPr>
        <p:grpSpPr>
          <a:xfrm>
            <a:off x="428625" y="2251710"/>
            <a:ext cx="8286750" cy="640080"/>
            <a:chOff x="428625" y="2251710"/>
            <a:chExt cx="8286750" cy="640080"/>
          </a:xfrm>
        </p:grpSpPr>
        <p:sp>
          <p:nvSpPr>
            <p:cNvPr id="10" name="Rounded Rectangle 4">
              <a:extLst>
                <a:ext uri="{FF2B5EF4-FFF2-40B4-BE49-F238E27FC236}">
                  <a16:creationId xmlns:a16="http://schemas.microsoft.com/office/drawing/2014/main" id="{E22B983D-E7F6-6143-1637-02B56E191158}"/>
                </a:ext>
              </a:extLst>
            </p:cNvPr>
            <p:cNvSpPr/>
            <p:nvPr/>
          </p:nvSpPr>
          <p:spPr>
            <a:xfrm>
              <a:off x="428625" y="2251710"/>
              <a:ext cx="8286750" cy="640080"/>
            </a:xfrm>
            <a:prstGeom prst="roundRect">
              <a:avLst>
                <a:gd name="adj" fmla="val 15546"/>
              </a:avLst>
            </a:prstGeom>
            <a:solidFill>
              <a:srgbClr val="F8FAFC"/>
            </a:solidFill>
            <a:ln w="9525">
              <a:solidFill>
                <a:srgbClr val="E2E8F0"/>
              </a:solidFill>
            </a:ln>
            <a:effectLst/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600" b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CF0023-D0ED-135C-F814-1383CEC631E7}"/>
                </a:ext>
              </a:extLst>
            </p:cNvPr>
            <p:cNvSpPr txBox="1"/>
            <p:nvPr/>
          </p:nvSpPr>
          <p:spPr>
            <a:xfrm>
              <a:off x="892969" y="2394585"/>
              <a:ext cx="7643813" cy="23468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sz="1600" b="1">
                  <a:latin typeface="Kalpurush" panose="02000600000000000000" pitchFamily="2" charset="0"/>
                  <a:cs typeface="Kalpurush" panose="02000600000000000000" pitchFamily="2" charset="0"/>
                </a:rPr>
                <a:t>জ্যামিতিক অঙ্কন ও স্কেচ: প্রকৌশল ও নকশা</a:t>
              </a:r>
              <a:r>
                <a:rPr lang="en-US" sz="1600" b="1">
                  <a:latin typeface="Kalpurush" panose="02000600000000000000" pitchFamily="2" charset="0"/>
                  <a:cs typeface="Kalpurush" panose="02000600000000000000" pitchFamily="2" charset="0"/>
                </a:rPr>
                <a:t>কাজে</a:t>
              </a:r>
              <a:r>
                <a:rPr sz="1600" b="1">
                  <a:latin typeface="Kalpurush" panose="02000600000000000000" pitchFamily="2" charset="0"/>
                  <a:cs typeface="Kalpurush" panose="02000600000000000000" pitchFamily="2" charset="0"/>
                </a:rPr>
                <a:t> সেট স্কয়ার এবং ত্রিভুজাকৃতির স্কেল ব্যবহৃত হয়।</a:t>
              </a:r>
            </a:p>
          </p:txBody>
        </p:sp>
        <p:pic>
          <p:nvPicPr>
            <p:cNvPr id="26" name="Picture 25" descr="image.png">
              <a:extLst>
                <a:ext uri="{FF2B5EF4-FFF2-40B4-BE49-F238E27FC236}">
                  <a16:creationId xmlns:a16="http://schemas.microsoft.com/office/drawing/2014/main" id="{9A5050AD-54B6-E00C-FA9D-8E045C626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2931" y="2412446"/>
              <a:ext cx="185738" cy="192881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4C7299-1F54-F39A-68F8-780505A295A6}"/>
              </a:ext>
            </a:extLst>
          </p:cNvPr>
          <p:cNvGrpSpPr/>
          <p:nvPr/>
        </p:nvGrpSpPr>
        <p:grpSpPr>
          <a:xfrm>
            <a:off x="428625" y="3155167"/>
            <a:ext cx="8286750" cy="640080"/>
            <a:chOff x="428625" y="3429034"/>
            <a:chExt cx="8286750" cy="640080"/>
          </a:xfrm>
        </p:grpSpPr>
        <p:sp>
          <p:nvSpPr>
            <p:cNvPr id="14" name="Rounded Rectangle 6">
              <a:extLst>
                <a:ext uri="{FF2B5EF4-FFF2-40B4-BE49-F238E27FC236}">
                  <a16:creationId xmlns:a16="http://schemas.microsoft.com/office/drawing/2014/main" id="{4761A456-748F-2320-105F-C33007702F92}"/>
                </a:ext>
              </a:extLst>
            </p:cNvPr>
            <p:cNvSpPr/>
            <p:nvPr/>
          </p:nvSpPr>
          <p:spPr>
            <a:xfrm>
              <a:off x="428625" y="3429034"/>
              <a:ext cx="8286750" cy="640080"/>
            </a:xfrm>
            <a:prstGeom prst="roundRect">
              <a:avLst>
                <a:gd name="adj" fmla="val 15546"/>
              </a:avLst>
            </a:prstGeom>
            <a:solidFill>
              <a:srgbClr val="F8FAFC"/>
            </a:solidFill>
            <a:ln w="9525">
              <a:solidFill>
                <a:srgbClr val="E2E8F0"/>
              </a:solidFill>
            </a:ln>
            <a:effectLst/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1600" b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954E83-1DE3-456F-073C-37E262732FE8}"/>
                </a:ext>
              </a:extLst>
            </p:cNvPr>
            <p:cNvSpPr txBox="1"/>
            <p:nvPr/>
          </p:nvSpPr>
          <p:spPr>
            <a:xfrm>
              <a:off x="892969" y="3571909"/>
              <a:ext cx="7643813" cy="465512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sz="1600" b="1">
                  <a:latin typeface="Kalpurush" panose="02000600000000000000" pitchFamily="2" charset="0"/>
                  <a:cs typeface="Kalpurush" panose="02000600000000000000" pitchFamily="2" charset="0"/>
                </a:rPr>
                <a:t>আর্ট ও টাইলিং ডিজাইন: মেঝে ও দেয়ালের টাইলস এবং শৈল্পিক নকশায় সমবাহু ও বিষমবাহু ত্রিভুজ ব্যবহার করা হয়।</a:t>
              </a:r>
            </a:p>
          </p:txBody>
        </p:sp>
        <p:pic>
          <p:nvPicPr>
            <p:cNvPr id="27" name="Picture 26" descr="image.png">
              <a:extLst>
                <a:ext uri="{FF2B5EF4-FFF2-40B4-BE49-F238E27FC236}">
                  <a16:creationId xmlns:a16="http://schemas.microsoft.com/office/drawing/2014/main" id="{67F21CF8-638B-8B04-9A54-2A907F74A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2931" y="3589769"/>
              <a:ext cx="185738" cy="192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032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BB778-2CC6-4801-8744-9D92F2D953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784" y="2885606"/>
            <a:ext cx="1316498" cy="1646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1D2A72-D966-4C32-8EB4-61AD7E2584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76" y="2806786"/>
            <a:ext cx="1346790" cy="168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F0AD4A-D1A2-4D37-85FE-329071C55EBF}"/>
              </a:ext>
            </a:extLst>
          </p:cNvPr>
          <p:cNvSpPr txBox="1"/>
          <p:nvPr/>
        </p:nvSpPr>
        <p:spPr>
          <a:xfrm>
            <a:off x="2882764" y="3031782"/>
            <a:ext cx="3825097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035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035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C331CF-6997-40FF-B7F8-1B167FCAB672}"/>
              </a:ext>
            </a:extLst>
          </p:cNvPr>
          <p:cNvSpPr txBox="1"/>
          <p:nvPr/>
        </p:nvSpPr>
        <p:spPr>
          <a:xfrm>
            <a:off x="2368908" y="695312"/>
            <a:ext cx="4432260" cy="221566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 defTabSz="685800"/>
            <a:r>
              <a:rPr lang="bn-BD" u="sng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u="sng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D2BD10-7BFB-42D8-9C04-67F05019032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197" y="704875"/>
            <a:ext cx="1376522" cy="1994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B283F4-300F-4B21-B8D9-ECC5F499F3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557" y="719314"/>
            <a:ext cx="1279227" cy="185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2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19C14-26C9-4F52-BAF1-F64F1A1FA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59" y="-85060"/>
            <a:ext cx="9260958" cy="532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3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0CBC03-C118-4426-AF6E-53A1AE88D3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784" y="3119524"/>
            <a:ext cx="1316498" cy="1646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847EA8-F62E-445F-972F-C0BA8E5F16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76" y="3040704"/>
            <a:ext cx="1346790" cy="168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433826-60F3-4D66-88CE-AD9F3713B1AC}"/>
              </a:ext>
            </a:extLst>
          </p:cNvPr>
          <p:cNvSpPr txBox="1"/>
          <p:nvPr/>
        </p:nvSpPr>
        <p:spPr>
          <a:xfrm>
            <a:off x="2882764" y="3265700"/>
            <a:ext cx="3825097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bn-BD" sz="1035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035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EF6C88-2E8C-4B69-A599-4BE4A7EE8602}"/>
              </a:ext>
            </a:extLst>
          </p:cNvPr>
          <p:cNvSpPr txBox="1"/>
          <p:nvPr/>
        </p:nvSpPr>
        <p:spPr>
          <a:xfrm>
            <a:off x="2368908" y="929230"/>
            <a:ext cx="4432260" cy="221566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 defTabSz="685800"/>
            <a:r>
              <a:rPr lang="bn-BD" u="sng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bn-BD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u="sng" dirty="0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bn-BD" u="sng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u="sng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u="sng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751F30-DE88-4444-947A-0068FBD70F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197" y="938793"/>
            <a:ext cx="1376522" cy="19943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8A5482-E567-4AF2-B060-F26985CCA9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557" y="953232"/>
            <a:ext cx="1279227" cy="185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77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263938E-DD41-46B1-BF55-F131C1617F91}"/>
              </a:ext>
            </a:extLst>
          </p:cNvPr>
          <p:cNvGrpSpPr/>
          <p:nvPr/>
        </p:nvGrpSpPr>
        <p:grpSpPr>
          <a:xfrm>
            <a:off x="466378" y="1506400"/>
            <a:ext cx="3946134" cy="2076772"/>
            <a:chOff x="2650435" y="2093846"/>
            <a:chExt cx="7486904" cy="233569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7019B06-4F4F-4CD6-9BEB-84649A49F906}"/>
                </a:ext>
              </a:extLst>
            </p:cNvPr>
            <p:cNvSpPr/>
            <p:nvPr/>
          </p:nvSpPr>
          <p:spPr>
            <a:xfrm>
              <a:off x="2650435" y="2428461"/>
              <a:ext cx="7486904" cy="2001078"/>
            </a:xfrm>
            <a:prstGeom prst="roundRect">
              <a:avLst>
                <a:gd name="adj" fmla="val 15154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Plain">
                <a:avLst/>
              </a:prstTxWarp>
              <a:noAutofit/>
            </a:bodyPr>
            <a:lstStyle/>
            <a:p>
              <a:pPr algn="ctr"/>
              <a:endParaRPr lang="en-US" sz="135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মোঃ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গোলাম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দোস্তগীর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(</a:t>
              </a:r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বিপ্লব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)</a:t>
              </a:r>
            </a:p>
            <a:p>
              <a:pPr algn="ctr"/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সহকারী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শিক্ষক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(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গণিত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)</a:t>
              </a:r>
            </a:p>
            <a:p>
              <a:pPr algn="ctr"/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চাপোড়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পার্ব্বতীপুর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আদর্শ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বালিকা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উচ্চ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বিদ্যালয়</a:t>
              </a:r>
              <a:endParaRPr lang="en-US" sz="135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algn="ctr"/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রাণীশংকৈল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, </a:t>
              </a:r>
              <a:r>
                <a:rPr lang="en-US" sz="135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ঠাকুরগাও</a:t>
              </a:r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।</a:t>
              </a:r>
            </a:p>
            <a:p>
              <a:pPr algn="ctr"/>
              <a:r>
                <a:rPr lang="en-US" sz="135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Mob: 01711252010</a:t>
              </a:r>
            </a:p>
          </p:txBody>
        </p:sp>
        <p:sp>
          <p:nvSpPr>
            <p:cNvPr id="2" name="Flowchart: Terminator 1">
              <a:extLst>
                <a:ext uri="{FF2B5EF4-FFF2-40B4-BE49-F238E27FC236}">
                  <a16:creationId xmlns:a16="http://schemas.microsoft.com/office/drawing/2014/main" id="{69C44C9C-FD6F-4819-B03C-3C7AC20FD8AE}"/>
                </a:ext>
              </a:extLst>
            </p:cNvPr>
            <p:cNvSpPr/>
            <p:nvPr/>
          </p:nvSpPr>
          <p:spPr>
            <a:xfrm>
              <a:off x="3716980" y="2093846"/>
              <a:ext cx="5182109" cy="702366"/>
            </a:xfrm>
            <a:prstGeom prst="flowChartTerminator">
              <a:avLst/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noAutofit/>
            </a:bodyPr>
            <a:lstStyle/>
            <a:p>
              <a:pPr algn="ctr"/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শিক্ষক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পরিচিতি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3673A67-A36D-42F1-B7F7-AFC13103AE7F}"/>
              </a:ext>
            </a:extLst>
          </p:cNvPr>
          <p:cNvGrpSpPr/>
          <p:nvPr/>
        </p:nvGrpSpPr>
        <p:grpSpPr>
          <a:xfrm>
            <a:off x="4669288" y="1506400"/>
            <a:ext cx="3946134" cy="2076772"/>
            <a:chOff x="2650435" y="2093846"/>
            <a:chExt cx="7486904" cy="233569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04222AB-795E-4CF3-85CB-3B682DC763A9}"/>
                </a:ext>
              </a:extLst>
            </p:cNvPr>
            <p:cNvSpPr/>
            <p:nvPr/>
          </p:nvSpPr>
          <p:spPr>
            <a:xfrm>
              <a:off x="2650435" y="2428461"/>
              <a:ext cx="7486904" cy="2001078"/>
            </a:xfrm>
            <a:prstGeom prst="roundRect">
              <a:avLst>
                <a:gd name="adj" fmla="val 15154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sz="210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dirty="0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শ্রেণি</a:t>
              </a:r>
              <a:r>
                <a:rPr lang="en-US" b="1" dirty="0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</a:t>
              </a: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: ষষ্ঠ</a:t>
              </a:r>
              <a:endParaRPr lang="en-US" b="1" dirty="0">
                <a:solidFill>
                  <a:srgbClr val="0070C0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বিষয়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</a:t>
              </a:r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গণিত</a:t>
              </a:r>
              <a:endParaRPr lang="en-US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অধ</a:t>
              </a:r>
              <a:r>
                <a:rPr lang="bn-BD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্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য</a:t>
              </a:r>
              <a:r>
                <a:rPr lang="bn-BD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া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য় : </a:t>
              </a:r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প্রথম</a:t>
              </a:r>
              <a:endParaRPr lang="en-US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সময়</a:t>
              </a:r>
              <a:r>
                <a:rPr lang="en-US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৪৫ </a:t>
              </a:r>
              <a:r>
                <a:rPr lang="en-US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মিনিট</a:t>
              </a:r>
              <a:endParaRPr lang="en-US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9" name="Flowchart: Terminator 8">
              <a:extLst>
                <a:ext uri="{FF2B5EF4-FFF2-40B4-BE49-F238E27FC236}">
                  <a16:creationId xmlns:a16="http://schemas.microsoft.com/office/drawing/2014/main" id="{30F844CE-88AB-475D-8A39-70027599EBDA}"/>
                </a:ext>
              </a:extLst>
            </p:cNvPr>
            <p:cNvSpPr/>
            <p:nvPr/>
          </p:nvSpPr>
          <p:spPr>
            <a:xfrm>
              <a:off x="3716980" y="2093846"/>
              <a:ext cx="5182109" cy="702366"/>
            </a:xfrm>
            <a:prstGeom prst="flowChartTerminator">
              <a:avLst/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noAutofit/>
            </a:bodyPr>
            <a:lstStyle/>
            <a:p>
              <a:pPr algn="ctr"/>
              <a:r>
                <a:rPr lang="bn-BD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</a:t>
              </a:r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াঠ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পরিচিতি</a:t>
              </a:r>
              <a:r>
                <a:rPr lang="en-US" sz="2800" b="1" dirty="0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</a:p>
          </p:txBody>
        </p:sp>
      </p:grp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1198E34F-C084-46CF-942C-344529ACB485}"/>
              </a:ext>
            </a:extLst>
          </p:cNvPr>
          <p:cNvSpPr/>
          <p:nvPr/>
        </p:nvSpPr>
        <p:spPr>
          <a:xfrm>
            <a:off x="3186159" y="566927"/>
            <a:ext cx="2731342" cy="624506"/>
          </a:xfrm>
          <a:prstGeom prst="flowChartTerminator">
            <a:avLst/>
          </a:prstGeom>
          <a:solidFill>
            <a:schemeClr val="bg1"/>
          </a:solidFill>
          <a:ln w="120650" cmpd="thickThin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noAutofit/>
          </a:bodyPr>
          <a:lstStyle/>
          <a:p>
            <a:pPr algn="ctr"/>
            <a:r>
              <a:rPr lang="en-US" sz="2800" b="1" dirty="0" err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r>
              <a:rPr lang="en-US" sz="2800" b="1" dirty="0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85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35FEDAED-C239-191B-9E8A-6BF74FDD1517}"/>
              </a:ext>
            </a:extLst>
          </p:cNvPr>
          <p:cNvSpPr/>
          <p:nvPr/>
        </p:nvSpPr>
        <p:spPr>
          <a:xfrm>
            <a:off x="1983209" y="448512"/>
            <a:ext cx="5177582" cy="4429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b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ত্রিভুজ কী?</a:t>
            </a:r>
            <a:endParaRPr lang="en-US" sz="2400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F523AEB-305A-F59C-501F-FABBABA5433D}"/>
              </a:ext>
            </a:extLst>
          </p:cNvPr>
          <p:cNvGrpSpPr/>
          <p:nvPr/>
        </p:nvGrpSpPr>
        <p:grpSpPr>
          <a:xfrm>
            <a:off x="3528120" y="1258787"/>
            <a:ext cx="5071284" cy="601911"/>
            <a:chOff x="3528120" y="1258787"/>
            <a:chExt cx="5071284" cy="601911"/>
          </a:xfrm>
        </p:grpSpPr>
        <p:pic>
          <p:nvPicPr>
            <p:cNvPr id="5" name="Image 1" descr="preencoded.png">
              <a:extLst>
                <a:ext uri="{FF2B5EF4-FFF2-40B4-BE49-F238E27FC236}">
                  <a16:creationId xmlns:a16="http://schemas.microsoft.com/office/drawing/2014/main" id="{EF1EA2DC-2A89-1D48-D8E9-57228CC48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28120" y="1263179"/>
              <a:ext cx="212601" cy="212601"/>
            </a:xfrm>
            <a:prstGeom prst="rect">
              <a:avLst/>
            </a:prstGeom>
          </p:spPr>
        </p:pic>
        <p:sp>
          <p:nvSpPr>
            <p:cNvPr id="7" name="Text 1">
              <a:extLst>
                <a:ext uri="{FF2B5EF4-FFF2-40B4-BE49-F238E27FC236}">
                  <a16:creationId xmlns:a16="http://schemas.microsoft.com/office/drawing/2014/main" id="{5F2574DC-2AAB-85D5-C812-907DF1F4DCD6}"/>
                </a:ext>
              </a:extLst>
            </p:cNvPr>
            <p:cNvSpPr/>
            <p:nvPr/>
          </p:nvSpPr>
          <p:spPr>
            <a:xfrm>
              <a:off x="3882520" y="1258787"/>
              <a:ext cx="4716884" cy="601911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91440" lvl="1">
                <a:lnSpc>
                  <a:spcPct val="104000"/>
                </a:lnSpc>
              </a:pP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সংজ্ঞা</a:t>
              </a:r>
            </a:p>
            <a:p>
              <a:pPr marL="91440" lvl="1">
                <a:lnSpc>
                  <a:spcPct val="104000"/>
                </a:lnSpc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তিনটি রেখাংশ দিয়ে ঘেরা বদ্ধ জ্যামিতিক আকৃতিকে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ত্রিভুজ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 বলে।</a:t>
              </a:r>
              <a:endParaRPr lang="en-US" sz="1600" b="1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46DDF1F-955A-69BD-24A5-1CF18815DB78}"/>
              </a:ext>
            </a:extLst>
          </p:cNvPr>
          <p:cNvGrpSpPr/>
          <p:nvPr/>
        </p:nvGrpSpPr>
        <p:grpSpPr>
          <a:xfrm>
            <a:off x="3528120" y="2132335"/>
            <a:ext cx="5071284" cy="601910"/>
            <a:chOff x="3528120" y="2132335"/>
            <a:chExt cx="5071284" cy="601910"/>
          </a:xfrm>
        </p:grpSpPr>
        <p:pic>
          <p:nvPicPr>
            <p:cNvPr id="9" name="Image 2" descr="preencoded.png">
              <a:extLst>
                <a:ext uri="{FF2B5EF4-FFF2-40B4-BE49-F238E27FC236}">
                  <a16:creationId xmlns:a16="http://schemas.microsoft.com/office/drawing/2014/main" id="{AF7BA570-F901-C84C-8D69-B23BF3B6F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28120" y="2136725"/>
              <a:ext cx="212601" cy="212601"/>
            </a:xfrm>
            <a:prstGeom prst="rect">
              <a:avLst/>
            </a:prstGeom>
          </p:spPr>
        </p:pic>
        <p:sp>
          <p:nvSpPr>
            <p:cNvPr id="10" name="Text 3">
              <a:extLst>
                <a:ext uri="{FF2B5EF4-FFF2-40B4-BE49-F238E27FC236}">
                  <a16:creationId xmlns:a16="http://schemas.microsoft.com/office/drawing/2014/main" id="{59F978ED-F162-672B-AF32-8B4093BBDA8A}"/>
                </a:ext>
              </a:extLst>
            </p:cNvPr>
            <p:cNvSpPr/>
            <p:nvPr/>
          </p:nvSpPr>
          <p:spPr>
            <a:xfrm>
              <a:off x="3882520" y="2132335"/>
              <a:ext cx="4716884" cy="60191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 উপাদান</a:t>
              </a:r>
            </a:p>
            <a:p>
              <a:pPr>
                <a:lnSpc>
                  <a:spcPct val="104000"/>
                </a:lnSpc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 ত্রিভুজের তিনটি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বাহু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, তিনটি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কোণ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 ও তিনটি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শীর্ষবিন্দু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 থাকে।</a:t>
              </a:r>
              <a:endParaRPr lang="en-US" sz="1600" b="1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0CD015F-B920-AD35-102C-2844A32265EB}"/>
              </a:ext>
            </a:extLst>
          </p:cNvPr>
          <p:cNvGrpSpPr/>
          <p:nvPr/>
        </p:nvGrpSpPr>
        <p:grpSpPr>
          <a:xfrm>
            <a:off x="3528120" y="3005881"/>
            <a:ext cx="5071284" cy="601909"/>
            <a:chOff x="3528120" y="3005881"/>
            <a:chExt cx="5071284" cy="601909"/>
          </a:xfrm>
        </p:grpSpPr>
        <p:pic>
          <p:nvPicPr>
            <p:cNvPr id="14" name="Image 3" descr="preencoded.png">
              <a:extLst>
                <a:ext uri="{FF2B5EF4-FFF2-40B4-BE49-F238E27FC236}">
                  <a16:creationId xmlns:a16="http://schemas.microsoft.com/office/drawing/2014/main" id="{3334B162-92C2-5E2E-E8E7-49C95438F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528120" y="3010272"/>
              <a:ext cx="212601" cy="212601"/>
            </a:xfrm>
            <a:prstGeom prst="rect">
              <a:avLst/>
            </a:prstGeom>
          </p:spPr>
        </p:pic>
        <p:sp>
          <p:nvSpPr>
            <p:cNvPr id="15" name="Text 5">
              <a:extLst>
                <a:ext uri="{FF2B5EF4-FFF2-40B4-BE49-F238E27FC236}">
                  <a16:creationId xmlns:a16="http://schemas.microsoft.com/office/drawing/2014/main" id="{455082CC-27B4-9836-47CB-96F8935A78A5}"/>
                </a:ext>
              </a:extLst>
            </p:cNvPr>
            <p:cNvSpPr/>
            <p:nvPr/>
          </p:nvSpPr>
          <p:spPr>
            <a:xfrm>
              <a:off x="3882520" y="3005881"/>
              <a:ext cx="4716884" cy="60190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 উদাহরণ</a:t>
              </a:r>
            </a:p>
            <a:p>
              <a:pPr>
                <a:lnSpc>
                  <a:spcPct val="104000"/>
                </a:lnSpc>
              </a:pPr>
              <a:r>
                <a:rPr lang="en-US" sz="18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 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ত্রিভুজ ABC-তে বাহু তিনটি হলো: AB, BC ও CA।</a:t>
              </a:r>
              <a:endParaRPr lang="en-US" sz="1800" b="1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C44AD02-0F43-EED7-0A87-890CA70489E7}"/>
              </a:ext>
            </a:extLst>
          </p:cNvPr>
          <p:cNvGrpSpPr/>
          <p:nvPr/>
        </p:nvGrpSpPr>
        <p:grpSpPr>
          <a:xfrm>
            <a:off x="3528120" y="3879428"/>
            <a:ext cx="5071284" cy="601908"/>
            <a:chOff x="3528120" y="3879428"/>
            <a:chExt cx="5071284" cy="601908"/>
          </a:xfrm>
        </p:grpSpPr>
        <p:pic>
          <p:nvPicPr>
            <p:cNvPr id="17" name="Image 4" descr="preencoded.png">
              <a:extLst>
                <a:ext uri="{FF2B5EF4-FFF2-40B4-BE49-F238E27FC236}">
                  <a16:creationId xmlns:a16="http://schemas.microsoft.com/office/drawing/2014/main" id="{66DE5CF9-4374-BAD3-1BDD-459B4656E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28120" y="3883819"/>
              <a:ext cx="212601" cy="212601"/>
            </a:xfrm>
            <a:prstGeom prst="rect">
              <a:avLst/>
            </a:prstGeom>
          </p:spPr>
        </p:pic>
        <p:sp>
          <p:nvSpPr>
            <p:cNvPr id="18" name="Text 7">
              <a:extLst>
                <a:ext uri="{FF2B5EF4-FFF2-40B4-BE49-F238E27FC236}">
                  <a16:creationId xmlns:a16="http://schemas.microsoft.com/office/drawing/2014/main" id="{2BFA9EFD-4FF9-D65F-1554-E4C7AB348DCA}"/>
                </a:ext>
              </a:extLst>
            </p:cNvPr>
            <p:cNvSpPr/>
            <p:nvPr/>
          </p:nvSpPr>
          <p:spPr>
            <a:xfrm>
              <a:off x="3882520" y="3879428"/>
              <a:ext cx="4716884" cy="601908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 শ্রেণিবিভাগ</a:t>
              </a:r>
            </a:p>
            <a:p>
              <a:pPr>
                <a:lnSpc>
                  <a:spcPct val="104000"/>
                </a:lnSpc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 বাহুর দৈর্ঘ্যের উপর ভিত্তি করে ত্রিভুজকে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তিন ভাগে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 ভাগ করা যায়।</a:t>
              </a:r>
              <a:endParaRPr lang="en-US" sz="1600" b="1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BA0B63-D1F7-FECA-CB7E-9ADE311D9174}"/>
              </a:ext>
            </a:extLst>
          </p:cNvPr>
          <p:cNvGrpSpPr/>
          <p:nvPr/>
        </p:nvGrpSpPr>
        <p:grpSpPr>
          <a:xfrm>
            <a:off x="444075" y="1028797"/>
            <a:ext cx="2825199" cy="3157007"/>
            <a:chOff x="445036" y="820864"/>
            <a:chExt cx="2825199" cy="31570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575792-F9AD-A230-9425-3A79AF3E7C6A}"/>
                </a:ext>
              </a:extLst>
            </p:cNvPr>
            <p:cNvSpPr txBox="1"/>
            <p:nvPr/>
          </p:nvSpPr>
          <p:spPr>
            <a:xfrm>
              <a:off x="1750579" y="820864"/>
              <a:ext cx="261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Kalpurush" panose="02000600000000000000" pitchFamily="2" charset="0"/>
                  <a:cs typeface="Kalpurush" panose="02000600000000000000" pitchFamily="2" charset="0"/>
                </a:rPr>
                <a:t>A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020429C-510B-99C1-C2A6-C580A2488A63}"/>
                </a:ext>
              </a:extLst>
            </p:cNvPr>
            <p:cNvGrpSpPr/>
            <p:nvPr/>
          </p:nvGrpSpPr>
          <p:grpSpPr>
            <a:xfrm>
              <a:off x="445036" y="1142319"/>
              <a:ext cx="2825199" cy="2835552"/>
              <a:chOff x="358699" y="1153793"/>
              <a:chExt cx="3525211" cy="2982019"/>
            </a:xfrm>
          </p:grpSpPr>
          <p:sp>
            <p:nvSpPr>
              <p:cNvPr id="26" name="Isosceles Triangle 25">
                <a:extLst>
                  <a:ext uri="{FF2B5EF4-FFF2-40B4-BE49-F238E27FC236}">
                    <a16:creationId xmlns:a16="http://schemas.microsoft.com/office/drawing/2014/main" id="{16B7F766-63AE-A1B6-4BA3-A76CDC137ADD}"/>
                  </a:ext>
                </a:extLst>
              </p:cNvPr>
              <p:cNvSpPr/>
              <p:nvPr/>
            </p:nvSpPr>
            <p:spPr>
              <a:xfrm>
                <a:off x="556343" y="1153793"/>
                <a:ext cx="3238501" cy="2628900"/>
              </a:xfrm>
              <a:prstGeom prst="triangle">
                <a:avLst/>
              </a:pr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2370995-6DFD-EAD8-14E0-D5011E42F727}"/>
                  </a:ext>
                </a:extLst>
              </p:cNvPr>
              <p:cNvSpPr txBox="1"/>
              <p:nvPr/>
            </p:nvSpPr>
            <p:spPr>
              <a:xfrm>
                <a:off x="358699" y="3778454"/>
                <a:ext cx="326159" cy="35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latin typeface="Kalpurush" panose="02000600000000000000" pitchFamily="2" charset="0"/>
                    <a:cs typeface="Kalpurush" panose="02000600000000000000" pitchFamily="2" charset="0"/>
                  </a:rPr>
                  <a:t>B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2AD5B58-73E3-F788-5AE2-B1504637BC66}"/>
                  </a:ext>
                </a:extLst>
              </p:cNvPr>
              <p:cNvSpPr txBox="1"/>
              <p:nvPr/>
            </p:nvSpPr>
            <p:spPr>
              <a:xfrm>
                <a:off x="3557751" y="3779770"/>
                <a:ext cx="326159" cy="35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latin typeface="Kalpurush" panose="02000600000000000000" pitchFamily="2" charset="0"/>
                    <a:cs typeface="Kalpurush" panose="02000600000000000000" pitchFamily="2" charset="0"/>
                  </a:rPr>
                  <a:t>C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5808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77D419-B666-ED7E-02ED-3672CDAD9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238991"/>
            <a:ext cx="8603673" cy="463434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</p:spTree>
    <p:extLst>
      <p:ext uri="{BB962C8B-B14F-4D97-AF65-F5344CB8AC3E}">
        <p14:creationId xmlns:p14="http://schemas.microsoft.com/office/powerpoint/2010/main" val="64546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17DC3AE-B41D-4E67-BB74-5AF843D270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5493" y="259772"/>
            <a:ext cx="8587171" cy="462395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E3F4C-D783-45C6-A819-56184ACEC6AC}"/>
              </a:ext>
            </a:extLst>
          </p:cNvPr>
          <p:cNvSpPr/>
          <p:nvPr/>
        </p:nvSpPr>
        <p:spPr>
          <a:xfrm>
            <a:off x="2268201" y="516371"/>
            <a:ext cx="4802451" cy="61272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err="1"/>
              <a:t>এই</a:t>
            </a:r>
            <a:r>
              <a:rPr lang="en-US" sz="2800" b="1"/>
              <a:t> </a:t>
            </a:r>
            <a:r>
              <a:rPr lang="en-US" sz="2800" b="1" err="1"/>
              <a:t>পাঠ</a:t>
            </a:r>
            <a:r>
              <a:rPr lang="en-US" sz="2800" b="1"/>
              <a:t> </a:t>
            </a:r>
            <a:r>
              <a:rPr lang="en-US" sz="2800" b="1" err="1"/>
              <a:t>শেষে</a:t>
            </a:r>
            <a:r>
              <a:rPr lang="en-US" sz="2800" b="1"/>
              <a:t> </a:t>
            </a:r>
            <a:r>
              <a:rPr lang="en-US" sz="2800" b="1" err="1"/>
              <a:t>তোমরা</a:t>
            </a:r>
            <a:r>
              <a:rPr lang="en-US" sz="2800" b="1"/>
              <a:t> -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400F1A-653C-47EE-8B96-E0C6D9024057}"/>
              </a:ext>
            </a:extLst>
          </p:cNvPr>
          <p:cNvSpPr/>
          <p:nvPr/>
        </p:nvSpPr>
        <p:spPr>
          <a:xfrm>
            <a:off x="1703809" y="2449066"/>
            <a:ext cx="5736383" cy="503434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200" b="1">
                <a:latin typeface="Kalpurush" panose="02000600000000000000" pitchFamily="2" charset="0"/>
                <a:cs typeface="Kalpurush" panose="02000600000000000000" pitchFamily="2" charset="0"/>
              </a:rPr>
              <a:t>বাহুভেদে ত্রিভূজ ব্যাখ্যা করতে পারবে।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B4FEC95-267D-4B56-9C4F-4A8687537EB6}"/>
              </a:ext>
            </a:extLst>
          </p:cNvPr>
          <p:cNvSpPr/>
          <p:nvPr/>
        </p:nvSpPr>
        <p:spPr>
          <a:xfrm>
            <a:off x="1683638" y="1811086"/>
            <a:ext cx="5736383" cy="503434"/>
          </a:xfrm>
          <a:prstGeom prst="roundRect">
            <a:avLst>
              <a:gd name="adj" fmla="val 50000"/>
            </a:avLst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200" b="1">
                <a:latin typeface="Kalpurush" panose="02000600000000000000" pitchFamily="2" charset="0"/>
                <a:cs typeface="Kalpurush" panose="02000600000000000000" pitchFamily="2" charset="0"/>
              </a:rPr>
              <a:t>বাহুভেদে ত্রিভূজ চিহ্নিত করতে পারবে। </a:t>
            </a:r>
          </a:p>
        </p:txBody>
      </p:sp>
    </p:spTree>
    <p:extLst>
      <p:ext uri="{BB962C8B-B14F-4D97-AF65-F5344CB8AC3E}">
        <p14:creationId xmlns:p14="http://schemas.microsoft.com/office/powerpoint/2010/main" val="10486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263A4B8E-83DE-6A9C-1BF3-3FECA57E1A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18" t="9744" r="18703" b="15255"/>
          <a:stretch/>
        </p:blipFill>
        <p:spPr>
          <a:xfrm>
            <a:off x="521244" y="2295243"/>
            <a:ext cx="1048300" cy="1005840"/>
          </a:xfrm>
          <a:prstGeom prst="rect">
            <a:avLst/>
          </a:prstGeom>
          <a:ln w="25400">
            <a:solidFill>
              <a:schemeClr val="tx2"/>
            </a:solidFill>
          </a:ln>
        </p:spPr>
      </p:pic>
      <p:pic>
        <p:nvPicPr>
          <p:cNvPr id="10" name="Image 2" descr="preencoded.png">
            <a:extLst>
              <a:ext uri="{FF2B5EF4-FFF2-40B4-BE49-F238E27FC236}">
                <a16:creationId xmlns:a16="http://schemas.microsoft.com/office/drawing/2014/main" id="{1A878BFF-5900-671B-F331-7D3A86FDFF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501" t="12629" r="18366" b="12371"/>
          <a:stretch/>
        </p:blipFill>
        <p:spPr>
          <a:xfrm>
            <a:off x="521244" y="3640536"/>
            <a:ext cx="952999" cy="914400"/>
          </a:xfrm>
          <a:prstGeom prst="rect">
            <a:avLst/>
          </a:prstGeom>
          <a:ln w="25400">
            <a:solidFill>
              <a:schemeClr val="tx2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latin typeface="Kalpurush" panose="02000600000000000000" pitchFamily="2" charset="0"/>
                <a:cs typeface="Kalpurush" panose="02000600000000000000" pitchFamily="2" charset="0"/>
              </a:rPr>
              <a:t>ndiru</a:t>
            </a: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C7FF2472-733C-9824-CC4B-157A38C215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352" t="12111" r="12482" b="17619"/>
          <a:stretch/>
        </p:blipFill>
        <p:spPr>
          <a:xfrm>
            <a:off x="521243" y="949950"/>
            <a:ext cx="1048301" cy="1005840"/>
          </a:xfrm>
          <a:prstGeom prst="rect">
            <a:avLst/>
          </a:prstGeom>
          <a:ln w="254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 2">
            <a:extLst>
              <a:ext uri="{FF2B5EF4-FFF2-40B4-BE49-F238E27FC236}">
                <a16:creationId xmlns:a16="http://schemas.microsoft.com/office/drawing/2014/main" id="{70A1B657-6B4A-D863-09FD-BC11A3D4518D}"/>
              </a:ext>
            </a:extLst>
          </p:cNvPr>
          <p:cNvSpPr/>
          <p:nvPr/>
        </p:nvSpPr>
        <p:spPr>
          <a:xfrm>
            <a:off x="1983209" y="946045"/>
            <a:ext cx="6400800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>
              <a:lnSpc>
                <a:spcPct val="133000"/>
              </a:lnSpc>
            </a:pPr>
            <a:r>
              <a:rPr lang="en-US" b="1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সমবাহু ত্রিভুজ</a:t>
            </a:r>
            <a:endParaRPr lang="en-US" b="1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b="1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তিনটি </a:t>
            </a:r>
            <a:r>
              <a:rPr lang="en-US" sz="1600" b="1" dirty="0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বাহু সমান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 — প্রতিটি কোণ ৬০°।</a:t>
            </a:r>
            <a:endParaRPr lang="en-US" sz="1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4CB49A5E-34F8-693F-E389-1AC0472B39CA}"/>
              </a:ext>
            </a:extLst>
          </p:cNvPr>
          <p:cNvSpPr/>
          <p:nvPr/>
        </p:nvSpPr>
        <p:spPr>
          <a:xfrm>
            <a:off x="1983209" y="2295243"/>
            <a:ext cx="6400800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সমদ্বিবাহু ত্রিভুজ</a:t>
            </a:r>
          </a:p>
          <a:p>
            <a:pPr>
              <a:lnSpc>
                <a:spcPct val="104000"/>
              </a:lnSpc>
            </a:pPr>
            <a:r>
              <a:rPr lang="en-US" sz="1800" b="1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দুটি বাহু সমান</a:t>
            </a:r>
            <a:r>
              <a:rPr lang="en-US" sz="18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 — সমান বাহুর বিপরীত কোণও সমান।</a:t>
            </a:r>
            <a:endParaRPr lang="en-US" sz="1800" b="1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7A983BB0-E8E4-7987-01A0-0FC97628BA0C}"/>
              </a:ext>
            </a:extLst>
          </p:cNvPr>
          <p:cNvSpPr/>
          <p:nvPr/>
        </p:nvSpPr>
        <p:spPr>
          <a:xfrm>
            <a:off x="1983209" y="3640536"/>
            <a:ext cx="6400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33000"/>
              </a:lnSpc>
            </a:pPr>
            <a:r>
              <a:rPr lang="en-US" b="1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বিষমবাহু ত্রিভুজ</a:t>
            </a:r>
            <a:endParaRPr lang="en-US" b="1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b="1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তিনটি </a:t>
            </a:r>
            <a:r>
              <a:rPr lang="en-US" sz="1600" b="1" dirty="0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বাহুই অসমান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 — তিনটি কোণও আলাদা।</a:t>
            </a:r>
            <a:endParaRPr lang="en-US" sz="1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EAD21C2F-ADDA-CEFF-AA2C-C11C4F2D90D6}"/>
              </a:ext>
            </a:extLst>
          </p:cNvPr>
          <p:cNvSpPr/>
          <p:nvPr/>
        </p:nvSpPr>
        <p:spPr>
          <a:xfrm>
            <a:off x="1983209" y="346394"/>
            <a:ext cx="5177582" cy="4429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b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বাহুভেদে ত্রিভুজের প্রকারভেদ</a:t>
            </a:r>
            <a:endParaRPr lang="en-US" sz="2400" b="1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8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5CBBAF-66A2-63F1-E48B-8DB5BBEFC972}"/>
              </a:ext>
            </a:extLst>
          </p:cNvPr>
          <p:cNvGrpSpPr/>
          <p:nvPr/>
        </p:nvGrpSpPr>
        <p:grpSpPr>
          <a:xfrm>
            <a:off x="3348479" y="1028198"/>
            <a:ext cx="5341676" cy="731520"/>
            <a:chOff x="3348479" y="1028198"/>
            <a:chExt cx="5341676" cy="731520"/>
          </a:xfrm>
        </p:grpSpPr>
        <p:pic>
          <p:nvPicPr>
            <p:cNvPr id="22" name="Image 1" descr="preencoded.png">
              <a:extLst>
                <a:ext uri="{FF2B5EF4-FFF2-40B4-BE49-F238E27FC236}">
                  <a16:creationId xmlns:a16="http://schemas.microsoft.com/office/drawing/2014/main" id="{477E1151-5E4A-6230-AF12-7CDD814D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48479" y="1028198"/>
              <a:ext cx="5341676" cy="731520"/>
            </a:xfrm>
            <a:prstGeom prst="rect">
              <a:avLst/>
            </a:prstGeom>
          </p:spPr>
        </p:pic>
        <p:sp>
          <p:nvSpPr>
            <p:cNvPr id="8" name="Text 4">
              <a:extLst>
                <a:ext uri="{FF2B5EF4-FFF2-40B4-BE49-F238E27FC236}">
                  <a16:creationId xmlns:a16="http://schemas.microsoft.com/office/drawing/2014/main" id="{20C05FFC-77AD-CD1D-2228-7FE0B839DD4C}"/>
                </a:ext>
              </a:extLst>
            </p:cNvPr>
            <p:cNvSpPr/>
            <p:nvPr/>
          </p:nvSpPr>
          <p:spPr>
            <a:xfrm>
              <a:off x="3740195" y="1158843"/>
              <a:ext cx="480593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r>
                <a:rPr lang="en-US" b="1">
                  <a:solidFill>
                    <a:srgbClr val="2F528F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সংজ্ঞা</a:t>
              </a:r>
              <a:endParaRPr lang="en-US" b="1">
                <a:solidFill>
                  <a:srgbClr val="2F528F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marL="0" indent="0" algn="l">
                <a:buNone/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যে </a:t>
              </a:r>
              <a:r>
                <a:rPr lang="en-US" sz="1600" b="1" dirty="0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ত্রিভুজের </a:t>
              </a:r>
              <a:r>
                <a:rPr lang="en-US" sz="1600" b="1" dirty="0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তিনটি বাহুর দৈর্ঘ্য সমান</a:t>
              </a:r>
              <a:r>
                <a:rPr lang="en-US" sz="1600" b="1" dirty="0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, তাকে সমবাহু ত্রিভুজ বলে।</a:t>
              </a:r>
              <a:endParaRPr lang="en-US" sz="1600" b="1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2A5A10A-D57B-3E91-237E-7FE9D146E23E}"/>
              </a:ext>
            </a:extLst>
          </p:cNvPr>
          <p:cNvGrpSpPr/>
          <p:nvPr/>
        </p:nvGrpSpPr>
        <p:grpSpPr>
          <a:xfrm>
            <a:off x="3348479" y="1997534"/>
            <a:ext cx="5325196" cy="731520"/>
            <a:chOff x="3348479" y="1997534"/>
            <a:chExt cx="5325196" cy="731520"/>
          </a:xfrm>
        </p:grpSpPr>
        <p:pic>
          <p:nvPicPr>
            <p:cNvPr id="23" name="Image 1" descr="preencoded.png">
              <a:extLst>
                <a:ext uri="{FF2B5EF4-FFF2-40B4-BE49-F238E27FC236}">
                  <a16:creationId xmlns:a16="http://schemas.microsoft.com/office/drawing/2014/main" id="{DE337E88-B05F-A0E3-7E0A-719CF59D5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48479" y="1997534"/>
              <a:ext cx="5325196" cy="731520"/>
            </a:xfrm>
            <a:prstGeom prst="rect">
              <a:avLst/>
            </a:prstGeom>
          </p:spPr>
        </p:pic>
        <p:sp>
          <p:nvSpPr>
            <p:cNvPr id="11" name="Text 7">
              <a:extLst>
                <a:ext uri="{FF2B5EF4-FFF2-40B4-BE49-F238E27FC236}">
                  <a16:creationId xmlns:a16="http://schemas.microsoft.com/office/drawing/2014/main" id="{10CEF6D3-0DD8-C08D-5F46-A3A4E7C8F570}"/>
                </a:ext>
              </a:extLst>
            </p:cNvPr>
            <p:cNvSpPr/>
            <p:nvPr/>
          </p:nvSpPr>
          <p:spPr>
            <a:xfrm>
              <a:off x="3740195" y="2129180"/>
              <a:ext cx="480593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r>
                <a:rPr lang="en-US" b="1">
                  <a:solidFill>
                    <a:srgbClr val="2F528F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কোণ</a:t>
              </a:r>
              <a:endParaRPr lang="en-US" b="1">
                <a:solidFill>
                  <a:srgbClr val="2F528F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marL="0" indent="0" algn="l">
                <a:buNone/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সমবাহু </a:t>
              </a:r>
              <a:r>
                <a:rPr lang="en-US" sz="1600" b="1" dirty="0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ত্রিভুজের প্রতিটি কোণ = </a:t>
              </a:r>
              <a:r>
                <a:rPr lang="en-US" sz="1600" b="1" dirty="0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৬০°</a:t>
              </a:r>
              <a:endParaRPr lang="en-US" sz="1600" b="1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0FAE75-FA9A-FA72-E0FE-D85B681DCE3A}"/>
              </a:ext>
            </a:extLst>
          </p:cNvPr>
          <p:cNvGrpSpPr/>
          <p:nvPr/>
        </p:nvGrpSpPr>
        <p:grpSpPr>
          <a:xfrm>
            <a:off x="3348479" y="3014320"/>
            <a:ext cx="5325196" cy="731520"/>
            <a:chOff x="3348479" y="3014320"/>
            <a:chExt cx="5325196" cy="731520"/>
          </a:xfrm>
        </p:grpSpPr>
        <p:pic>
          <p:nvPicPr>
            <p:cNvPr id="24" name="Image 1" descr="preencoded.png">
              <a:extLst>
                <a:ext uri="{FF2B5EF4-FFF2-40B4-BE49-F238E27FC236}">
                  <a16:creationId xmlns:a16="http://schemas.microsoft.com/office/drawing/2014/main" id="{53E96729-12C4-FDB5-5891-0995EDF65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48479" y="3014320"/>
              <a:ext cx="5325196" cy="731520"/>
            </a:xfrm>
            <a:prstGeom prst="rect">
              <a:avLst/>
            </a:prstGeom>
          </p:spPr>
        </p:pic>
        <p:sp>
          <p:nvSpPr>
            <p:cNvPr id="14" name="Text 10">
              <a:extLst>
                <a:ext uri="{FF2B5EF4-FFF2-40B4-BE49-F238E27FC236}">
                  <a16:creationId xmlns:a16="http://schemas.microsoft.com/office/drawing/2014/main" id="{0B6CF3FF-D64B-1639-2CE9-E913BA7DDFFA}"/>
                </a:ext>
              </a:extLst>
            </p:cNvPr>
            <p:cNvSpPr/>
            <p:nvPr/>
          </p:nvSpPr>
          <p:spPr>
            <a:xfrm>
              <a:off x="3740195" y="3150651"/>
              <a:ext cx="4805930" cy="54864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r>
                <a:rPr lang="en-US" b="1">
                  <a:solidFill>
                    <a:srgbClr val="2F528F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উদাহরণ</a:t>
              </a:r>
              <a:endParaRPr lang="en-US" b="1">
                <a:solidFill>
                  <a:srgbClr val="2F528F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marL="0" indent="0" algn="l">
                <a:buNone/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AB </a:t>
              </a:r>
              <a:r>
                <a:rPr lang="en-US" sz="1600" b="1" dirty="0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= BC = CA 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= 5 </a:t>
              </a:r>
              <a:r>
                <a:rPr lang="en-US" sz="1600" b="1" dirty="0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সে.মি. হলে △ABC একটি সমবাহু ত্রিভুজ।</a:t>
              </a:r>
              <a:endParaRPr lang="en-US" sz="1600" b="1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E2575A-6AD2-E638-A004-09832A6896D1}"/>
              </a:ext>
            </a:extLst>
          </p:cNvPr>
          <p:cNvGrpSpPr/>
          <p:nvPr/>
        </p:nvGrpSpPr>
        <p:grpSpPr>
          <a:xfrm>
            <a:off x="444075" y="1028796"/>
            <a:ext cx="2743200" cy="2743200"/>
            <a:chOff x="445036" y="820864"/>
            <a:chExt cx="2825199" cy="31570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3106FA-A162-AC1C-0A2B-AD5C1BA9825C}"/>
                </a:ext>
              </a:extLst>
            </p:cNvPr>
            <p:cNvSpPr txBox="1"/>
            <p:nvPr/>
          </p:nvSpPr>
          <p:spPr>
            <a:xfrm>
              <a:off x="1750579" y="820864"/>
              <a:ext cx="261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Kalpurush" panose="02000600000000000000" pitchFamily="2" charset="0"/>
                  <a:cs typeface="Kalpurush" panose="02000600000000000000" pitchFamily="2" charset="0"/>
                </a:rPr>
                <a:t>A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A551ADC-9C47-5B85-14D0-2C283F9A5BE6}"/>
                </a:ext>
              </a:extLst>
            </p:cNvPr>
            <p:cNvGrpSpPr/>
            <p:nvPr/>
          </p:nvGrpSpPr>
          <p:grpSpPr>
            <a:xfrm>
              <a:off x="445036" y="1142319"/>
              <a:ext cx="2825199" cy="2835552"/>
              <a:chOff x="358699" y="1153793"/>
              <a:chExt cx="3525211" cy="2982019"/>
            </a:xfrm>
          </p:grpSpPr>
          <p:sp>
            <p:nvSpPr>
              <p:cNvPr id="18" name="Isosceles Triangle 17">
                <a:extLst>
                  <a:ext uri="{FF2B5EF4-FFF2-40B4-BE49-F238E27FC236}">
                    <a16:creationId xmlns:a16="http://schemas.microsoft.com/office/drawing/2014/main" id="{354E7128-052D-95EF-8017-15439A05E6C9}"/>
                  </a:ext>
                </a:extLst>
              </p:cNvPr>
              <p:cNvSpPr/>
              <p:nvPr/>
            </p:nvSpPr>
            <p:spPr>
              <a:xfrm>
                <a:off x="556343" y="1153793"/>
                <a:ext cx="3238501" cy="2628900"/>
              </a:xfrm>
              <a:prstGeom prst="triangle">
                <a:avLst/>
              </a:pr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0B0E4C4-252C-00E2-8F18-AAC9DF2DD23B}"/>
                  </a:ext>
                </a:extLst>
              </p:cNvPr>
              <p:cNvSpPr txBox="1"/>
              <p:nvPr/>
            </p:nvSpPr>
            <p:spPr>
              <a:xfrm>
                <a:off x="358699" y="3778454"/>
                <a:ext cx="326159" cy="35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latin typeface="Kalpurush" panose="02000600000000000000" pitchFamily="2" charset="0"/>
                    <a:cs typeface="Kalpurush" panose="02000600000000000000" pitchFamily="2" charset="0"/>
                  </a:rPr>
                  <a:t>B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78A78A-41F6-00D8-167A-5B7AA4AA5A72}"/>
                  </a:ext>
                </a:extLst>
              </p:cNvPr>
              <p:cNvSpPr txBox="1"/>
              <p:nvPr/>
            </p:nvSpPr>
            <p:spPr>
              <a:xfrm>
                <a:off x="3557751" y="3779770"/>
                <a:ext cx="326159" cy="35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latin typeface="Kalpurush" panose="02000600000000000000" pitchFamily="2" charset="0"/>
                    <a:cs typeface="Kalpurush" panose="02000600000000000000" pitchFamily="2" charset="0"/>
                  </a:rPr>
                  <a:t>C</a:t>
                </a:r>
              </a:p>
            </p:txBody>
          </p:sp>
        </p:grpSp>
      </p:grpSp>
      <p:sp>
        <p:nvSpPr>
          <p:cNvPr id="21" name="Text 0">
            <a:extLst>
              <a:ext uri="{FF2B5EF4-FFF2-40B4-BE49-F238E27FC236}">
                <a16:creationId xmlns:a16="http://schemas.microsoft.com/office/drawing/2014/main" id="{C1579BCA-83CD-0822-79AF-BABA98005735}"/>
              </a:ext>
            </a:extLst>
          </p:cNvPr>
          <p:cNvSpPr/>
          <p:nvPr/>
        </p:nvSpPr>
        <p:spPr>
          <a:xfrm>
            <a:off x="1983209" y="346394"/>
            <a:ext cx="5177582" cy="4429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সমবাহু ত্রিভুজ </a:t>
            </a:r>
            <a:r>
              <a:rPr lang="en-US" sz="2400" b="1" i="1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(Equilateral Triangle)</a:t>
            </a:r>
            <a:endParaRPr lang="en-US" sz="24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7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1" descr="preencoded.png">
            <a:extLst>
              <a:ext uri="{FF2B5EF4-FFF2-40B4-BE49-F238E27FC236}">
                <a16:creationId xmlns:a16="http://schemas.microsoft.com/office/drawing/2014/main" id="{CDF6F187-F4E0-FF61-BC04-B3A14BAD1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620" y="909088"/>
            <a:ext cx="2277051" cy="1828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ndiru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E1DEA11-7F99-7EE0-91AF-4CB2D31E3591}"/>
              </a:ext>
            </a:extLst>
          </p:cNvPr>
          <p:cNvGrpSpPr/>
          <p:nvPr/>
        </p:nvGrpSpPr>
        <p:grpSpPr>
          <a:xfrm>
            <a:off x="3039788" y="1657350"/>
            <a:ext cx="2277051" cy="1828801"/>
            <a:chOff x="2810193" y="1352139"/>
            <a:chExt cx="2277051" cy="1828801"/>
          </a:xfrm>
        </p:grpSpPr>
        <p:pic>
          <p:nvPicPr>
            <p:cNvPr id="5" name="Image 1" descr="preencoded.png">
              <a:extLst>
                <a:ext uri="{FF2B5EF4-FFF2-40B4-BE49-F238E27FC236}">
                  <a16:creationId xmlns:a16="http://schemas.microsoft.com/office/drawing/2014/main" id="{ED2B3D4B-6F93-E647-DB9D-308007BFC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810193" y="1352139"/>
              <a:ext cx="2277051" cy="1828800"/>
            </a:xfrm>
            <a:prstGeom prst="rect">
              <a:avLst/>
            </a:prstGeom>
          </p:spPr>
        </p:pic>
        <p:sp>
          <p:nvSpPr>
            <p:cNvPr id="6" name="Text 1">
              <a:extLst>
                <a:ext uri="{FF2B5EF4-FFF2-40B4-BE49-F238E27FC236}">
                  <a16:creationId xmlns:a16="http://schemas.microsoft.com/office/drawing/2014/main" id="{24033A88-2495-9541-C899-CA984E608F8A}"/>
                </a:ext>
              </a:extLst>
            </p:cNvPr>
            <p:cNvSpPr/>
            <p:nvPr/>
          </p:nvSpPr>
          <p:spPr>
            <a:xfrm>
              <a:off x="3028944" y="1352140"/>
              <a:ext cx="1920240" cy="18288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 algn="just">
                <a:lnSpc>
                  <a:spcPct val="104000"/>
                </a:lnSpc>
                <a:buNone/>
              </a:pPr>
              <a:r>
                <a:rPr lang="en-US" b="1">
                  <a:solidFill>
                    <a:srgbClr val="2F5597"/>
                  </a:solidFill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সংজ্ঞা</a:t>
              </a:r>
            </a:p>
            <a:p>
              <a:pPr marL="0" indent="0" algn="just">
                <a:lnSpc>
                  <a:spcPct val="104000"/>
                </a:lnSpc>
                <a:buNone/>
              </a:pPr>
              <a:endParaRPr lang="en-US" sz="1000" b="1">
                <a:solidFill>
                  <a:srgbClr val="2F5597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endParaRPr>
            </a:p>
            <a:p>
              <a:pPr algn="just">
                <a:lnSpc>
                  <a:spcPct val="104000"/>
                </a:lnSpc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যে ত্রিভুজের </a:t>
              </a: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যেকোনো দুটি </a:t>
              </a:r>
            </a:p>
            <a:p>
              <a:pPr algn="just">
                <a:lnSpc>
                  <a:spcPct val="104000"/>
                </a:lnSpc>
              </a:pPr>
              <a:r>
                <a:rPr lang="en-US" sz="1600" b="1">
                  <a:latin typeface="Kalpurush" panose="02000600000000000000" pitchFamily="2" charset="0"/>
                  <a:ea typeface="Noto Sans Bengali Bold" pitchFamily="34" charset="-122"/>
                  <a:cs typeface="Kalpurush" panose="02000600000000000000" pitchFamily="2" charset="0"/>
                </a:rPr>
                <a:t>বাহুর দৈর্ঘ্য সমান</a:t>
              </a: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, তাকে </a:t>
              </a:r>
            </a:p>
            <a:p>
              <a:pPr algn="just">
                <a:lnSpc>
                  <a:spcPct val="104000"/>
                </a:lnSpc>
              </a:pPr>
              <a:r>
                <a:rPr lang="en-US" sz="1600" b="1">
                  <a:latin typeface="Kalpurush" panose="02000600000000000000" pitchFamily="2" charset="0"/>
                  <a:ea typeface="Noto Sans Bengali SemiBold" pitchFamily="34" charset="-122"/>
                  <a:cs typeface="Kalpurush" panose="02000600000000000000" pitchFamily="2" charset="0"/>
                </a:rPr>
                <a:t>সমদ্বিবাহু ত্রিভুজ বলে।</a:t>
              </a:r>
              <a:endParaRPr lang="en-US" sz="1600" b="1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03D9A1-463F-8643-BAFC-168D577A5691}"/>
              </a:ext>
            </a:extLst>
          </p:cNvPr>
          <p:cNvGrpSpPr/>
          <p:nvPr/>
        </p:nvGrpSpPr>
        <p:grpSpPr>
          <a:xfrm>
            <a:off x="584582" y="1184201"/>
            <a:ext cx="2029325" cy="2775099"/>
            <a:chOff x="445036" y="784153"/>
            <a:chExt cx="2825199" cy="319371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0F0CBC-BA45-8014-4B60-3CC54FB67439}"/>
                </a:ext>
              </a:extLst>
            </p:cNvPr>
            <p:cNvSpPr txBox="1"/>
            <p:nvPr/>
          </p:nvSpPr>
          <p:spPr>
            <a:xfrm>
              <a:off x="1711156" y="784153"/>
              <a:ext cx="261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Kalpurush" panose="02000600000000000000" pitchFamily="2" charset="0"/>
                  <a:cs typeface="Kalpurush" panose="02000600000000000000" pitchFamily="2" charset="0"/>
                </a:rPr>
                <a:t>A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CC0AC9B-FFA9-DCB7-2F44-6DC1AA87CDAD}"/>
                </a:ext>
              </a:extLst>
            </p:cNvPr>
            <p:cNvGrpSpPr/>
            <p:nvPr/>
          </p:nvGrpSpPr>
          <p:grpSpPr>
            <a:xfrm>
              <a:off x="445036" y="1142319"/>
              <a:ext cx="2825199" cy="2835552"/>
              <a:chOff x="358699" y="1153793"/>
              <a:chExt cx="3525211" cy="2982019"/>
            </a:xfrm>
          </p:grpSpPr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367A00BE-13FD-50D4-C118-9B6AD215BAB3}"/>
                  </a:ext>
                </a:extLst>
              </p:cNvPr>
              <p:cNvSpPr/>
              <p:nvPr/>
            </p:nvSpPr>
            <p:spPr>
              <a:xfrm>
                <a:off x="556343" y="1153793"/>
                <a:ext cx="3238501" cy="2628900"/>
              </a:xfrm>
              <a:prstGeom prst="triangle">
                <a:avLst/>
              </a:prstGeom>
              <a:noFill/>
              <a:ln w="76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b="1">
                  <a:solidFill>
                    <a:schemeClr val="tx1"/>
                  </a:solidFill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1EE1B4-E884-8E5C-041E-209760BFCBFB}"/>
                  </a:ext>
                </a:extLst>
              </p:cNvPr>
              <p:cNvSpPr txBox="1"/>
              <p:nvPr/>
            </p:nvSpPr>
            <p:spPr>
              <a:xfrm>
                <a:off x="358699" y="3778454"/>
                <a:ext cx="326159" cy="35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latin typeface="Kalpurush" panose="02000600000000000000" pitchFamily="2" charset="0"/>
                    <a:cs typeface="Kalpurush" panose="02000600000000000000" pitchFamily="2" charset="0"/>
                  </a:rPr>
                  <a:t>B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CE37843-46A7-3757-CC88-FB0FD50282CA}"/>
                  </a:ext>
                </a:extLst>
              </p:cNvPr>
              <p:cNvSpPr txBox="1"/>
              <p:nvPr/>
            </p:nvSpPr>
            <p:spPr>
              <a:xfrm>
                <a:off x="3557751" y="3779770"/>
                <a:ext cx="326159" cy="356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latin typeface="Kalpurush" panose="02000600000000000000" pitchFamily="2" charset="0"/>
                    <a:cs typeface="Kalpurush" panose="02000600000000000000" pitchFamily="2" charset="0"/>
                  </a:rPr>
                  <a:t>C</a:t>
                </a:r>
              </a:p>
            </p:txBody>
          </p:sp>
        </p:grpSp>
      </p:grpSp>
      <p:sp>
        <p:nvSpPr>
          <p:cNvPr id="20" name="Text 0">
            <a:extLst>
              <a:ext uri="{FF2B5EF4-FFF2-40B4-BE49-F238E27FC236}">
                <a16:creationId xmlns:a16="http://schemas.microsoft.com/office/drawing/2014/main" id="{5A70316D-38AA-28C3-BFDD-2DF774A96BC9}"/>
              </a:ext>
            </a:extLst>
          </p:cNvPr>
          <p:cNvSpPr/>
          <p:nvPr/>
        </p:nvSpPr>
        <p:spPr>
          <a:xfrm>
            <a:off x="1983209" y="346394"/>
            <a:ext cx="5177582" cy="442987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সমদ্বিবাহু ত্রিভুজ </a:t>
            </a:r>
            <a:r>
              <a:rPr lang="en-US" sz="2400" b="1" i="1">
                <a:solidFill>
                  <a:schemeClr val="bg1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(Isosceles Triangle)</a:t>
            </a:r>
            <a:endParaRPr lang="en-US" sz="2400" dirty="0">
              <a:solidFill>
                <a:schemeClr val="bg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22" name="Image 1" descr="preencoded.png">
            <a:extLst>
              <a:ext uri="{FF2B5EF4-FFF2-40B4-BE49-F238E27FC236}">
                <a16:creationId xmlns:a16="http://schemas.microsoft.com/office/drawing/2014/main" id="{F65DCDF8-61DD-DD8B-5ED8-DD2C3684F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619" y="2857596"/>
            <a:ext cx="2277051" cy="1828800"/>
          </a:xfrm>
          <a:prstGeom prst="rect">
            <a:avLst/>
          </a:prstGeom>
        </p:spPr>
      </p:pic>
      <p:sp>
        <p:nvSpPr>
          <p:cNvPr id="10" name="Text 4">
            <a:extLst>
              <a:ext uri="{FF2B5EF4-FFF2-40B4-BE49-F238E27FC236}">
                <a16:creationId xmlns:a16="http://schemas.microsoft.com/office/drawing/2014/main" id="{95BB6CDE-4B9F-3600-806F-79864C492A91}"/>
              </a:ext>
            </a:extLst>
          </p:cNvPr>
          <p:cNvSpPr/>
          <p:nvPr/>
        </p:nvSpPr>
        <p:spPr>
          <a:xfrm>
            <a:off x="5972295" y="1350425"/>
            <a:ext cx="1924493" cy="1387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b="1">
                <a:solidFill>
                  <a:srgbClr val="2F528F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কোণের বৈশিষ্ট্য</a:t>
            </a:r>
          </a:p>
          <a:p>
            <a:endParaRPr lang="en-US" sz="1000" b="1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buNone/>
            </a:pP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সমান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দুটি বাহুর বিপরীত কোণ দুটিও </a:t>
            </a:r>
            <a:r>
              <a:rPr lang="en-US" sz="1600" b="1" dirty="0"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পরস্পর সমান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।</a:t>
            </a:r>
            <a:endParaRPr lang="en-US" sz="1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Text 6">
            <a:extLst>
              <a:ext uri="{FF2B5EF4-FFF2-40B4-BE49-F238E27FC236}">
                <a16:creationId xmlns:a16="http://schemas.microsoft.com/office/drawing/2014/main" id="{8E6ABC08-89DC-C143-1CE9-71E323CB2CAE}"/>
              </a:ext>
            </a:extLst>
          </p:cNvPr>
          <p:cNvSpPr/>
          <p:nvPr/>
        </p:nvSpPr>
        <p:spPr>
          <a:xfrm>
            <a:off x="5972294" y="3140178"/>
            <a:ext cx="1924493" cy="14318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b="1">
                <a:solidFill>
                  <a:srgbClr val="2F5597"/>
                </a:solidFill>
                <a:latin typeface="Kalpurush" panose="02000600000000000000" pitchFamily="2" charset="0"/>
                <a:ea typeface="Noto Sans Bengali Bold" pitchFamily="34" charset="-122"/>
                <a:cs typeface="Kalpurush" panose="02000600000000000000" pitchFamily="2" charset="0"/>
              </a:rPr>
              <a:t>উদাহরণ</a:t>
            </a:r>
          </a:p>
          <a:p>
            <a:endParaRPr lang="en-US" sz="1000" b="1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0" indent="0" algn="l">
              <a:buNone/>
            </a:pP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△ABC-তে </a:t>
            </a:r>
          </a:p>
          <a:p>
            <a:pPr marL="0" indent="0" algn="l">
              <a:buNone/>
            </a:pP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AB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AC 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= 6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</a:t>
            </a: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., </a:t>
            </a:r>
          </a:p>
          <a:p>
            <a:pPr marL="0" indent="0" algn="l">
              <a:buNone/>
            </a:pPr>
            <a:r>
              <a:rPr lang="en-US" sz="1600" b="1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BC = 4 </a:t>
            </a:r>
            <a:r>
              <a:rPr lang="en-US" sz="1600" b="1" dirty="0">
                <a:latin typeface="Kalpurush" panose="02000600000000000000" pitchFamily="2" charset="0"/>
                <a:ea typeface="Noto Sans Bengali SemiBold" pitchFamily="34" charset="-122"/>
                <a:cs typeface="Kalpurush" panose="02000600000000000000" pitchFamily="2" charset="0"/>
              </a:rPr>
              <a:t>সে.মি.</a:t>
            </a:r>
            <a:endParaRPr lang="en-US" sz="1600" b="1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08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543</Words>
  <Application>Microsoft Office PowerPoint</Application>
  <PresentationFormat>On-screen Show (16:9)</PresentationFormat>
  <Paragraphs>114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Symbol</vt:lpstr>
      <vt:lpstr>Kalpurush</vt:lpstr>
      <vt:lpstr>NikoshBAN</vt:lpstr>
      <vt:lpstr>Arial</vt:lpstr>
      <vt:lpstr>Noto Sans Bengali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Golam Dostagir Biplob</cp:lastModifiedBy>
  <cp:revision>41</cp:revision>
  <dcterms:created xsi:type="dcterms:W3CDTF">2026-07-24T09:07:57Z</dcterms:created>
  <dcterms:modified xsi:type="dcterms:W3CDTF">2026-07-25T07:07:31Z</dcterms:modified>
</cp:coreProperties>
</file>