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6" r:id="rId3"/>
  </p:sldMasterIdLst>
  <p:sldIdLst>
    <p:sldId id="256" r:id="rId4"/>
    <p:sldId id="279" r:id="rId5"/>
    <p:sldId id="266" r:id="rId6"/>
    <p:sldId id="265" r:id="rId7"/>
    <p:sldId id="259" r:id="rId8"/>
    <p:sldId id="267" r:id="rId9"/>
    <p:sldId id="260" r:id="rId10"/>
    <p:sldId id="268" r:id="rId11"/>
    <p:sldId id="261" r:id="rId12"/>
    <p:sldId id="271" r:id="rId13"/>
    <p:sldId id="270" r:id="rId14"/>
    <p:sldId id="263" r:id="rId15"/>
    <p:sldId id="276" r:id="rId16"/>
    <p:sldId id="273" r:id="rId17"/>
    <p:sldId id="264" r:id="rId18"/>
    <p:sldId id="25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07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436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90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699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8829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893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519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0163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6078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0343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974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535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5463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5909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9330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73921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73014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2213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47414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97770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6209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56254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078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8068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3812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126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7446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708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3072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761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0990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792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839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5087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7312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271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34043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0860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10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078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24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271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710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5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016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769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26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40E3C-DA09-4417-8B81-A9AB6AE8496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36E9D99-13F5-4355-AA2C-F2AD2CBDD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67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sobujstate@gmail.com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sobujstate@gmail.co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sobujstate@gmail.com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sobujstate@gmail.com" TargetMode="Externa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sobujstate@gmail.com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sobujstate@gmail.com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sobujstate@gmail.co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sobujstate@gmail.com" TargetMode="Externa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sobujstate@gmail.com" TargetMode="Externa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sobujstate@gmail.com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sobujstate@gmail.com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sobujstate@gmail.com" TargetMode="Externa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obujstate@gmail.com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4D70AA9-440A-BB25-EE07-704C92599F09}"/>
              </a:ext>
            </a:extLst>
          </p:cNvPr>
          <p:cNvSpPr/>
          <p:nvPr/>
        </p:nvSpPr>
        <p:spPr>
          <a:xfrm>
            <a:off x="1814557" y="1521151"/>
            <a:ext cx="8562886" cy="358068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3900" b="1" dirty="0"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239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43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412337"/>
              </p:ext>
            </p:extLst>
          </p:nvPr>
        </p:nvGraphicFramePr>
        <p:xfrm>
          <a:off x="1435693" y="1842692"/>
          <a:ext cx="7448328" cy="35052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506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6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5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নাম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যোজনী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বাহু সংখ্যা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হাইড্রোজেন(</a:t>
                      </a:r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H</a:t>
                      </a:r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)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1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অক্সিজেন(</a:t>
                      </a:r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O</a:t>
                      </a:r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)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2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ক্লোরিন(</a:t>
                      </a:r>
                      <a:r>
                        <a:rPr lang="en-US" sz="4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Cl</a:t>
                      </a:r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)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1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সোডিয়াম(</a:t>
                      </a:r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Na</a:t>
                      </a:r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)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1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7092436" y="2534407"/>
            <a:ext cx="991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১টি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23650" y="3204589"/>
            <a:ext cx="991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40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83502" y="3202984"/>
            <a:ext cx="991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২টি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613799" y="3904392"/>
            <a:ext cx="991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844937" y="3935417"/>
            <a:ext cx="991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১টি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62291" y="4629440"/>
            <a:ext cx="991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solidFill>
                  <a:schemeClr val="accent2">
                    <a:lumMod val="60000"/>
                    <a:lumOff val="4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4000" dirty="0">
              <a:solidFill>
                <a:schemeClr val="accent2">
                  <a:lumMod val="60000"/>
                  <a:lumOff val="4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501751" y="4600068"/>
            <a:ext cx="991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১টি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200207" y="679090"/>
            <a:ext cx="564473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যোজনী সংখ্যাকে বাহু সংখ্যা বলাহয়।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0920D08-01FC-AD00-2A8E-E4376AC5054B}"/>
              </a:ext>
            </a:extLst>
          </p:cNvPr>
          <p:cNvSpPr/>
          <p:nvPr/>
        </p:nvSpPr>
        <p:spPr>
          <a:xfrm>
            <a:off x="2580830" y="6379720"/>
            <a:ext cx="6383709" cy="347783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Email: </a:t>
            </a:r>
            <a:r>
              <a:rPr lang="en-US" b="1" dirty="0">
                <a:solidFill>
                  <a:srgbClr val="7030A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sobujstate@gmail.com</a:t>
            </a:r>
            <a:r>
              <a:rPr lang="en-US" b="1" dirty="0">
                <a:solidFill>
                  <a:srgbClr val="7030A0"/>
                </a:solidFill>
              </a:rPr>
              <a:t> Mobile :01719402670</a:t>
            </a:r>
          </a:p>
        </p:txBody>
      </p:sp>
    </p:spTree>
    <p:extLst>
      <p:ext uri="{BB962C8B-B14F-4D97-AF65-F5344CB8AC3E}">
        <p14:creationId xmlns:p14="http://schemas.microsoft.com/office/powerpoint/2010/main" val="261896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9" grpId="0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86811" y="4437818"/>
            <a:ext cx="5019856" cy="64633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অণু গঠনে যোজনীর গুরুত্ব কী?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6811" y="5504753"/>
            <a:ext cx="11833412" cy="646331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একটি পরমাণুর একটি বাহুর সাথে অপর  একটি পরমাণুর একটি বাহুর সাথে যুক্ত হয়।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333525" y="1963481"/>
                <a:ext cx="4569220" cy="64633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txBody>
              <a:bodyPr wrap="square" rtlCol="0">
                <a:spAutoFit/>
              </a:bodyPr>
              <a:lstStyle/>
              <a:p>
                <a:r>
                  <a:rPr lang="bn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পানির অণুর সংকেত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s-IN" sz="36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𝐻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𝑂</m:t>
                    </m:r>
                  </m:oMath>
                </a14:m>
                <a:r>
                  <a:rPr lang="bn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525" y="1963481"/>
                <a:ext cx="4569220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3714" t="-9910" b="-324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008" y="826478"/>
            <a:ext cx="2487384" cy="227400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F0139D9-F40C-7072-6022-EEA8762A017B}"/>
              </a:ext>
            </a:extLst>
          </p:cNvPr>
          <p:cNvSpPr/>
          <p:nvPr/>
        </p:nvSpPr>
        <p:spPr>
          <a:xfrm>
            <a:off x="2580830" y="6379720"/>
            <a:ext cx="6383709" cy="347783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Email: </a:t>
            </a:r>
            <a:r>
              <a:rPr lang="en-US" b="1" dirty="0">
                <a:solidFill>
                  <a:srgbClr val="7030A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sobujstate@gmail.com</a:t>
            </a:r>
            <a:r>
              <a:rPr lang="en-US" b="1" dirty="0">
                <a:solidFill>
                  <a:srgbClr val="7030A0"/>
                </a:solidFill>
              </a:rPr>
              <a:t> Mobile :01719402670</a:t>
            </a:r>
          </a:p>
        </p:txBody>
      </p:sp>
    </p:spTree>
    <p:extLst>
      <p:ext uri="{BB962C8B-B14F-4D97-AF65-F5344CB8AC3E}">
        <p14:creationId xmlns:p14="http://schemas.microsoft.com/office/powerpoint/2010/main" val="188198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1" grpId="0" animBg="1"/>
      <p:bldP spid="5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4395749" y="4695031"/>
                <a:ext cx="140185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s-IN" sz="480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sSub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𝐶𝐻</m:t>
                          </m:r>
                        </m:e>
                        <m:sub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as-IN" sz="4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749" y="4695031"/>
                <a:ext cx="1401855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4145055" y="327997"/>
            <a:ext cx="2551168" cy="64633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দলগত কাজ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6670" y="1651531"/>
            <a:ext cx="10695447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মিথেনের অণুতে কার্বনের ও হাইড্রোজেনের  যোজনী কত?</a:t>
            </a:r>
            <a:endParaRPr lang="as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042288" y="2587075"/>
            <a:ext cx="2123381" cy="2001477"/>
            <a:chOff x="3560825" y="4253009"/>
            <a:chExt cx="2297247" cy="2271910"/>
          </a:xfrm>
        </p:grpSpPr>
        <p:sp>
          <p:nvSpPr>
            <p:cNvPr id="10" name="Oval 9"/>
            <p:cNvSpPr/>
            <p:nvPr/>
          </p:nvSpPr>
          <p:spPr>
            <a:xfrm>
              <a:off x="4420160" y="6000025"/>
              <a:ext cx="523771" cy="524894"/>
            </a:xfrm>
            <a:prstGeom prst="ellipse">
              <a:avLst/>
            </a:prstGeom>
            <a:solidFill>
              <a:srgbClr val="92D050"/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H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3972052" y="5388963"/>
              <a:ext cx="486455" cy="26450"/>
            </a:xfrm>
            <a:prstGeom prst="line">
              <a:avLst/>
            </a:prstGeom>
            <a:ln w="11430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29777" y="5416450"/>
              <a:ext cx="486455" cy="26450"/>
            </a:xfrm>
            <a:prstGeom prst="line">
              <a:avLst/>
            </a:prstGeom>
            <a:ln w="11430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4711983" y="4739518"/>
              <a:ext cx="0" cy="386999"/>
            </a:xfrm>
            <a:prstGeom prst="line">
              <a:avLst/>
            </a:prstGeom>
            <a:ln w="11430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686790" y="5651411"/>
              <a:ext cx="0" cy="386999"/>
            </a:xfrm>
            <a:prstGeom prst="line">
              <a:avLst/>
            </a:prstGeom>
            <a:ln w="11430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/>
            <p:cNvSpPr/>
            <p:nvPr/>
          </p:nvSpPr>
          <p:spPr>
            <a:xfrm>
              <a:off x="4345526" y="5025318"/>
              <a:ext cx="712048" cy="727291"/>
            </a:xfrm>
            <a:prstGeom prst="ellipse">
              <a:avLst/>
            </a:prstGeom>
            <a:solidFill>
              <a:srgbClr val="92D050"/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4462102" y="4253009"/>
              <a:ext cx="523771" cy="524894"/>
            </a:xfrm>
            <a:prstGeom prst="ellipse">
              <a:avLst/>
            </a:prstGeom>
            <a:solidFill>
              <a:srgbClr val="92D050"/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H</a:t>
              </a:r>
            </a:p>
          </p:txBody>
        </p:sp>
        <p:sp>
          <p:nvSpPr>
            <p:cNvPr id="8" name="Oval 7"/>
            <p:cNvSpPr/>
            <p:nvPr/>
          </p:nvSpPr>
          <p:spPr>
            <a:xfrm>
              <a:off x="5334301" y="5172499"/>
              <a:ext cx="523771" cy="524894"/>
            </a:xfrm>
            <a:prstGeom prst="ellipse">
              <a:avLst/>
            </a:prstGeom>
            <a:solidFill>
              <a:srgbClr val="92D050"/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H</a:t>
              </a:r>
            </a:p>
          </p:txBody>
        </p:sp>
        <p:sp>
          <p:nvSpPr>
            <p:cNvPr id="6" name="Oval 5"/>
            <p:cNvSpPr/>
            <p:nvPr/>
          </p:nvSpPr>
          <p:spPr>
            <a:xfrm>
              <a:off x="3560825" y="5126517"/>
              <a:ext cx="523771" cy="524894"/>
            </a:xfrm>
            <a:prstGeom prst="ellipse">
              <a:avLst/>
            </a:prstGeom>
            <a:solidFill>
              <a:srgbClr val="92D050"/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H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2228429" y="5443092"/>
            <a:ext cx="7138350" cy="584775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উত্তরঃ কার্বনের যোজনী ৪ ও হাইড্রোজেনের যোজনী ১  </a:t>
            </a:r>
            <a:endParaRPr lang="as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317124A-D78D-350B-0855-36FAEA8CFCA7}"/>
              </a:ext>
            </a:extLst>
          </p:cNvPr>
          <p:cNvSpPr/>
          <p:nvPr/>
        </p:nvSpPr>
        <p:spPr>
          <a:xfrm>
            <a:off x="2580830" y="6379720"/>
            <a:ext cx="6383709" cy="347783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Email: </a:t>
            </a:r>
            <a:r>
              <a:rPr lang="en-US" b="1" dirty="0">
                <a:solidFill>
                  <a:srgbClr val="7030A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sobujstate@gmail.com</a:t>
            </a:r>
            <a:r>
              <a:rPr lang="en-US" b="1" dirty="0">
                <a:solidFill>
                  <a:srgbClr val="7030A0"/>
                </a:solidFill>
              </a:rPr>
              <a:t> Mobile :01719402670</a:t>
            </a:r>
          </a:p>
        </p:txBody>
      </p:sp>
    </p:spTree>
    <p:extLst>
      <p:ext uri="{BB962C8B-B14F-4D97-AF65-F5344CB8AC3E}">
        <p14:creationId xmlns:p14="http://schemas.microsoft.com/office/powerpoint/2010/main" val="303881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5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8651" y="606564"/>
            <a:ext cx="42131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যোজনী </a:t>
            </a:r>
            <a:r>
              <a:rPr lang="bn-IN" sz="4000">
                <a:latin typeface="NikoshBAN" panose="02000000000000000000" pitchFamily="2" charset="0"/>
                <a:cs typeface="NikoshBAN" panose="02000000000000000000" pitchFamily="2" charset="0"/>
              </a:rPr>
              <a:t>সম্পর্কিত নিয়ম-</a:t>
            </a:r>
            <a:endParaRPr lang="as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79176" y="1768880"/>
                <a:ext cx="9480177" cy="124405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যদি 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A </a:t>
                </a:r>
                <a:r>
                  <a:rPr lang="bn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মৌলের যোজনী 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x</a:t>
                </a:r>
                <a:r>
                  <a:rPr lang="bn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এবং 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B</a:t>
                </a:r>
                <a:r>
                  <a:rPr lang="bn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মৌলের যোজনী 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y</a:t>
                </a:r>
                <a:r>
                  <a:rPr lang="bn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তবে,</a:t>
                </a:r>
              </a:p>
              <a:p>
                <a:pPr algn="ctr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A</a:t>
                </a:r>
                <a:r>
                  <a:rPr lang="bn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এবং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B</a:t>
                </a:r>
                <a:r>
                  <a:rPr lang="bn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দ্বারা গঠিত যৌগটি হবে   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bn-IN" sz="3600" i="1" dirty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bPr>
                      <m:e>
                        <m:r>
                          <a:rPr lang="en-US" sz="3600" i="1" dirty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𝐴</m:t>
                        </m:r>
                      </m:e>
                      <m:sub>
                        <m:r>
                          <a:rPr lang="en-US" sz="3600" i="1" dirty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𝑦</m:t>
                        </m:r>
                      </m:sub>
                    </m:sSub>
                    <m:sSub>
                      <m:sSubPr>
                        <m:ctrlPr>
                          <a:rPr lang="bn-IN" sz="3600" i="1" dirty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bPr>
                      <m:e>
                        <m:r>
                          <a:rPr lang="en-US" sz="3600" i="1" dirty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𝐵</m:t>
                        </m:r>
                      </m:e>
                      <m:sub>
                        <m:r>
                          <a:rPr lang="en-US" sz="3600" i="1" dirty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</m:sub>
                    </m:sSub>
                  </m:oMath>
                </a14:m>
                <a:endParaRPr lang="as-IN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9176" y="1768880"/>
                <a:ext cx="9480177" cy="1244059"/>
              </a:xfrm>
              <a:prstGeom prst="rect">
                <a:avLst/>
              </a:prstGeom>
              <a:blipFill rotWithShape="0">
                <a:blip r:embed="rId2"/>
                <a:stretch>
                  <a:fillRect t="-6220" b="-14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18696" y="3577527"/>
                <a:ext cx="6646208" cy="646331"/>
              </a:xfrm>
              <a:prstGeom prst="rect">
                <a:avLst/>
              </a:prstGeom>
              <a:noFill/>
              <a:ln w="38100">
                <a:solidFill>
                  <a:srgbClr val="00B0F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bn-IN" sz="3600" i="1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𝑁𝐻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bn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যৌগে নিয়মটি মান্য করেছে কী?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as-IN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8696" y="3577527"/>
                <a:ext cx="6646208" cy="646331"/>
              </a:xfrm>
              <a:prstGeom prst="rect">
                <a:avLst/>
              </a:prstGeom>
              <a:blipFill rotWithShape="0">
                <a:blip r:embed="rId3"/>
                <a:stretch>
                  <a:fillRect t="-9821" b="-32143"/>
                </a:stretch>
              </a:blipFill>
              <a:ln w="3810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79176" y="4465280"/>
                <a:ext cx="10004612" cy="646331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𝑁</m:t>
                    </m:r>
                  </m:oMath>
                </a14:m>
                <a:r>
                  <a:rPr lang="bn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এর যোজনী ৩ এবং </a:t>
                </a:r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𝐻</m:t>
                    </m:r>
                  </m:oMath>
                </a14:m>
                <a:r>
                  <a:rPr lang="bn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এর যোজনী ১। সুতরাং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bn-IN" sz="36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𝑁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bn-IN" sz="36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𝐻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3</m:t>
                        </m:r>
                      </m:sub>
                    </m:sSub>
                    <m:r>
                      <a:rPr lang="bn-IN" sz="36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sSub>
                      <m:sSubPr>
                        <m:ctrlPr>
                          <a:rPr lang="bn-IN" sz="3600" i="1" dirty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bPr>
                      <m:e>
                        <m:r>
                          <a:rPr lang="en-US" sz="3600" i="1" dirty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𝑁𝐻</m:t>
                        </m:r>
                      </m:e>
                      <m:sub>
                        <m:r>
                          <a:rPr lang="en-US" sz="3600" i="1" dirty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3</m:t>
                        </m:r>
                      </m:sub>
                    </m:sSub>
                  </m:oMath>
                </a14:m>
                <a:endParaRPr lang="as-IN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9176" y="4465280"/>
                <a:ext cx="10004612" cy="646331"/>
              </a:xfrm>
              <a:prstGeom prst="rect">
                <a:avLst/>
              </a:prstGeom>
              <a:blipFill rotWithShape="0">
                <a:blip r:embed="rId4"/>
                <a:stretch>
                  <a:fillRect t="-11009" b="-33945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F7759C7-E142-BFCD-62F7-537A0550FFDA}"/>
              </a:ext>
            </a:extLst>
          </p:cNvPr>
          <p:cNvSpPr/>
          <p:nvPr/>
        </p:nvSpPr>
        <p:spPr>
          <a:xfrm>
            <a:off x="2580830" y="6379720"/>
            <a:ext cx="6383709" cy="347783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Email: </a:t>
            </a:r>
            <a:r>
              <a:rPr lang="en-US" b="1" dirty="0">
                <a:solidFill>
                  <a:srgbClr val="7030A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sobujstate@gmail.com</a:t>
            </a:r>
            <a:r>
              <a:rPr lang="en-US" b="1" dirty="0">
                <a:solidFill>
                  <a:srgbClr val="7030A0"/>
                </a:solidFill>
              </a:rPr>
              <a:t> Mobile :01719402670</a:t>
            </a:r>
          </a:p>
        </p:txBody>
      </p:sp>
    </p:spTree>
    <p:extLst>
      <p:ext uri="{BB962C8B-B14F-4D97-AF65-F5344CB8AC3E}">
        <p14:creationId xmlns:p14="http://schemas.microsoft.com/office/powerpoint/2010/main" val="328979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9102" y="474909"/>
            <a:ext cx="5393093" cy="156966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9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96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0428" y="2367186"/>
            <a:ext cx="7567737" cy="29824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০১ 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কোনটি  খাবার  লবনের  সংকেত?</a:t>
            </a:r>
          </a:p>
          <a:p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KCl</a:t>
            </a:r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খ)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NaCl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Mgcl</a:t>
            </a:r>
            <a:r>
              <a:rPr lang="en-US" sz="1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AlCl</a:t>
            </a:r>
            <a:r>
              <a:rPr lang="en-US" sz="1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bn-IN" sz="1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n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০২ 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অক্সিজেন(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O</a:t>
            </a:r>
            <a:r>
              <a:rPr lang="bn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এর যোজনী কত?</a:t>
            </a:r>
          </a:p>
          <a:p>
            <a:r>
              <a:rPr lang="bn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   খ)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গ) ৪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ঘ) ৫</a:t>
            </a:r>
            <a:endParaRPr lang="bn-IN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bn-IN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43FC86-7B81-4697-F770-C17F1714A4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052" y="3165209"/>
            <a:ext cx="441116" cy="4411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CD2C11-9DAB-C9FD-01BA-87327E5B23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23" y="4192672"/>
            <a:ext cx="473332" cy="473332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D7EBE06-0F42-0FA4-C17C-071C8A0CFEAF}"/>
              </a:ext>
            </a:extLst>
          </p:cNvPr>
          <p:cNvSpPr/>
          <p:nvPr/>
        </p:nvSpPr>
        <p:spPr>
          <a:xfrm>
            <a:off x="2580830" y="6379720"/>
            <a:ext cx="6383709" cy="347783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Email: </a:t>
            </a:r>
            <a:r>
              <a:rPr lang="en-US" b="1" dirty="0">
                <a:solidFill>
                  <a:srgbClr val="7030A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sobujstate@gmail.com</a:t>
            </a:r>
            <a:r>
              <a:rPr lang="en-US" b="1" dirty="0">
                <a:solidFill>
                  <a:srgbClr val="7030A0"/>
                </a:solidFill>
              </a:rPr>
              <a:t> Mobile :01719402670</a:t>
            </a:r>
          </a:p>
        </p:txBody>
      </p:sp>
    </p:spTree>
    <p:extLst>
      <p:ext uri="{BB962C8B-B14F-4D97-AF65-F5344CB8AC3E}">
        <p14:creationId xmlns:p14="http://schemas.microsoft.com/office/powerpoint/2010/main" val="293094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4293" y="3865120"/>
            <a:ext cx="6580648" cy="144655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non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৩টি যৌগের নাম লিখ যাদের উপাদান </a:t>
            </a:r>
          </a:p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গুলোর যোজনীর অনুপাত ১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73102" y="1409065"/>
            <a:ext cx="4533613" cy="156966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bn-IN" sz="9600" b="1" dirty="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9DD0B17-9F5D-76B9-A76C-A50ECFB11958}"/>
              </a:ext>
            </a:extLst>
          </p:cNvPr>
          <p:cNvSpPr/>
          <p:nvPr/>
        </p:nvSpPr>
        <p:spPr>
          <a:xfrm>
            <a:off x="2580830" y="6379720"/>
            <a:ext cx="6383709" cy="347783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Email: </a:t>
            </a:r>
            <a:r>
              <a:rPr lang="en-US" b="1" dirty="0">
                <a:solidFill>
                  <a:srgbClr val="7030A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sobujstate@gmail.com</a:t>
            </a:r>
            <a:r>
              <a:rPr lang="en-US" b="1" dirty="0">
                <a:solidFill>
                  <a:srgbClr val="7030A0"/>
                </a:solidFill>
              </a:rPr>
              <a:t> Mobile :01719402670</a:t>
            </a:r>
          </a:p>
        </p:txBody>
      </p:sp>
    </p:spTree>
    <p:extLst>
      <p:ext uri="{BB962C8B-B14F-4D97-AF65-F5344CB8AC3E}">
        <p14:creationId xmlns:p14="http://schemas.microsoft.com/office/powerpoint/2010/main" val="3657750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537927" y="1455576"/>
            <a:ext cx="7277877" cy="4012163"/>
          </a:xfrm>
          <a:prstGeom prst="ellipse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6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FB7A4D4-8791-F1CC-C20D-F22002F25460}"/>
              </a:ext>
            </a:extLst>
          </p:cNvPr>
          <p:cNvSpPr/>
          <p:nvPr/>
        </p:nvSpPr>
        <p:spPr>
          <a:xfrm>
            <a:off x="2580830" y="6379720"/>
            <a:ext cx="6383709" cy="347783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Email: </a:t>
            </a:r>
            <a:r>
              <a:rPr lang="en-US" b="1" dirty="0">
                <a:solidFill>
                  <a:srgbClr val="7030A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sobujstate@gmail.com</a:t>
            </a:r>
            <a:r>
              <a:rPr lang="en-US" b="1" dirty="0">
                <a:solidFill>
                  <a:srgbClr val="7030A0"/>
                </a:solidFill>
              </a:rPr>
              <a:t> Mobile :01719402670</a:t>
            </a:r>
          </a:p>
        </p:txBody>
      </p:sp>
    </p:spTree>
    <p:extLst>
      <p:ext uri="{BB962C8B-B14F-4D97-AF65-F5344CB8AC3E}">
        <p14:creationId xmlns:p14="http://schemas.microsoft.com/office/powerpoint/2010/main" val="160345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259" y="198779"/>
            <a:ext cx="5899567" cy="63094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endParaRPr lang="bn-IN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/>
            <a:endParaRPr lang="en-US" sz="4800" dirty="0">
              <a:solidFill>
                <a:schemeClr val="bg1">
                  <a:lumMod val="75000"/>
                </a:schemeClr>
              </a:solidFill>
              <a:latin typeface="NikoshBAN" panose="02000000000000000000" pitchFamily="2" charset="0"/>
              <a:cs typeface="NikoshBAN" pitchFamily="2" charset="0"/>
            </a:endParaRPr>
          </a:p>
          <a:p>
            <a:pPr lvl="0"/>
            <a:endParaRPr lang="en-US" sz="4800" b="1" dirty="0">
              <a:latin typeface="NikoshBAN" panose="02000000000000000000" pitchFamily="2" charset="0"/>
              <a:cs typeface="NikoshBAN" pitchFamily="2" charset="0"/>
            </a:endParaRPr>
          </a:p>
          <a:p>
            <a:pPr lvl="0"/>
            <a:r>
              <a:rPr lang="en-US" sz="4800" b="1" dirty="0" err="1">
                <a:latin typeface="NikoshBAN" panose="02000000000000000000" pitchFamily="2" charset="0"/>
                <a:cs typeface="NikoshBAN" pitchFamily="2" charset="0"/>
              </a:rPr>
              <a:t>মোঃ</a:t>
            </a:r>
            <a:r>
              <a:rPr lang="en-US" sz="48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itchFamily="2" charset="0"/>
              </a:rPr>
              <a:t>সোহেল</a:t>
            </a:r>
            <a:r>
              <a:rPr lang="en-US" sz="48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itchFamily="2" charset="0"/>
              </a:rPr>
              <a:t>রানা</a:t>
            </a:r>
            <a:r>
              <a:rPr lang="en-US" sz="4800" b="1" dirty="0"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itchFamily="2" charset="0"/>
              </a:rPr>
              <a:t>সবুজ</a:t>
            </a:r>
            <a:endParaRPr lang="bn-BD" sz="4800" b="1" dirty="0">
              <a:latin typeface="NikoshBAN" panose="02000000000000000000" pitchFamily="2" charset="0"/>
              <a:cs typeface="NikoshBAN" pitchFamily="2" charset="0"/>
            </a:endParaRPr>
          </a:p>
          <a:p>
            <a:pPr>
              <a:defRPr/>
            </a:pPr>
            <a:r>
              <a:rPr lang="bn-IN" sz="3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bn-IN" sz="3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itchFamily="2" charset="0"/>
              </a:rPr>
              <a:t>সিনিয়র </a:t>
            </a:r>
            <a:r>
              <a:rPr lang="en-US" sz="36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itchFamily="2" charset="0"/>
              </a:rPr>
              <a:t>শিক্ষক</a:t>
            </a:r>
            <a:r>
              <a:rPr lang="bn-IN" sz="3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itchFamily="2" charset="0"/>
              </a:rPr>
              <a:t>( আইসিটি)</a:t>
            </a:r>
            <a:endParaRPr lang="en-US" sz="36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anose="02000000000000000000" pitchFamily="2" charset="0"/>
              <a:cs typeface="NikoshBAN" pitchFamily="2" charset="0"/>
            </a:endParaRPr>
          </a:p>
          <a:p>
            <a:pPr>
              <a:defRPr/>
            </a:pPr>
            <a:r>
              <a:rPr lang="bn-IN" sz="3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itchFamily="2" charset="0"/>
              </a:rPr>
              <a:t>রাজশাহী স্যাটেলাইট টাউন হাই </a:t>
            </a:r>
            <a:r>
              <a:rPr lang="en-US" sz="36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itchFamily="2" charset="0"/>
              </a:rPr>
              <a:t>স্কুল</a:t>
            </a:r>
            <a:r>
              <a:rPr lang="en-US" sz="3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itchFamily="2" charset="0"/>
              </a:rPr>
              <a:t> </a:t>
            </a:r>
            <a:endParaRPr lang="bn-IN" sz="36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anose="02000000000000000000" pitchFamily="2" charset="0"/>
              <a:cs typeface="NikoshBAN" pitchFamily="2" charset="0"/>
            </a:endParaRPr>
          </a:p>
          <a:p>
            <a:pPr>
              <a:defRPr/>
            </a:pPr>
            <a:r>
              <a:rPr lang="en-US" sz="40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sobujstate@gmail.com</a:t>
            </a:r>
          </a:p>
          <a:p>
            <a:pPr>
              <a:defRPr/>
            </a:pPr>
            <a:r>
              <a:rPr lang="en-US" sz="40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Mob: 01719-402670</a:t>
            </a:r>
          </a:p>
          <a:p>
            <a:endParaRPr lang="bn-IN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14247" y="198779"/>
            <a:ext cx="5093074" cy="594008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endParaRPr lang="bn-IN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৮ম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বিজ্ঞান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পাঠঃ রাসায়নিক বিক্রিয়া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পাঠঃ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প্রতীক, সংকেত ও যোজনী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সময়ঃ 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তারিখঃ ২৩/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0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২০২৬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8011" y="848903"/>
            <a:ext cx="3029865" cy="70788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IN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68541" y="702236"/>
            <a:ext cx="2264709" cy="70788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4EFE19-1682-E030-B68B-54F433541E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297" y="769869"/>
            <a:ext cx="1151546" cy="128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57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269" y="177800"/>
            <a:ext cx="6654800" cy="6502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760" y="578839"/>
            <a:ext cx="1624995" cy="27470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13669" y="3231951"/>
            <a:ext cx="4971748" cy="1015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6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দেশের</a:t>
            </a:r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প্রতীক</a:t>
            </a:r>
            <a:endParaRPr lang="en-US" sz="6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089" y="967813"/>
            <a:ext cx="3160740" cy="300052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20089" y="3416617"/>
            <a:ext cx="3160740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ভারতের প্রতীক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8FC51C-C3AF-C521-B2F9-457883D9A09B}"/>
              </a:ext>
            </a:extLst>
          </p:cNvPr>
          <p:cNvSpPr/>
          <p:nvPr/>
        </p:nvSpPr>
        <p:spPr>
          <a:xfrm>
            <a:off x="2580830" y="6379720"/>
            <a:ext cx="6383709" cy="347783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Email: </a:t>
            </a:r>
            <a:r>
              <a:rPr lang="en-US" b="1" dirty="0">
                <a:solidFill>
                  <a:srgbClr val="7030A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sobujstate@gmail.com</a:t>
            </a:r>
            <a:r>
              <a:rPr lang="en-US" b="1" dirty="0">
                <a:solidFill>
                  <a:srgbClr val="7030A0"/>
                </a:solidFill>
              </a:rPr>
              <a:t> Mobile :01719402670</a:t>
            </a:r>
          </a:p>
        </p:txBody>
      </p:sp>
    </p:spTree>
    <p:extLst>
      <p:ext uri="{BB962C8B-B14F-4D97-AF65-F5344CB8AC3E}">
        <p14:creationId xmlns:p14="http://schemas.microsoft.com/office/powerpoint/2010/main" val="267630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5835" y="1050367"/>
            <a:ext cx="5187819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rgbClr val="FFC000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পাঠ ঘোষণা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80677" y="2254181"/>
            <a:ext cx="75981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9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প্রতীক, সংকেত ও যোজনী</a:t>
            </a:r>
            <a:endParaRPr lang="en-US" sz="96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21E4F-D587-FAC6-B4F9-4BD1858EA67C}"/>
              </a:ext>
            </a:extLst>
          </p:cNvPr>
          <p:cNvSpPr/>
          <p:nvPr/>
        </p:nvSpPr>
        <p:spPr>
          <a:xfrm>
            <a:off x="2580830" y="6379720"/>
            <a:ext cx="6383709" cy="347783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Email: </a:t>
            </a:r>
            <a:r>
              <a:rPr lang="en-US" b="1" dirty="0">
                <a:solidFill>
                  <a:srgbClr val="7030A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sobujstate@gmail.com</a:t>
            </a:r>
            <a:r>
              <a:rPr lang="en-US" b="1" dirty="0">
                <a:solidFill>
                  <a:srgbClr val="7030A0"/>
                </a:solidFill>
              </a:rPr>
              <a:t> Mobile :01719402670</a:t>
            </a:r>
          </a:p>
        </p:txBody>
      </p:sp>
    </p:spTree>
    <p:extLst>
      <p:ext uri="{BB962C8B-B14F-4D97-AF65-F5344CB8AC3E}">
        <p14:creationId xmlns:p14="http://schemas.microsoft.com/office/powerpoint/2010/main" val="522932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46775" y="622413"/>
            <a:ext cx="1752320" cy="64633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97505" y="3055046"/>
            <a:ext cx="830159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01.প্রতীক কী তা বলতে পারবে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97505" y="3990943"/>
            <a:ext cx="830159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02.প্রতীক লেখার নিয়ম ব্যাখ্যা করতে পারবে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97504" y="4988395"/>
            <a:ext cx="840710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০৩.সংকেত হতে যোজনী নির্ণয় করতে পারবে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1220" y="2186090"/>
            <a:ext cx="325418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পাঠ শেষে শিক্ষার্থী-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0184AEB-4B63-597F-4164-DCBBFE969452}"/>
              </a:ext>
            </a:extLst>
          </p:cNvPr>
          <p:cNvSpPr/>
          <p:nvPr/>
        </p:nvSpPr>
        <p:spPr>
          <a:xfrm>
            <a:off x="2580830" y="6379720"/>
            <a:ext cx="6383709" cy="347783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Email: </a:t>
            </a:r>
            <a:r>
              <a:rPr lang="en-US" b="1" dirty="0">
                <a:solidFill>
                  <a:srgbClr val="7030A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sobujstate@gmail.com</a:t>
            </a:r>
            <a:r>
              <a:rPr lang="en-US" b="1" dirty="0">
                <a:solidFill>
                  <a:srgbClr val="7030A0"/>
                </a:solidFill>
              </a:rPr>
              <a:t> Mobile :01719402670</a:t>
            </a:r>
          </a:p>
        </p:txBody>
      </p:sp>
    </p:spTree>
    <p:extLst>
      <p:ext uri="{BB962C8B-B14F-4D97-AF65-F5344CB8AC3E}">
        <p14:creationId xmlns:p14="http://schemas.microsoft.com/office/powerpoint/2010/main" val="573076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012472"/>
              </p:ext>
            </p:extLst>
          </p:nvPr>
        </p:nvGraphicFramePr>
        <p:xfrm>
          <a:off x="1574800" y="277170"/>
          <a:ext cx="8897937" cy="46405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65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59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65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bn-IN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মৌলের</a:t>
                      </a:r>
                      <a:r>
                        <a:rPr lang="bn-IN" sz="3200" baseline="0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নাম</a:t>
                      </a:r>
                      <a:endParaRPr lang="en-US" sz="32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bn-IN" sz="20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bn-IN" sz="3600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প্রতীক</a:t>
                      </a:r>
                      <a:endParaRPr lang="en-US" sz="54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96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3200" baseline="0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বাংলায়</a:t>
                      </a:r>
                      <a:endParaRPr lang="en-US" sz="32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3200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ইংরেজিতে</a:t>
                      </a:r>
                      <a:endParaRPr lang="en-US" sz="32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IN" sz="4800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হাইড্রোজেন</a:t>
                      </a:r>
                      <a:endParaRPr lang="en-US" sz="48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IN" sz="4800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হিলিয়াম</a:t>
                      </a:r>
                      <a:endParaRPr lang="en-US" sz="48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800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লিথিয়াম</a:t>
                      </a:r>
                      <a:endParaRPr lang="en-US" sz="48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48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800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অক্সিজেন</a:t>
                      </a:r>
                      <a:r>
                        <a:rPr lang="en-US" sz="4800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462732" y="5093739"/>
            <a:ext cx="488316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মৌলের প্রতীক কীভাবে লেখা হয়?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64906" y="2500693"/>
            <a:ext cx="2238377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Helium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964906" y="3354698"/>
            <a:ext cx="1793082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Lithium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617237" y="1694103"/>
            <a:ext cx="2683676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Hydrogen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64906" y="4158044"/>
            <a:ext cx="1793082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Oxygen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77395" y="4133968"/>
            <a:ext cx="750095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15141" y="3426062"/>
            <a:ext cx="719469" cy="56515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Li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893465" y="1741833"/>
            <a:ext cx="364333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H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64906" y="2452965"/>
            <a:ext cx="939408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He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22512" y="5767507"/>
            <a:ext cx="7900344" cy="52322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মৌলের প্রতীক লিখতে নামের প্রথম একটি বা দুটি বর্ণ ব্যবহার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হয়।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31190BF-8645-94D2-0ACC-83EAFED5DA02}"/>
              </a:ext>
            </a:extLst>
          </p:cNvPr>
          <p:cNvSpPr/>
          <p:nvPr/>
        </p:nvSpPr>
        <p:spPr>
          <a:xfrm>
            <a:off x="2580830" y="6379720"/>
            <a:ext cx="6383709" cy="347783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Email: </a:t>
            </a:r>
            <a:r>
              <a:rPr lang="en-US" b="1" dirty="0">
                <a:solidFill>
                  <a:srgbClr val="7030A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sobujstate@gmail.com</a:t>
            </a:r>
            <a:r>
              <a:rPr lang="en-US" b="1" dirty="0">
                <a:solidFill>
                  <a:srgbClr val="7030A0"/>
                </a:solidFill>
              </a:rPr>
              <a:t> Mobile :01719402670</a:t>
            </a:r>
          </a:p>
        </p:txBody>
      </p:sp>
    </p:spTree>
    <p:extLst>
      <p:ext uri="{BB962C8B-B14F-4D97-AF65-F5344CB8AC3E}">
        <p14:creationId xmlns:p14="http://schemas.microsoft.com/office/powerpoint/2010/main" val="249658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44444E-6 L 0.31145 -0.006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73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7.40741E-7 L 0.27383 0.0048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85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7.40741E-7 L 0.3108 0.0039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34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0.29284 -0.0039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35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77572" y="1247384"/>
            <a:ext cx="3581644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1780" y="3372596"/>
            <a:ext cx="5584612" cy="11079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6600" dirty="0">
                <a:latin typeface="NikoshBAN" panose="02000000000000000000" pitchFamily="2" charset="0"/>
                <a:cs typeface="NikoshBAN" panose="02000000000000000000" pitchFamily="2" charset="0"/>
              </a:rPr>
              <a:t>প্রতীক </a:t>
            </a:r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bn-IN" sz="6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29ECC26-2AC1-1225-01AB-E7C30BF22D7E}"/>
              </a:ext>
            </a:extLst>
          </p:cNvPr>
          <p:cNvSpPr/>
          <p:nvPr/>
        </p:nvSpPr>
        <p:spPr>
          <a:xfrm>
            <a:off x="2580830" y="6379720"/>
            <a:ext cx="6383709" cy="347783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Email: </a:t>
            </a:r>
            <a:r>
              <a:rPr lang="en-US" b="1" dirty="0">
                <a:solidFill>
                  <a:srgbClr val="7030A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sobujstate@gmail.com</a:t>
            </a:r>
            <a:r>
              <a:rPr lang="en-US" b="1" dirty="0">
                <a:solidFill>
                  <a:srgbClr val="7030A0"/>
                </a:solidFill>
              </a:rPr>
              <a:t> Mobile :01719402670</a:t>
            </a:r>
          </a:p>
        </p:txBody>
      </p:sp>
    </p:spTree>
    <p:extLst>
      <p:ext uri="{BB962C8B-B14F-4D97-AF65-F5344CB8AC3E}">
        <p14:creationId xmlns:p14="http://schemas.microsoft.com/office/powerpoint/2010/main" val="346271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2222" y="5147436"/>
            <a:ext cx="12179778" cy="1667022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16200000">
            <a:off x="5487490" y="-5462806"/>
            <a:ext cx="1229243" cy="1217977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2223" y="14069"/>
            <a:ext cx="3517621" cy="525874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2478" y="1646890"/>
            <a:ext cx="2487384" cy="22740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731" y="1641446"/>
            <a:ext cx="2091109" cy="121320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098909" y="1694764"/>
            <a:ext cx="1142068" cy="111861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7570" y="6054113"/>
            <a:ext cx="7996941" cy="646331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মৌল বা যৌগের অণুর সংক্ষিপ্তরূপকে সংকেত বলে।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4246475" y="2864732"/>
            <a:ext cx="2724134" cy="830997"/>
            <a:chOff x="4246475" y="2864732"/>
            <a:chExt cx="2724134" cy="830997"/>
          </a:xfrm>
        </p:grpSpPr>
        <p:sp>
          <p:nvSpPr>
            <p:cNvPr id="11" name="TextBox 10"/>
            <p:cNvSpPr txBox="1"/>
            <p:nvPr/>
          </p:nvSpPr>
          <p:spPr>
            <a:xfrm>
              <a:off x="4246475" y="2956326"/>
              <a:ext cx="229836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আয়োডিনের অণু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6355062" y="2864732"/>
                  <a:ext cx="615547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as-IN" sz="480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sSub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as-IN" sz="4800" dirty="0"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5062" y="2864732"/>
                  <a:ext cx="615547" cy="830997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Group 22"/>
          <p:cNvGrpSpPr/>
          <p:nvPr/>
        </p:nvGrpSpPr>
        <p:grpSpPr>
          <a:xfrm>
            <a:off x="344252" y="2864732"/>
            <a:ext cx="3012936" cy="751032"/>
            <a:chOff x="177286" y="3050304"/>
            <a:chExt cx="3012936" cy="751032"/>
          </a:xfrm>
        </p:grpSpPr>
        <p:sp>
          <p:nvSpPr>
            <p:cNvPr id="10" name="TextBox 9"/>
            <p:cNvSpPr txBox="1"/>
            <p:nvPr/>
          </p:nvSpPr>
          <p:spPr>
            <a:xfrm>
              <a:off x="177286" y="3050304"/>
              <a:ext cx="27272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আয়োডিনের পরমাণু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755134" y="3093450"/>
              <a:ext cx="4350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I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06100" y="3771932"/>
            <a:ext cx="134278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পরমাণু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8422463" y="3856320"/>
            <a:ext cx="2108872" cy="830997"/>
            <a:chOff x="8302596" y="3483544"/>
            <a:chExt cx="2108872" cy="830997"/>
          </a:xfrm>
        </p:grpSpPr>
        <p:sp>
          <p:nvSpPr>
            <p:cNvPr id="17" name="TextBox 16"/>
            <p:cNvSpPr txBox="1"/>
            <p:nvPr/>
          </p:nvSpPr>
          <p:spPr>
            <a:xfrm>
              <a:off x="8302596" y="3572749"/>
              <a:ext cx="16458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পানি অণু</a:t>
              </a:r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 flipH="1">
                  <a:off x="9837746" y="3483544"/>
                  <a:ext cx="573722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as-IN" sz="480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sSub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𝑂</m:t>
                        </m:r>
                      </m:oMath>
                    </m:oMathPara>
                  </a14:m>
                  <a:endParaRPr lang="as-IN" sz="4800" dirty="0"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9837746" y="3483544"/>
                  <a:ext cx="573722" cy="830997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r="-10106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" name="TextBox 19"/>
          <p:cNvSpPr txBox="1"/>
          <p:nvPr/>
        </p:nvSpPr>
        <p:spPr>
          <a:xfrm>
            <a:off x="1769636" y="3771167"/>
            <a:ext cx="1183030" cy="523220"/>
          </a:xfrm>
          <a:prstGeom prst="rect">
            <a:avLst/>
          </a:prstGeom>
          <a:solidFill>
            <a:schemeClr val="accent4"/>
          </a:solidFill>
          <a:ln w="571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প্রতীক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7569" y="5326514"/>
            <a:ext cx="7996941" cy="646331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সংকেত কী?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31061" y="3735778"/>
            <a:ext cx="950072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অণু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51977" y="3755491"/>
            <a:ext cx="1653397" cy="707886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সংকেত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1437459" y="527746"/>
            <a:ext cx="774085" cy="525874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0" y="24651"/>
            <a:ext cx="12170005" cy="126188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endParaRPr lang="bn-IN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চিত্র গুলো মন দিয়ে দেখ-</a:t>
            </a:r>
          </a:p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15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5" grpId="0" animBg="1"/>
      <p:bldP spid="20" grpId="0" animBg="1"/>
      <p:bldP spid="21" grpId="0" animBg="1"/>
      <p:bldP spid="22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343322" y="377740"/>
            <a:ext cx="3634929" cy="64633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689028" y="2581462"/>
            <a:ext cx="700088" cy="728662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5" name="Oval 4"/>
          <p:cNvSpPr/>
          <p:nvPr/>
        </p:nvSpPr>
        <p:spPr>
          <a:xfrm>
            <a:off x="3421575" y="2160165"/>
            <a:ext cx="1165634" cy="1213209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O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5471" y="1731207"/>
            <a:ext cx="2487384" cy="22740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10702" y="4973958"/>
            <a:ext cx="7477051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প্রতীক কেবলমাত্র মৌলের ক্ষেত্রে হতে পারে ব্যাখ্যা কর।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4EAF552-1A40-2F04-A92B-25ED7427B849}"/>
              </a:ext>
            </a:extLst>
          </p:cNvPr>
          <p:cNvSpPr/>
          <p:nvPr/>
        </p:nvSpPr>
        <p:spPr>
          <a:xfrm>
            <a:off x="2580830" y="6379720"/>
            <a:ext cx="6383709" cy="347783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Email: </a:t>
            </a:r>
            <a:r>
              <a:rPr lang="en-US" b="1" dirty="0">
                <a:solidFill>
                  <a:srgbClr val="7030A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sobujstate@gmail.com</a:t>
            </a:r>
            <a:r>
              <a:rPr lang="en-US" b="1" dirty="0">
                <a:solidFill>
                  <a:srgbClr val="7030A0"/>
                </a:solidFill>
              </a:rPr>
              <a:t> Mobile :01719402670</a:t>
            </a:r>
          </a:p>
        </p:txBody>
      </p:sp>
    </p:spTree>
    <p:extLst>
      <p:ext uri="{BB962C8B-B14F-4D97-AF65-F5344CB8AC3E}">
        <p14:creationId xmlns:p14="http://schemas.microsoft.com/office/powerpoint/2010/main" val="222334036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1184</TotalTime>
  <Words>497</Words>
  <Application>Microsoft Office PowerPoint</Application>
  <PresentationFormat>Widescreen</PresentationFormat>
  <Paragraphs>129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Garamond</vt:lpstr>
      <vt:lpstr>NikoshBAN</vt:lpstr>
      <vt:lpstr>Trebuchet MS</vt:lpstr>
      <vt:lpstr>Wingdings 3</vt:lpstr>
      <vt:lpstr>Office Theme</vt:lpstr>
      <vt:lpstr>Organic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user</cp:lastModifiedBy>
  <cp:revision>465</cp:revision>
  <dcterms:created xsi:type="dcterms:W3CDTF">2017-12-01T15:57:03Z</dcterms:created>
  <dcterms:modified xsi:type="dcterms:W3CDTF">2026-07-25T07:29:03Z</dcterms:modified>
</cp:coreProperties>
</file>