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4"/>
  </p:handoutMasterIdLst>
  <p:sldIdLst>
    <p:sldId id="259" r:id="rId3"/>
    <p:sldId id="261" r:id="rId4"/>
    <p:sldId id="285" r:id="rId5"/>
    <p:sldId id="260" r:id="rId6"/>
    <p:sldId id="290" r:id="rId8"/>
    <p:sldId id="269" r:id="rId9"/>
    <p:sldId id="268" r:id="rId10"/>
    <p:sldId id="283" r:id="rId11"/>
    <p:sldId id="284" r:id="rId12"/>
    <p:sldId id="272" r:id="rId13"/>
    <p:sldId id="286" r:id="rId14"/>
    <p:sldId id="291" r:id="rId15"/>
    <p:sldId id="292" r:id="rId16"/>
    <p:sldId id="277" r:id="rId17"/>
    <p:sldId id="287" r:id="rId18"/>
    <p:sldId id="276" r:id="rId19"/>
    <p:sldId id="288" r:id="rId20"/>
    <p:sldId id="289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443F6ED-ABEE-449F-A528-7EA2CF050958}">
          <p14:sldIdLst>
            <p14:sldId id="259"/>
            <p14:sldId id="261"/>
            <p14:sldId id="285"/>
            <p14:sldId id="260"/>
            <p14:sldId id="290"/>
            <p14:sldId id="269"/>
            <p14:sldId id="268"/>
          </p14:sldIdLst>
        </p14:section>
        <p14:section name="Untitled Section" id="{3FF2AE19-265E-44F7-8130-894FC48E0C44}">
          <p14:sldIdLst>
            <p14:sldId id="283"/>
            <p14:sldId id="284"/>
            <p14:sldId id="272"/>
            <p14:sldId id="286"/>
            <p14:sldId id="291"/>
            <p14:sldId id="292"/>
            <p14:sldId id="277"/>
            <p14:sldId id="287"/>
            <p14:sldId id="276"/>
            <p14:sldId id="288"/>
            <p14:sldId id="289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52" autoAdjust="0"/>
    <p:restoredTop sz="91486" autoAdjust="0"/>
  </p:normalViewPr>
  <p:slideViewPr>
    <p:cSldViewPr snapToGrid="0" showGuides="1">
      <p:cViewPr varScale="1">
        <p:scale>
          <a:sx n="68" d="100"/>
          <a:sy n="68" d="100"/>
        </p:scale>
        <p:origin x="864" y="66"/>
      </p:cViewPr>
      <p:guideLst>
        <p:guide orient="horz" pos="2160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8F6E0-FFBC-44DA-A88B-A4AA2F73105A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90618-0296-4CAA-9D2B-B87C652D556F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CDAB8-BB6F-4FA7-8746-573C4A34BA00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048A2-392F-4C01-8F55-98D4E54967E8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048A2-392F-4C01-8F55-98D4E54967E8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048A2-392F-4C01-8F55-98D4E54967E8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3.jpe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4F96CB2-239D-4D4E-8E1B-69C3E7D55A7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661A70-60B1-4239-8502-53BE96CA0DA8}" type="slidenum">
              <a:rPr lang="en-GB" smtClean="0"/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42303" y="1356851"/>
            <a:ext cx="630739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99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4703" y="1509251"/>
            <a:ext cx="630739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99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9371" y="968911"/>
            <a:ext cx="11038058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73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173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534920" y="124460"/>
            <a:ext cx="6680835" cy="231076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NikoshBAN" panose="02000000000000000000"/>
              </a:rPr>
              <a:t>অর্ধবাস্তব</a:t>
            </a:r>
            <a:r>
              <a:rPr lang="en-US" sz="7200" dirty="0" smtClean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anose="02000000000000000000"/>
              </a:rPr>
              <a:t>পর্যায়</a:t>
            </a:r>
            <a:endParaRPr lang="en-US" sz="7200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082247"/>
            <a:ext cx="12191999" cy="2291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৩টি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ছবি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ও ২টি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ছবি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পুষ্পিন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বোর্ডে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লাগিয়ে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একত্রে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কতটি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হলো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তা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শেখাবো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60830" y="47625"/>
            <a:ext cx="7849870" cy="1490345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7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7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নিরপেক্ষ</a:t>
            </a:r>
            <a:r>
              <a:rPr lang="en-US" sz="7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পর্যায়</a:t>
            </a:r>
            <a:endParaRPr lang="en-US" sz="7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0312" y="2390478"/>
            <a:ext cx="1773543" cy="1472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46400" y="2424082"/>
            <a:ext cx="1841500" cy="1472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endParaRPr lang="en-US" sz="13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32400" y="2595877"/>
            <a:ext cx="1431133" cy="146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73230" y="2849264"/>
            <a:ext cx="176917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96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11895" y="2849221"/>
            <a:ext cx="1295400" cy="100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0" grpId="0"/>
      <p:bldP spid="11" grpId="0"/>
      <p:bldP spid="12" grpId="0"/>
      <p:bldP spid="13" grpId="0"/>
      <p:bldP spid="1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4024" y="318252"/>
            <a:ext cx="3528695" cy="1198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GB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GB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405575"/>
            <a:ext cx="121920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আরিয়ানের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কাছে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আছে</a:t>
            </a:r>
            <a:r>
              <a:rPr lang="en-US" sz="7200" dirty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৩টি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হামজা,আরিয়ানকে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আরো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২টি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দিল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আরিয়ানের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কাছে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এখন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কতটি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?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4930" y="323850"/>
            <a:ext cx="7592695" cy="140208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    দলীয়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কাজ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উপস্থাপন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41342" y="3165231"/>
            <a:ext cx="8792308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দলনেতা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দলীয়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কাজ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উপস্থাপন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করবে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0"/>
          <a:ext cx="12170910" cy="709545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516368"/>
                <a:gridCol w="10654542"/>
              </a:tblGrid>
              <a:tr h="1101176">
                <a:tc gridSpan="2">
                  <a:txBody>
                    <a:bodyPr/>
                    <a:lstStyle/>
                    <a:p>
                      <a:pPr algn="ctr"/>
                      <a:r>
                        <a:rPr lang="en-GB" sz="4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r>
                        <a:rPr lang="en-GB" sz="4400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GB" sz="44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noFill/>
                  </a:tcPr>
                </a:tc>
              </a:tr>
              <a:tr h="984738">
                <a:tc>
                  <a:txBody>
                    <a:bodyPr/>
                    <a:lstStyle/>
                    <a:p>
                      <a:endParaRPr lang="en-GB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GB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GB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74042">
                <a:tc>
                  <a:txBody>
                    <a:bodyPr/>
                    <a:lstStyle/>
                    <a:p>
                      <a:endParaRPr lang="en-GB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6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12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067" y="3830727"/>
            <a:ext cx="888123" cy="854459"/>
          </a:xfrm>
          <a:prstGeom prst="rect">
            <a:avLst/>
          </a:prstGeom>
        </p:spPr>
      </p:pic>
      <p:pic>
        <p:nvPicPr>
          <p:cNvPr id="43" name="Picture 42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386" y="3850780"/>
            <a:ext cx="888123" cy="854459"/>
          </a:xfrm>
          <a:prstGeom prst="rect">
            <a:avLst/>
          </a:prstGeom>
        </p:spPr>
      </p:pic>
      <p:pic>
        <p:nvPicPr>
          <p:cNvPr id="44" name="Picture 43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79" y="3830727"/>
            <a:ext cx="888123" cy="854459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9304467" y="5295511"/>
            <a:ext cx="30060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2942689" y="5761682"/>
                <a:ext cx="173043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Nikosh" panose="02000000000000000000" pitchFamily="2" charset="0"/>
                      </a:rPr>
                      <m:t> </m:t>
                    </m:r>
                  </m:oMath>
                </a14:m>
                <a:r>
                  <a:rPr lang="en-GB" sz="6000" b="1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:endParaRPr lang="en-GB" sz="6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689" y="5761682"/>
                <a:ext cx="1730439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6" t="-32" r="9" b="6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/>
          <p:cNvSpPr/>
          <p:nvPr/>
        </p:nvSpPr>
        <p:spPr>
          <a:xfrm>
            <a:off x="6313826" y="6012684"/>
            <a:ext cx="1860535" cy="764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GB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3" name="Right Arrow 52"/>
          <p:cNvSpPr/>
          <p:nvPr/>
        </p:nvSpPr>
        <p:spPr>
          <a:xfrm rot="10800000">
            <a:off x="5868521" y="3985155"/>
            <a:ext cx="5076528" cy="1921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5" name="Picture 44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40" y="4449458"/>
            <a:ext cx="888123" cy="854459"/>
          </a:xfrm>
          <a:prstGeom prst="rect">
            <a:avLst/>
          </a:prstGeom>
        </p:spPr>
      </p:pic>
      <p:pic>
        <p:nvPicPr>
          <p:cNvPr id="50" name="Picture 49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82" y="4449458"/>
            <a:ext cx="888123" cy="854459"/>
          </a:xfrm>
          <a:prstGeom prst="rect">
            <a:avLst/>
          </a:prstGeom>
        </p:spPr>
      </p:pic>
      <p:pic>
        <p:nvPicPr>
          <p:cNvPr id="55" name="Picture 6" descr="Basket PNGs for Free 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1229" y="4211373"/>
            <a:ext cx="6914373" cy="146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02" y="3844795"/>
            <a:ext cx="888123" cy="854459"/>
          </a:xfrm>
          <a:prstGeom prst="rect">
            <a:avLst/>
          </a:prstGeom>
        </p:spPr>
      </p:pic>
      <p:pic>
        <p:nvPicPr>
          <p:cNvPr id="15" name="Picture 14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768" y="4518572"/>
            <a:ext cx="888123" cy="854459"/>
          </a:xfrm>
          <a:prstGeom prst="rect">
            <a:avLst/>
          </a:prstGeom>
        </p:spPr>
      </p:pic>
      <p:pic>
        <p:nvPicPr>
          <p:cNvPr id="16" name="Picture 15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790" y="4498199"/>
            <a:ext cx="888123" cy="854459"/>
          </a:xfrm>
          <a:prstGeom prst="rect">
            <a:avLst/>
          </a:prstGeom>
        </p:spPr>
      </p:pic>
      <p:pic>
        <p:nvPicPr>
          <p:cNvPr id="17" name="Picture 16" descr="Clipart - &lt;strong&gt;Book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548" y="4498198"/>
            <a:ext cx="888123" cy="8544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58952" y="5834165"/>
            <a:ext cx="183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+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27945" y="5872939"/>
            <a:ext cx="1392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=</a:t>
            </a:r>
            <a:endParaRPr lang="en-US" sz="6000" dirty="0">
              <a:solidFill>
                <a:schemeClr val="bg1"/>
              </a:solidFill>
              <a:latin typeface="NikoshBAN" panose="0200000000000000000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68043" y="5834165"/>
            <a:ext cx="1554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৯</a:t>
            </a:r>
            <a:endParaRPr lang="en-US" sz="60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CT File\IMG_20260715_19211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00"/>
            <a:ext cx="6070600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38200" y="436098"/>
            <a:ext cx="4559300" cy="3970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পাঠ্য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বইয়ের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সাথে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সংযোগ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3060" y="0"/>
            <a:ext cx="6302375" cy="991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7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GB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200785"/>
            <a:ext cx="12089130" cy="5656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১.যোগ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7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২.যোগ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7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৩.তোমার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আপেল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আপেল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কতটি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আপেল</a:t>
            </a:r>
            <a:r>
              <a:rPr lang="en-US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3829" y="1948934"/>
            <a:ext cx="1082107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যারা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সম্পূর্ণভাবে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পারেনি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পুনরায়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বুঝিয়ে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7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7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11500" y="130175"/>
            <a:ext cx="5569585" cy="11353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ফলাবর্তন</a:t>
            </a:r>
            <a:endParaRPr lang="en-US" sz="7200" dirty="0" err="1" smtClean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32230"/>
            <a:ext cx="12192000" cy="5378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আজ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আমরা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শিখলাম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-</a:t>
            </a:r>
            <a:endParaRPr lang="en-US" sz="7200" dirty="0" smtClean="0">
              <a:solidFill>
                <a:schemeClr val="bg1"/>
              </a:solidFill>
              <a:latin typeface="NikoshBAN" panose="02000000000000000000"/>
            </a:endParaRPr>
          </a:p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একসঙ্গে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করা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মানেই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যোগ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</a:t>
            </a:r>
            <a:endParaRPr lang="en-US" sz="7200" dirty="0" smtClean="0">
              <a:solidFill>
                <a:schemeClr val="bg1"/>
              </a:solidFill>
              <a:latin typeface="NikoshBAN" panose="02000000000000000000"/>
            </a:endParaRPr>
          </a:p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বাস্তব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বস্তু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‌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ব্যবহার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করে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যোগ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করা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</a:t>
            </a:r>
            <a:endParaRPr lang="en-US" sz="7200" dirty="0" smtClean="0">
              <a:solidFill>
                <a:schemeClr val="bg1"/>
              </a:solidFill>
              <a:latin typeface="NikoshBAN" panose="02000000000000000000"/>
            </a:endParaRPr>
          </a:p>
          <a:p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যোগের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মাধ্যমে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মোট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সংখ্যা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নির্ণয়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করা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47695" y="157480"/>
            <a:ext cx="6030595" cy="117475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noAutofit/>
          </a:bodyPr>
          <a:lstStyle/>
          <a:p>
            <a:pPr lvl="0" algn="ctr">
              <a:defRPr/>
            </a:pPr>
            <a:r>
              <a:rPr lang="en-US" sz="7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7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35" y="-635"/>
            <a:ext cx="10393680" cy="66694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en-GB" sz="7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7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GB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GB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  ২+২=?</a:t>
            </a:r>
            <a:endParaRPr lang="en-GB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GB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  ৪+২=?</a:t>
            </a:r>
            <a:endParaRPr lang="en-GB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GB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 ৫+৩=? </a:t>
            </a:r>
            <a:endParaRPr lang="en-GB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35" y="1061720"/>
            <a:ext cx="10878185" cy="57962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 এম নাফি উদ্দিন</a:t>
            </a:r>
            <a:endParaRPr lang="en-US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  <a:endParaRPr lang="en-US" sz="7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তেরখাদা উপজেলা সদর সরকারি প্রাথমিক বিদ্যালয়, তেরখাদা, খুলনা।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8230" y="0"/>
            <a:ext cx="7513955" cy="814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72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GB" sz="7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7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" y="30480"/>
            <a:ext cx="2317750" cy="247078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7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3510" y="1818670"/>
            <a:ext cx="10709984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39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239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35" y="635"/>
            <a:ext cx="7917180" cy="685736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u="sng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পাঠ  পরিচিতি  </a:t>
            </a:r>
            <a:endParaRPr lang="en-US" sz="5400" b="1" u="sng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US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শ্রেণিঃ 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১ম</a:t>
            </a:r>
            <a:endParaRPr lang="en-US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US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বিষয়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ঃ </a:t>
            </a:r>
            <a:r>
              <a:rPr lang="en-US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গ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ণি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ত </a:t>
            </a:r>
            <a:endParaRPr lang="en-US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অধ্যায়ঃ</a:t>
            </a:r>
            <a:r>
              <a:rPr lang="en-US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৪</a:t>
            </a:r>
            <a:endParaRPr lang="en-GB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সাধারণ</a:t>
            </a:r>
            <a:r>
              <a:rPr lang="en-US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পাঠ</a:t>
            </a:r>
            <a:r>
              <a:rPr lang="en-GB" sz="5400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ঃ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err="1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যোগের</a:t>
            </a:r>
            <a:r>
              <a:rPr lang="en-GB" sz="5400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err="1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ধারণা</a:t>
            </a:r>
            <a:endParaRPr lang="en-GB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বিশেষ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পাঠঃ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একসঙ্গে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করা</a:t>
            </a:r>
            <a:endParaRPr lang="en-GB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সময়ঃ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৪০ </a:t>
            </a:r>
            <a:r>
              <a:rPr lang="en-GB" sz="5400" dirty="0" err="1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মিনিট</a:t>
            </a:r>
            <a:endParaRPr lang="en-GB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  <a:p>
            <a:pPr algn="ctr"/>
            <a:r>
              <a:rPr lang="en-GB" sz="54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পৃষ্ঠাঃ</a:t>
            </a:r>
            <a:r>
              <a:rPr lang="en-GB" sz="5400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54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২৯</a:t>
            </a:r>
            <a:endParaRPr lang="en-GB" sz="5400" dirty="0">
              <a:solidFill>
                <a:schemeClr val="bg1"/>
              </a:solidFill>
              <a:latin typeface="NikoshBAN" panose="02000000000000000000" pitchFamily="2" charset="0"/>
              <a:ea typeface="Arial Unicode MS" panose="020B0604020202020204" pitchFamily="34" charset="-128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/>
          <a:srcRect l="32833" t="11521" r="30979" b="4953"/>
          <a:stretch>
            <a:fillRect/>
          </a:stretch>
        </p:blipFill>
        <p:spPr>
          <a:xfrm>
            <a:off x="8158163" y="857250"/>
            <a:ext cx="3842472" cy="49863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1775341"/>
            <a:ext cx="12191999" cy="508265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২.১.১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একএীকরণ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বৃদ্ধির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মোট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অনূর্ধ্ব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১০টি।</a:t>
            </a:r>
            <a:endParaRPr lang="en-GB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২.১.২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যোগের</a:t>
            </a:r>
            <a:r>
              <a:rPr lang="en-GB" sz="3600" dirty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ধারণা</a:t>
            </a:r>
            <a:r>
              <a:rPr lang="en-GB" sz="36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sz="36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ব্যাখ্যা</a:t>
            </a:r>
            <a:r>
              <a:rPr lang="en-GB" sz="36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3600" dirty="0" err="1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করতে</a:t>
            </a:r>
            <a:r>
              <a:rPr lang="en-GB" sz="3600" dirty="0" smtClean="0">
                <a:solidFill>
                  <a:schemeClr val="bg1"/>
                </a:solidFill>
                <a:latin typeface="NikoshBAN" panose="02000000000000000000" pitchFamily="2" charset="0"/>
                <a:ea typeface="Arial Unicode MS" panose="020B0604020202020204" pitchFamily="34" charset="-128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মোট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অনূর্ধ্ব</a:t>
            </a:r>
            <a:r>
              <a:rPr lang="en-GB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১০টি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232075" y="205859"/>
            <a:ext cx="3543300" cy="139434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9479" y="2532184"/>
            <a:ext cx="82577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গল্পের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মাধ্যমে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শিখন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পরিবেশ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সৃষ্টি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/>
              </a:rPr>
              <a:t>করব</a:t>
            </a:r>
            <a:endParaRPr lang="en-US" sz="60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sket PNGs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4242165"/>
            <a:ext cx="6496050" cy="297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448050" y="152400"/>
            <a:ext cx="4438650" cy="10096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GB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GB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GB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https://media3.giphy.com/media/v1.Y2lkPTc5MGI3NjExaHVmcm0xZHg2NWEzOXFxOGI5YnRiYTI1MzVva2ExMjk5emp1Mm90diZlcD12MV9pbnRlcm5hbF9naWZfYnlfaWQmY3Q9cw/Mfi6kHoONUMH2CQftr/giph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4263" y="3685563"/>
            <a:ext cx="2043112" cy="20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media3.giphy.com/media/v1.Y2lkPTc5MGI3NjExaHVmcm0xZHg2NWEzOXFxOGI5YnRiYTI1MzVva2ExMjk5emp1Mm90diZlcD12MV9pbnRlcm5hbF9naWZfYnlfaWQmY3Q9cw/Mfi6kHoONUMH2CQftr/giph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4886" y="994569"/>
            <a:ext cx="2016125" cy="201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875" y="3039232"/>
            <a:ext cx="4114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ঝুড়িতে</a:t>
            </a:r>
            <a:r>
              <a:rPr lang="en-GB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GB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GB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GB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53449" y="3003245"/>
            <a:ext cx="3490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GB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GB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এসেছে</a:t>
            </a:r>
            <a:r>
              <a:rPr lang="en-GB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57650" y="1523807"/>
            <a:ext cx="5114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GB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GB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GB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হলঃ</a:t>
            </a:r>
            <a:endParaRPr lang="en-GB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57649" y="2135635"/>
            <a:ext cx="5114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GB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২টি</a:t>
            </a:r>
            <a:endParaRPr lang="en-GB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25338 0.3953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69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3" grpId="1"/>
      <p:bldP spid="14" grpId="0"/>
      <p:bldP spid="14" grpId="1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613991" y="854765"/>
            <a:ext cx="5933661" cy="8945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NikoshBAN" panose="02000000000000000000"/>
              </a:rPr>
              <a:t>পাঠ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/>
              </a:rPr>
              <a:t>ঘোষণা</a:t>
            </a:r>
            <a:endParaRPr lang="en-US" sz="3600" dirty="0">
              <a:solidFill>
                <a:schemeClr val="bg1"/>
              </a:solidFill>
              <a:latin typeface="NikoshBAN" panose="0200000000000000000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77279" y="3687418"/>
            <a:ext cx="8557591" cy="12125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আজ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আমরা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শিখবো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/>
              </a:rPr>
              <a:t>-</a:t>
            </a:r>
            <a:endParaRPr lang="en-US" sz="3200" dirty="0" smtClean="0">
              <a:solidFill>
                <a:schemeClr val="bg1"/>
              </a:solidFill>
              <a:latin typeface="NikoshBAN" panose="02000000000000000000"/>
            </a:endParaRP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যোগের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ধারণা-একসঙ্গে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/>
              </a:rPr>
              <a:t>করা</a:t>
            </a:r>
            <a:endParaRPr lang="en-US" sz="3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1180" y="133350"/>
            <a:ext cx="5736590" cy="11080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মূল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প্রশ্ন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404153"/>
            <a:ext cx="12192000" cy="2424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রাতুল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ও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মিতু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শহীদ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মিনারে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নিয়ে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এসেছে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রাতুল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এনেছে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৩টি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>
                <a:solidFill>
                  <a:schemeClr val="bg1"/>
                </a:solidFill>
                <a:latin typeface="NikoshBAN" panose="02000000000000000000"/>
              </a:rPr>
              <a:t>,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NikoshBAN" panose="02000000000000000000"/>
              </a:rPr>
              <a:t>মিতু</a:t>
            </a:r>
            <a:r>
              <a:rPr lang="en-US" sz="7200" dirty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NikoshBAN" panose="02000000000000000000"/>
              </a:rPr>
              <a:t>এনেছে</a:t>
            </a:r>
            <a:r>
              <a:rPr lang="en-US" sz="7200" dirty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২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টি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তারা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মোট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কয়টি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ফুল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নিয়ে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anose="02000000000000000000"/>
              </a:rPr>
              <a:t>এসেছে</a:t>
            </a:r>
            <a:r>
              <a:rPr lang="en-US" sz="7200" dirty="0" smtClean="0">
                <a:solidFill>
                  <a:schemeClr val="bg1"/>
                </a:solidFill>
                <a:latin typeface="NikoshBAN" panose="02000000000000000000"/>
              </a:rPr>
              <a:t>?</a:t>
            </a:r>
            <a:endParaRPr lang="en-US" sz="72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8915" y="0"/>
            <a:ext cx="6280785" cy="84455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noAutofit/>
          </a:bodyPr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49" y="948674"/>
            <a:ext cx="12212549" cy="5916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652" y="3782853"/>
            <a:ext cx="2459264" cy="2586718"/>
          </a:xfrm>
          <a:prstGeom prst="rect">
            <a:avLst/>
          </a:prstGeom>
        </p:spPr>
      </p:pic>
      <p:pic>
        <p:nvPicPr>
          <p:cNvPr id="6" name="Picture 8" descr="children playing animated gif #202688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896" y="3790847"/>
            <a:ext cx="2708075" cy="23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7008" y="1430520"/>
            <a:ext cx="6257925" cy="9858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পার্কে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শিশু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96259" y="2479449"/>
            <a:ext cx="5672137" cy="11572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শিশু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GB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GB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elestial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0</TotalTime>
  <Words>1471</Words>
  <Application>WPS Presentation</Application>
  <PresentationFormat>Widescreen</PresentationFormat>
  <Paragraphs>120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SimSun</vt:lpstr>
      <vt:lpstr>Wingdings</vt:lpstr>
      <vt:lpstr>Arial</vt:lpstr>
      <vt:lpstr>NikoshBAN</vt:lpstr>
      <vt:lpstr>Nikosh</vt:lpstr>
      <vt:lpstr>Arial Unicode MS</vt:lpstr>
      <vt:lpstr>NikoshBAN</vt:lpstr>
      <vt:lpstr>Microsoft YaHei</vt:lpstr>
      <vt:lpstr>Arial Unicode MS</vt:lpstr>
      <vt:lpstr>Calibri Light</vt:lpstr>
      <vt:lpstr>Calibri</vt:lpstr>
      <vt:lpstr>Cambria Math</vt:lpstr>
      <vt:lpstr>Wide Latin</vt:lpstr>
      <vt:lpstr>Celestial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Y.H EMON</dc:creator>
  <cp:lastModifiedBy>S.M. NAFIUDDIN</cp:lastModifiedBy>
  <cp:revision>336</cp:revision>
  <dcterms:created xsi:type="dcterms:W3CDTF">2025-06-18T03:37:00Z</dcterms:created>
  <dcterms:modified xsi:type="dcterms:W3CDTF">2026-07-24T19:39:20Z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1033-12.1.0.27458</vt:lpwstr>
  </property>
  <property fmtid="{D5CDD505-2E9C-101B-9397-08002B2CF9AE}" pid="3" name="ICV">
    <vt:lpwstr>792446310FC246CD9743B0A08C9B6494_12</vt:lpwstr>
  </property>
</Properties>
</file>