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  <p:sldId id="272" r:id="rId18"/>
    <p:sldId id="275" r:id="rId19"/>
    <p:sldId id="274" r:id="rId20"/>
    <p:sldId id="25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E77BFB-FE9A-403E-8C23-2904A658E7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6A5003-DF04-4855-AE52-34EF6C60D88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.png"/><Relationship Id="rId7" Type="http://schemas.openxmlformats.org/officeDocument/2006/relationships/tags" Target="../tags/tag2.xml"/><Relationship Id="rId6" Type="http://schemas.microsoft.com/office/2007/relationships/media" Target="../media/media2.mp4"/><Relationship Id="rId5" Type="http://schemas.openxmlformats.org/officeDocument/2006/relationships/video" Target="../media/media2.mp4"/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871" y="163286"/>
            <a:ext cx="11310257" cy="61830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6" name="Picture 5" descr="A close-up of a rose&#10;&#10;AI-generated content may be incorrect.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7" y="250372"/>
            <a:ext cx="11092543" cy="59544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6057" y="250373"/>
            <a:ext cx="11059886" cy="1208314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accent2"/>
                </a:solidFill>
                <a:latin typeface="NikoshBAN" panose="02000000000000000000" charset="0"/>
              </a:rPr>
              <a:t>স্বাগতম</a:t>
            </a:r>
            <a:endParaRPr lang="en-US" sz="7200" dirty="0">
              <a:solidFill>
                <a:schemeClr val="accent2"/>
              </a:solidFill>
              <a:latin typeface="NikoshBAN" panose="020000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বাস্তব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পর্যায়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48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8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 </a:t>
            </a:r>
            <a:endParaRPr lang="en-US" sz="48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8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8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8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8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চিত্র-১ এর আকৃতিগুলোর মধ্যে মিল ও অমিল খুজে বের করতে বলবো এবং বাস্তব উপকরণ দেখাব।</a:t>
            </a:r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44625" y="1149350"/>
            <a:ext cx="10104120" cy="3783330"/>
            <a:chOff x="2275" y="1810"/>
            <a:chExt cx="15912" cy="5958"/>
          </a:xfrm>
        </p:grpSpPr>
        <p:sp>
          <p:nvSpPr>
            <p:cNvPr id="4" name="Rectangle 1"/>
            <p:cNvSpPr/>
            <p:nvPr/>
          </p:nvSpPr>
          <p:spPr>
            <a:xfrm>
              <a:off x="2275" y="1810"/>
              <a:ext cx="15913" cy="5958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1400" kern="100">
                  <a:latin typeface="NikoshBAN" panose="02000000000000000000"/>
                  <a:ea typeface="SimSun" panose="02010600030101010101" pitchFamily="2" charset="-122"/>
                  <a:cs typeface="NikoshBAN" panose="02000000000000000000"/>
                  <a:sym typeface="Times New Roman" panose="02020603050405020304"/>
                </a:rPr>
                <a:t> </a:t>
              </a:r>
              <a:endParaRPr lang="en-US" altLang="zh-CN" sz="1400" kern="100">
                <a:latin typeface="NikoshBAN" panose="02000000000000000000"/>
                <a:ea typeface="SimSun" panose="02010600030101010101" pitchFamily="2" charset="-122"/>
                <a:cs typeface="NikoshBAN" panose="02000000000000000000"/>
                <a:sym typeface="Times New Roman" panose="02020603050405020304"/>
              </a:endParaRPr>
            </a:p>
            <a:p>
              <a:pPr algn="just"/>
              <a:r>
                <a:rPr lang="en-US" altLang="zh-CN" sz="1050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rPr>
                <a:t> </a:t>
              </a:r>
              <a:endPara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5" name="Flowchart: Process 4"/>
            <p:cNvSpPr/>
            <p:nvPr/>
          </p:nvSpPr>
          <p:spPr>
            <a:xfrm>
              <a:off x="3244" y="2450"/>
              <a:ext cx="3764" cy="1512"/>
            </a:xfrm>
            <a:prstGeom prst="flowChartProcess">
              <a:avLst/>
            </a:prstGeom>
            <a:solidFill>
              <a:srgbClr val="FFFF00"/>
            </a:solid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/>
            <a:p>
              <a:endParaRPr lang="en-US"/>
            </a:p>
          </p:txBody>
        </p:sp>
        <p:sp>
          <p:nvSpPr>
            <p:cNvPr id="6" name="Flowchart: Process 5"/>
            <p:cNvSpPr/>
            <p:nvPr/>
          </p:nvSpPr>
          <p:spPr>
            <a:xfrm>
              <a:off x="8415" y="2744"/>
              <a:ext cx="4861" cy="1003"/>
            </a:xfrm>
            <a:prstGeom prst="flowChartProcess">
              <a:avLst/>
            </a:prstGeom>
            <a:solidFill>
              <a:srgbClr val="FF00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7" name="Parallelogram 6"/>
            <p:cNvSpPr/>
            <p:nvPr/>
          </p:nvSpPr>
          <p:spPr>
            <a:xfrm>
              <a:off x="14684" y="2448"/>
              <a:ext cx="3241" cy="4089"/>
            </a:xfrm>
            <a:prstGeom prst="parallelogram">
              <a:avLst/>
            </a:prstGeom>
            <a:solidFill>
              <a:srgbClr val="00B050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8" name="Frame 7"/>
            <p:cNvSpPr/>
            <p:nvPr/>
          </p:nvSpPr>
          <p:spPr>
            <a:xfrm>
              <a:off x="3434" y="4545"/>
              <a:ext cx="3574" cy="2997"/>
            </a:xfrm>
            <a:prstGeom prst="frame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9" name="Flowchart: Manual Input 9"/>
            <p:cNvSpPr/>
            <p:nvPr/>
          </p:nvSpPr>
          <p:spPr>
            <a:xfrm>
              <a:off x="8415" y="4976"/>
              <a:ext cx="5434" cy="2566"/>
            </a:xfrm>
            <a:prstGeom prst="flowChartManualInput">
              <a:avLst/>
            </a:prstGeom>
            <a:solidFill>
              <a:srgbClr val="7030A0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057" y="141514"/>
            <a:ext cx="11887200" cy="66076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অর্ধ-বাস্তব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পর্যায়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72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চিত্র-১ এর ছবি দেখিয়ে কোণগুলো চিহ্নিত করতে বলবো।</a:t>
            </a:r>
            <a:endParaRPr lang="en-US" sz="7200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015" y="135890"/>
            <a:ext cx="11952605" cy="66020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4800" dirty="0"/>
          </a:p>
          <a:p>
            <a:pPr algn="ctr"/>
            <a:endParaRPr lang="en-US" sz="4800" b="1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6000" b="1" dirty="0">
                <a:latin typeface="NikoshBAN" panose="02000000000000000000" charset="0"/>
                <a:cs typeface="NikoshBAN" panose="02000000000000000000" charset="0"/>
              </a:rPr>
              <a:t>জোড়ায় </a:t>
            </a:r>
            <a:r>
              <a:rPr lang="en-US" sz="6000" b="1" dirty="0" err="1">
                <a:latin typeface="NikoshBAN" panose="02000000000000000000" charset="0"/>
                <a:cs typeface="NikoshBAN" panose="02000000000000000000" charset="0"/>
              </a:rPr>
              <a:t>কাজ</a:t>
            </a:r>
            <a:r>
              <a:rPr lang="en-US" sz="6000" b="1" dirty="0">
                <a:latin typeface="NikoshBAN" panose="02000000000000000000" charset="0"/>
                <a:cs typeface="NikoshBAN" panose="02000000000000000000" charset="0"/>
              </a:rPr>
              <a:t> :</a:t>
            </a:r>
            <a:r>
              <a:rPr lang="en-US" sz="6000" dirty="0">
                <a:latin typeface="NikoshBAN" panose="02000000000000000000" charset="0"/>
                <a:cs typeface="NikoshBAN" panose="02000000000000000000" charset="0"/>
                <a:sym typeface="+mn-ea"/>
              </a:rPr>
              <a:t> চিত্র-১ এর কোণগুলো চিহ্নিত কর।</a:t>
            </a:r>
            <a:endParaRPr lang="en-US" sz="44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sz="44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44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endParaRPr lang="en-US" sz="44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4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4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444625" y="1944370"/>
            <a:ext cx="9521825" cy="4260850"/>
            <a:chOff x="2275" y="1810"/>
            <a:chExt cx="15912" cy="5958"/>
          </a:xfrm>
        </p:grpSpPr>
        <p:sp>
          <p:nvSpPr>
            <p:cNvPr id="4" name="Rectangle 1"/>
            <p:cNvSpPr/>
            <p:nvPr/>
          </p:nvSpPr>
          <p:spPr>
            <a:xfrm>
              <a:off x="2275" y="1810"/>
              <a:ext cx="15913" cy="5958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1400" kern="100">
                  <a:latin typeface="NikoshBAN" panose="02000000000000000000"/>
                  <a:ea typeface="SimSun" panose="02010600030101010101" pitchFamily="2" charset="-122"/>
                  <a:cs typeface="NikoshBAN" panose="02000000000000000000"/>
                  <a:sym typeface="Times New Roman" panose="02020603050405020304"/>
                </a:rPr>
                <a:t> </a:t>
              </a:r>
              <a:endParaRPr lang="en-US" altLang="zh-CN" sz="1400" kern="100">
                <a:latin typeface="NikoshBAN" panose="02000000000000000000"/>
                <a:ea typeface="SimSun" panose="02010600030101010101" pitchFamily="2" charset="-122"/>
                <a:cs typeface="NikoshBAN" panose="02000000000000000000"/>
                <a:sym typeface="Times New Roman" panose="02020603050405020304"/>
              </a:endParaRPr>
            </a:p>
            <a:p>
              <a:pPr algn="just"/>
              <a:r>
                <a:rPr lang="en-US" altLang="zh-CN" sz="1050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rPr>
                <a:t> </a:t>
              </a:r>
              <a:endPara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endParaRPr>
            </a:p>
          </p:txBody>
        </p:sp>
        <p:sp>
          <p:nvSpPr>
            <p:cNvPr id="5" name="Flowchart: Process 4"/>
            <p:cNvSpPr/>
            <p:nvPr/>
          </p:nvSpPr>
          <p:spPr>
            <a:xfrm>
              <a:off x="3244" y="2450"/>
              <a:ext cx="3764" cy="1512"/>
            </a:xfrm>
            <a:prstGeom prst="flowChartProcess">
              <a:avLst/>
            </a:prstGeom>
            <a:solidFill>
              <a:srgbClr val="FFFF00"/>
            </a:solidFill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/>
            <a:p>
              <a:endParaRPr lang="en-US"/>
            </a:p>
          </p:txBody>
        </p:sp>
        <p:sp>
          <p:nvSpPr>
            <p:cNvPr id="6" name="Flowchart: Process 5"/>
            <p:cNvSpPr/>
            <p:nvPr/>
          </p:nvSpPr>
          <p:spPr>
            <a:xfrm>
              <a:off x="8415" y="2744"/>
              <a:ext cx="4861" cy="1003"/>
            </a:xfrm>
            <a:prstGeom prst="flowChartProcess">
              <a:avLst/>
            </a:prstGeom>
            <a:solidFill>
              <a:srgbClr val="FF000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7" name="Parallelogram 6"/>
            <p:cNvSpPr/>
            <p:nvPr/>
          </p:nvSpPr>
          <p:spPr>
            <a:xfrm>
              <a:off x="14684" y="2448"/>
              <a:ext cx="3241" cy="4089"/>
            </a:xfrm>
            <a:prstGeom prst="parallelogram">
              <a:avLst/>
            </a:prstGeom>
            <a:solidFill>
              <a:srgbClr val="00B050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8" name="Frame 7"/>
            <p:cNvSpPr/>
            <p:nvPr/>
          </p:nvSpPr>
          <p:spPr>
            <a:xfrm>
              <a:off x="3434" y="4545"/>
              <a:ext cx="3574" cy="2997"/>
            </a:xfrm>
            <a:prstGeom prst="frame">
              <a:avLst/>
            </a:prstGeom>
            <a:solidFill>
              <a:schemeClr val="accent2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9" name="Flowchart: Manual Input 9"/>
            <p:cNvSpPr/>
            <p:nvPr/>
          </p:nvSpPr>
          <p:spPr>
            <a:xfrm>
              <a:off x="8415" y="4976"/>
              <a:ext cx="5434" cy="2566"/>
            </a:xfrm>
            <a:prstGeom prst="flowChartManualInput">
              <a:avLst/>
            </a:prstGeom>
            <a:solidFill>
              <a:srgbClr val="7030A0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972" y="76200"/>
            <a:ext cx="12006942" cy="66947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বস্তু-নিরপেক্ষ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পর্যায়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72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কাগজ দেখিয়ে ভাজ করে আয়ত চেনাবো ও বুঝতে সাহায্য করবো।</a:t>
            </a:r>
            <a:endParaRPr lang="en-US" sz="7200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635"/>
            <a:ext cx="12192000" cy="67360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60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sz="60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6000" dirty="0" err="1">
                <a:latin typeface="NikoshBAN" panose="02000000000000000000" charset="0"/>
                <a:cs typeface="NikoshBAN" panose="02000000000000000000" charset="0"/>
              </a:rPr>
              <a:t>পাঠ্য</a:t>
            </a:r>
            <a:r>
              <a:rPr lang="en-US" sz="60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6000" dirty="0" err="1">
                <a:latin typeface="NikoshBAN" panose="02000000000000000000" charset="0"/>
                <a:cs typeface="NikoshBAN" panose="02000000000000000000" charset="0"/>
              </a:rPr>
              <a:t>বইয়ের</a:t>
            </a:r>
            <a:r>
              <a:rPr lang="en-US" sz="60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6000" dirty="0" err="1">
                <a:latin typeface="NikoshBAN" panose="02000000000000000000" charset="0"/>
                <a:cs typeface="NikoshBAN" panose="02000000000000000000" charset="0"/>
              </a:rPr>
              <a:t>সংযোগ</a:t>
            </a:r>
            <a:r>
              <a:rPr lang="en-US" sz="6000" dirty="0">
                <a:latin typeface="NikoshBAN" panose="02000000000000000000" charset="0"/>
                <a:cs typeface="NikoshBAN" panose="02000000000000000000" charset="0"/>
              </a:rPr>
              <a:t> : </a:t>
            </a:r>
            <a:r>
              <a:rPr lang="en-US" sz="6000" dirty="0" err="1">
                <a:latin typeface="NikoshBAN" panose="02000000000000000000" charset="0"/>
                <a:cs typeface="NikoshBAN" panose="02000000000000000000" charset="0"/>
              </a:rPr>
              <a:t>চলো</a:t>
            </a:r>
            <a:r>
              <a:rPr lang="en-US" sz="60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6000" dirty="0" err="1">
                <a:latin typeface="NikoshBAN" panose="02000000000000000000" charset="0"/>
                <a:cs typeface="NikoshBAN" panose="02000000000000000000" charset="0"/>
              </a:rPr>
              <a:t>আমরা</a:t>
            </a:r>
            <a:r>
              <a:rPr lang="en-US" sz="60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6000" dirty="0" err="1">
                <a:latin typeface="NikoshBAN" panose="02000000000000000000" charset="0"/>
                <a:cs typeface="NikoshBAN" panose="02000000000000000000" charset="0"/>
              </a:rPr>
              <a:t>নিচের</a:t>
            </a:r>
            <a:r>
              <a:rPr lang="en-US" sz="6000" dirty="0">
                <a:latin typeface="NikoshBAN" panose="02000000000000000000" charset="0"/>
                <a:cs typeface="NikoshBAN" panose="02000000000000000000" charset="0"/>
              </a:rPr>
              <a:t> কাগজ ভাজ করা অনুশীলন করি।</a:t>
            </a:r>
            <a:endParaRPr lang="en-US" sz="60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sz="60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sz="60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 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5" name="Picture 4" descr="Screenshot 2026-07-20 at 07-09-15 3math-nctbbook.com.pd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740" y="1953895"/>
            <a:ext cx="3460115" cy="4258945"/>
          </a:xfrm>
          <a:prstGeom prst="rect">
            <a:avLst/>
          </a:prstGeom>
        </p:spPr>
      </p:pic>
      <p:grpSp>
        <p:nvGrpSpPr>
          <p:cNvPr id="6" name="Group 22"/>
          <p:cNvGrpSpPr/>
          <p:nvPr/>
        </p:nvGrpSpPr>
        <p:grpSpPr>
          <a:xfrm>
            <a:off x="4365625" y="2663190"/>
            <a:ext cx="3683635" cy="1407795"/>
            <a:chOff x="7401" y="21223"/>
            <a:chExt cx="3719" cy="896"/>
          </a:xfrm>
          <a:solidFill>
            <a:srgbClr val="FFFF00"/>
          </a:solidFill>
        </p:grpSpPr>
        <p:sp>
          <p:nvSpPr>
            <p:cNvPr id="7" name="Flowchart: Process 14"/>
            <p:cNvSpPr/>
            <p:nvPr/>
          </p:nvSpPr>
          <p:spPr>
            <a:xfrm>
              <a:off x="8199" y="21223"/>
              <a:ext cx="2067" cy="896"/>
            </a:xfrm>
            <a:prstGeom prst="flowChartProcess">
              <a:avLst/>
            </a:prstGeom>
            <a:solidFill>
              <a:srgbClr val="00B050"/>
            </a:solidFill>
            <a:ln w="19050"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8" name="Right Arrow 15"/>
            <p:cNvSpPr/>
            <p:nvPr/>
          </p:nvSpPr>
          <p:spPr>
            <a:xfrm>
              <a:off x="7401" y="21466"/>
              <a:ext cx="811" cy="416"/>
            </a:xfrm>
            <a:prstGeom prst="rightArrow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9" name="Left Arrow 16"/>
            <p:cNvSpPr/>
            <p:nvPr/>
          </p:nvSpPr>
          <p:spPr>
            <a:xfrm>
              <a:off x="10260" y="21447"/>
              <a:ext cx="860" cy="460"/>
            </a:xfrm>
            <a:prstGeom prst="leftArrow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</p:grpSp>
      <p:grpSp>
        <p:nvGrpSpPr>
          <p:cNvPr id="20" name="Group 20"/>
          <p:cNvGrpSpPr/>
          <p:nvPr/>
        </p:nvGrpSpPr>
        <p:grpSpPr>
          <a:xfrm>
            <a:off x="8551545" y="2148205"/>
            <a:ext cx="3137535" cy="2392045"/>
            <a:chOff x="7599" y="23012"/>
            <a:chExt cx="2946" cy="2188"/>
          </a:xfrm>
        </p:grpSpPr>
        <p:sp>
          <p:nvSpPr>
            <p:cNvPr id="17" name="Flowchart: Process 17"/>
            <p:cNvSpPr/>
            <p:nvPr/>
          </p:nvSpPr>
          <p:spPr>
            <a:xfrm>
              <a:off x="7599" y="23680"/>
              <a:ext cx="2946" cy="786"/>
            </a:xfrm>
            <a:prstGeom prst="flowChartProcess">
              <a:avLst/>
            </a:prstGeom>
            <a:solidFill>
              <a:srgbClr val="FF0000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</p:sp>
        <p:sp>
          <p:nvSpPr>
            <p:cNvPr id="18" name="Down Arrow 18"/>
            <p:cNvSpPr/>
            <p:nvPr/>
          </p:nvSpPr>
          <p:spPr>
            <a:xfrm>
              <a:off x="8700" y="23012"/>
              <a:ext cx="397" cy="654"/>
            </a:xfrm>
            <a:prstGeom prst="downArrow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/>
            <a:p>
              <a:endParaRPr lang="en-US"/>
            </a:p>
          </p:txBody>
        </p:sp>
        <p:sp>
          <p:nvSpPr>
            <p:cNvPr id="19" name="Up Arrow 19"/>
            <p:cNvSpPr/>
            <p:nvPr/>
          </p:nvSpPr>
          <p:spPr>
            <a:xfrm>
              <a:off x="8741" y="24480"/>
              <a:ext cx="479" cy="720"/>
            </a:xfrm>
            <a:prstGeom prst="upArrow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/>
            <a:p>
              <a:endParaRPr 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743" y="141514"/>
            <a:ext cx="11930743" cy="65967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একক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কাজ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72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ভাঁজ করা কাগজের বাস্তব অবস্থা এবং সাদা বোর্ডের বাস্তব অবস্থা দেখে আয়তের দ্বিতীয় বৈশিষ্ট্যটি লিখতে দিবো।</a:t>
            </a:r>
            <a:endParaRPr lang="en-US" sz="7200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63286"/>
            <a:ext cx="11941629" cy="65967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শিখন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মূল্যায়ন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48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জ্ঞান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,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অনুধাবন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ও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প্রয়োগ মূলক প্রশ্ন করে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মূল্যায়ন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করবো-</a:t>
            </a:r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            ১। চতুর্ভুজ 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কাকে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বলে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?</a:t>
            </a:r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            ২। আয়ত কাকে বলে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?</a:t>
            </a:r>
            <a:endParaRPr lang="en-US" sz="4800" dirty="0" err="1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             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৩। আয়তের দুটি বৈশিষ্ট্য কি কি?</a:t>
            </a:r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057" y="119743"/>
            <a:ext cx="11854543" cy="66076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b="1" dirty="0">
                <a:latin typeface="NikoshBAN" panose="02000000000000000000" charset="0"/>
                <a:cs typeface="NikoshBAN" panose="02000000000000000000" charset="0"/>
              </a:rPr>
              <a:t>সারসংক্ষেপ :</a:t>
            </a:r>
            <a:endParaRPr lang="en-US" sz="54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5400" dirty="0">
                <a:latin typeface="NikoshBAN" panose="02000000000000000000" charset="0"/>
                <a:cs typeface="NikoshBAN" panose="02000000000000000000" charset="0"/>
              </a:rPr>
              <a:t> ‍আজকের পাঠের শিখনফলের আলোকে মূল বিষয় হলো-</a:t>
            </a:r>
            <a:endParaRPr lang="en-US" sz="54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5400" dirty="0">
                <a:latin typeface="NikoshBAN" panose="02000000000000000000" charset="0"/>
                <a:cs typeface="NikoshBAN" panose="02000000000000000000" charset="0"/>
              </a:rPr>
              <a:t>১। চারটি সরল রেখা দ্বারা আবদ্ধ ক্ষেত্রকে চতুর্ভুজ বলে।</a:t>
            </a:r>
            <a:endParaRPr lang="en-US" sz="54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5400" dirty="0">
                <a:latin typeface="NikoshBAN" panose="02000000000000000000" charset="0"/>
                <a:cs typeface="NikoshBAN" panose="02000000000000000000" charset="0"/>
              </a:rPr>
              <a:t>২। যে চতুর্ভুজের চারটি কোণ সমকোণ তাকে আয়ত বলে।</a:t>
            </a:r>
            <a:endParaRPr lang="en-US" sz="54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5400" dirty="0">
                <a:latin typeface="NikoshBAN" panose="02000000000000000000" charset="0"/>
                <a:cs typeface="NikoshBAN" panose="02000000000000000000" charset="0"/>
              </a:rPr>
              <a:t>৩। আয়তের দুইটি বৈশিষ্ট্য হলো আয়তের চারটি কোণ সমকোণ এবং আয়তের দুইটি বিপরীত বাহু সমান।</a:t>
            </a:r>
            <a:endParaRPr lang="en-US" sz="5400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943" y="141514"/>
            <a:ext cx="11854543" cy="65967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পরিকল্পিত কাজ বা বাড়ীর কাজ : </a:t>
            </a:r>
            <a:endParaRPr lang="en-US" sz="48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altLang="en-US" sz="4800" b="1" dirty="0">
                <a:latin typeface="NikoshBAN" panose="02000000000000000000" charset="0"/>
                <a:cs typeface="NikoshBAN" panose="02000000000000000000" charset="0"/>
              </a:rPr>
              <a:t>প্রিয় শিক্ষার্থীরা তোমরা আয়ত ও চতুর্ভুজ এঁকে এদের মধ্যকার পার্থক্য লিখে আনবে।</a:t>
            </a:r>
            <a:endParaRPr lang="en-US" altLang="en-US" sz="48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arE6CxeSngkO9uECleLON4Mb51-deskto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2870"/>
            <a:ext cx="12192000" cy="6858000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6" name="Rectangle 5"/>
          <p:cNvSpPr/>
          <p:nvPr/>
        </p:nvSpPr>
        <p:spPr>
          <a:xfrm>
            <a:off x="0" y="6447155"/>
            <a:ext cx="12192635" cy="513715"/>
          </a:xfrm>
          <a:prstGeom prst="rect">
            <a:avLst/>
          </a:prstGeom>
          <a:solidFill>
            <a:srgbClr val="FFFF00"/>
          </a:solidFill>
          <a:ln>
            <a:gradFill>
              <a:gsLst>
                <a:gs pos="50000">
                  <a:schemeClr val="accent6"/>
                </a:gs>
                <a:gs pos="0">
                  <a:schemeClr val="accent6">
                    <a:lumMod val="25000"/>
                    <a:lumOff val="75000"/>
                  </a:schemeClr>
                </a:gs>
                <a:gs pos="100000">
                  <a:schemeClr val="accent6">
                    <a:lumMod val="85000"/>
                  </a:schemeClr>
                </a:gs>
              </a:gsLst>
              <a:lin ang="5400000" scaled="0"/>
            </a:gradFill>
          </a:ln>
          <a:effectLst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800">
                <a:solidFill>
                  <a:srgbClr val="FF0000"/>
                </a:solidFill>
                <a:latin typeface="NikoshBAN" panose="02000000000000000000" charset="0"/>
                <a:cs typeface="NikoshBAN" panose="02000000000000000000" charset="0"/>
              </a:rPr>
              <a:t>সবাই ভালো থাকবে, সবাইকে অসংখ্য ধন্যবাদ।</a:t>
            </a:r>
            <a:endParaRPr lang="en-US" sz="4800">
              <a:solidFill>
                <a:srgbClr val="FF0000"/>
              </a:solidFill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35" y="0"/>
            <a:ext cx="12192000" cy="67506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dirty="0" err="1">
              <a:latin typeface="NikoshBAN" panose="02000000000000000000"/>
            </a:endParaRPr>
          </a:p>
          <a:p>
            <a:pPr algn="ctr"/>
            <a:r>
              <a:rPr lang="en-US" sz="7200" dirty="0" err="1">
                <a:latin typeface="NikoshBAN" panose="02000000000000000000"/>
              </a:rPr>
              <a:t>শিক্ষক পরিচিতি </a:t>
            </a:r>
            <a:endParaRPr lang="en-US" sz="7200" dirty="0" err="1">
              <a:latin typeface="NikoshBAN" panose="02000000000000000000"/>
            </a:endParaRPr>
          </a:p>
          <a:p>
            <a:pPr algn="ctr"/>
            <a:r>
              <a:rPr lang="en-US" sz="7200" dirty="0" err="1">
                <a:latin typeface="NikoshBAN" panose="02000000000000000000"/>
              </a:rPr>
              <a:t>নাম : এস এম নাফি উদ্দিন</a:t>
            </a:r>
            <a:endParaRPr lang="en-US" sz="7200" dirty="0" err="1">
              <a:latin typeface="NikoshBAN" panose="02000000000000000000"/>
            </a:endParaRPr>
          </a:p>
          <a:p>
            <a:pPr algn="ctr"/>
            <a:r>
              <a:rPr lang="en-US" sz="7200" dirty="0" err="1">
                <a:latin typeface="NikoshBAN" panose="02000000000000000000"/>
              </a:rPr>
              <a:t>পদবী</a:t>
            </a:r>
            <a:r>
              <a:rPr lang="en-US" sz="7200" dirty="0">
                <a:latin typeface="NikoshBAN" panose="02000000000000000000"/>
              </a:rPr>
              <a:t> : </a:t>
            </a:r>
            <a:r>
              <a:rPr lang="en-US" sz="7200" dirty="0" err="1">
                <a:latin typeface="NikoshBAN" panose="02000000000000000000"/>
              </a:rPr>
              <a:t>সহকারী</a:t>
            </a:r>
            <a:r>
              <a:rPr lang="en-US" sz="7200" dirty="0">
                <a:latin typeface="NikoshBAN" panose="02000000000000000000"/>
              </a:rPr>
              <a:t> </a:t>
            </a:r>
            <a:r>
              <a:rPr lang="en-US" sz="7200" dirty="0" err="1">
                <a:latin typeface="NikoshBAN" panose="02000000000000000000"/>
              </a:rPr>
              <a:t>শিক্ষক</a:t>
            </a:r>
            <a:endParaRPr lang="en-US" sz="7200" dirty="0">
              <a:latin typeface="NikoshBAN" panose="02000000000000000000"/>
            </a:endParaRPr>
          </a:p>
          <a:p>
            <a:pPr algn="ctr"/>
            <a:r>
              <a:rPr lang="en-US" sz="7200" dirty="0" err="1">
                <a:latin typeface="NikoshBAN" panose="02000000000000000000"/>
              </a:rPr>
              <a:t>বিদ্যালয়ের</a:t>
            </a:r>
            <a:r>
              <a:rPr lang="en-US" sz="7200" dirty="0">
                <a:latin typeface="NikoshBAN" panose="02000000000000000000"/>
              </a:rPr>
              <a:t> </a:t>
            </a:r>
            <a:r>
              <a:rPr lang="en-US" sz="7200" dirty="0" err="1">
                <a:latin typeface="NikoshBAN" panose="02000000000000000000"/>
              </a:rPr>
              <a:t>নাম</a:t>
            </a:r>
            <a:r>
              <a:rPr lang="en-US" sz="7200" dirty="0">
                <a:latin typeface="NikoshBAN" panose="02000000000000000000"/>
              </a:rPr>
              <a:t> : ৬২ নং তেরখাদা উপজেলা সদর সরকারি প্রাথমিক বিদ্যালয়।</a:t>
            </a:r>
            <a:endParaRPr lang="en-US" sz="7200" dirty="0">
              <a:latin typeface="NikoshBAN" panose="02000000000000000000"/>
            </a:endParaRPr>
          </a:p>
          <a:p>
            <a:pPr algn="ctr"/>
            <a:r>
              <a:rPr lang="en-US" sz="7200" dirty="0" err="1">
                <a:latin typeface="NikoshBAN" panose="02000000000000000000"/>
              </a:rPr>
              <a:t>তেরখাদা</a:t>
            </a:r>
            <a:r>
              <a:rPr lang="en-US" sz="7200" dirty="0">
                <a:latin typeface="NikoshBAN" panose="02000000000000000000"/>
              </a:rPr>
              <a:t>, </a:t>
            </a:r>
            <a:r>
              <a:rPr lang="en-US" sz="7200" dirty="0" err="1">
                <a:latin typeface="NikoshBAN" panose="02000000000000000000"/>
              </a:rPr>
              <a:t>খুলনা</a:t>
            </a:r>
            <a:r>
              <a:rPr lang="en-US" sz="7200" dirty="0">
                <a:latin typeface="NikoshBAN" panose="02000000000000000000"/>
              </a:rPr>
              <a:t>।</a:t>
            </a:r>
            <a:endParaRPr lang="en-US" sz="7200" dirty="0">
              <a:latin typeface="NikoshBAN" panose="02000000000000000000"/>
            </a:endParaRPr>
          </a:p>
          <a:p>
            <a:pPr algn="ctr"/>
            <a:endParaRPr lang="en-US" sz="7200" dirty="0"/>
          </a:p>
        </p:txBody>
      </p:sp>
      <p:pic>
        <p:nvPicPr>
          <p:cNvPr id="3" name="Picture 2" descr="1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25" y="119380"/>
            <a:ext cx="2259965" cy="2259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6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পাঠ</a:t>
            </a:r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পরিচিতি</a:t>
            </a:r>
            <a:endParaRPr lang="en-US" sz="7200" dirty="0">
              <a:solidFill>
                <a:schemeClr val="tx1"/>
              </a:solidFill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বিষয়</a:t>
            </a:r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 : </a:t>
            </a:r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প্রাথমিক</a:t>
            </a:r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গণিত</a:t>
            </a:r>
            <a:endParaRPr lang="en-US" sz="7200" dirty="0">
              <a:solidFill>
                <a:schemeClr val="tx1"/>
              </a:solidFill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শ্রেণি</a:t>
            </a:r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 : </a:t>
            </a:r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তৃতীয়</a:t>
            </a:r>
            <a:endParaRPr lang="en-US" sz="7200" dirty="0">
              <a:solidFill>
                <a:schemeClr val="tx1"/>
              </a:solidFill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সময়</a:t>
            </a:r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 : ৫৫ </a:t>
            </a:r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মিনিট</a:t>
            </a:r>
            <a:endParaRPr lang="en-US" sz="7200" dirty="0">
              <a:solidFill>
                <a:schemeClr val="tx1"/>
              </a:solidFill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সাধারণ</a:t>
            </a:r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পাঠ</a:t>
            </a:r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  : চতুর্ভুজ(আয়ত)।</a:t>
            </a:r>
            <a:endParaRPr lang="en-US" sz="7200" dirty="0">
              <a:solidFill>
                <a:schemeClr val="tx1"/>
              </a:solidFill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বিশেষ </a:t>
            </a:r>
            <a:r>
              <a:rPr lang="en-US" sz="7200" dirty="0" err="1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পাঠ</a:t>
            </a:r>
            <a:r>
              <a:rPr lang="en-US" sz="7200" dirty="0">
                <a:solidFill>
                  <a:schemeClr val="tx1"/>
                </a:solidFill>
                <a:latin typeface="NikoshBAN" panose="02000000000000000000" charset="0"/>
                <a:cs typeface="NikoshBAN" panose="02000000000000000000" charset="0"/>
              </a:rPr>
              <a:t> : চতুর্ভুজ কখন আয়ত।</a:t>
            </a:r>
            <a:endParaRPr lang="en-US" sz="7200" dirty="0">
              <a:solidFill>
                <a:schemeClr val="tx1"/>
              </a:solidFill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শিখনফল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:</a:t>
            </a:r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 </a:t>
            </a:r>
            <a:endParaRPr lang="en-US" sz="72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৬.৩.১ পরিবেশ থেকে চতুর্ভুজ সম্পর্কে ধারণা পেয়ে তা শনাক্ত </a:t>
            </a:r>
            <a:r>
              <a:rPr lang="en-US" sz="7200" dirty="0" err="1">
                <a:latin typeface="NikoshBAN" panose="02000000000000000000" charset="0"/>
                <a:cs typeface="NikoshBAN" panose="02000000000000000000" charset="0"/>
              </a:rPr>
              <a:t>করতে</a:t>
            </a:r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dirty="0" err="1">
                <a:latin typeface="NikoshBAN" panose="02000000000000000000" charset="0"/>
                <a:cs typeface="NikoshBAN" panose="02000000000000000000" charset="0"/>
              </a:rPr>
              <a:t>পারবে</a:t>
            </a:r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।</a:t>
            </a:r>
            <a:endParaRPr lang="en-US" sz="7200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743" y="130629"/>
            <a:ext cx="11941628" cy="66402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শিখন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পরিবেশ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সৃষ্টি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48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প্রথমে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কুশল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বিনিময়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করে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ছবি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বা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ভিডিও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দেখিয়ে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আলোচ্য</a:t>
            </a:r>
            <a:endParaRPr lang="en-US" sz="36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বিষয়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সম্পর্কে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সাম্যক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ধারণা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3600" dirty="0" err="1">
                <a:latin typeface="NikoshBAN" panose="02000000000000000000" charset="0"/>
                <a:cs typeface="NikoshBAN" panose="02000000000000000000" charset="0"/>
              </a:rPr>
              <a:t>দিব</a:t>
            </a:r>
            <a:r>
              <a:rPr lang="en-US" sz="3600" dirty="0">
                <a:latin typeface="NikoshBAN" panose="02000000000000000000" charset="0"/>
                <a:cs typeface="NikoshBAN" panose="02000000000000000000" charset="0"/>
              </a:rPr>
              <a:t>।</a:t>
            </a:r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</p:txBody>
      </p:sp>
      <p:pic>
        <p:nvPicPr>
          <p:cNvPr id="3" name="constructing an angle of 90 degree __ How to construct 90 degrees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6425" y="4424680"/>
            <a:ext cx="6882130" cy="1971040"/>
          </a:xfrm>
          <a:prstGeom prst="rect">
            <a:avLst/>
          </a:prstGeom>
        </p:spPr>
      </p:pic>
      <p:pic>
        <p:nvPicPr>
          <p:cNvPr id="4" name="চটপট সমকোণ এভাবে আঁকতে পারো _ #shorts #trending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399145" y="1268730"/>
            <a:ext cx="3352800" cy="5387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0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943" y="152400"/>
            <a:ext cx="11865428" cy="6705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পূর্বজ্ঞান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b="1" dirty="0" err="1">
                <a:latin typeface="NikoshBAN" panose="02000000000000000000" charset="0"/>
                <a:cs typeface="NikoshBAN" panose="02000000000000000000" charset="0"/>
              </a:rPr>
              <a:t>যাচাই</a:t>
            </a:r>
            <a:r>
              <a:rPr lang="en-US" sz="48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48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গতকাল আমরা যা শিখেছিলাম তা হলো কোণ। সমকোণ বলতে বুঝি যে কোণ এর মান ৯০ ডিগ্রী তাকে সমকোণ বলে। চিত্রে সমকোণ দেখানো হলো-</a:t>
            </a:r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</p:txBody>
      </p:sp>
      <p:pic>
        <p:nvPicPr>
          <p:cNvPr id="4" name="Picture 3" descr="Capture.JPG১২৩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090" y="4136390"/>
            <a:ext cx="11693525" cy="26708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765" y="171450"/>
            <a:ext cx="12040235" cy="68567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আজকের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পাঠ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ঘোষণা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72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r>
              <a:rPr lang="en-US" sz="7200" dirty="0" err="1">
                <a:latin typeface="NikoshBAN" panose="02000000000000000000" charset="0"/>
                <a:cs typeface="NikoshBAN" panose="02000000000000000000" charset="0"/>
              </a:rPr>
              <a:t>আজকে</a:t>
            </a:r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dirty="0" err="1">
                <a:latin typeface="NikoshBAN" panose="02000000000000000000" charset="0"/>
                <a:cs typeface="NikoshBAN" panose="02000000000000000000" charset="0"/>
              </a:rPr>
              <a:t>আমরা</a:t>
            </a:r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 শিখবো চতুর্ভুজ কখন আয়ত এবং পাঠ শিরোনাম ‘চতুর্ভুজ’ বোর্ডে লিখে দিব। শিক্ষার্থীরা খাতায় পাঠ শিরোনাম লিখে নিবে।</a:t>
            </a:r>
            <a:endParaRPr lang="en-US" sz="7200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628" y="76200"/>
            <a:ext cx="11985172" cy="6629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স</a:t>
            </a:r>
            <a:endParaRPr lang="en-US" dirty="0" err="1"/>
          </a:p>
          <a:p>
            <a:pPr algn="ctr"/>
            <a:endParaRPr lang="en-US" dirty="0" err="1"/>
          </a:p>
          <a:p>
            <a:pPr algn="ctr"/>
            <a:endParaRPr lang="en-US" dirty="0" err="1"/>
          </a:p>
          <a:p>
            <a:pPr algn="ctr"/>
            <a:endParaRPr lang="en-US" dirty="0" err="1"/>
          </a:p>
          <a:p>
            <a:pPr algn="ctr"/>
            <a:endParaRPr lang="en-US" dirty="0" err="1"/>
          </a:p>
          <a:p>
            <a:pPr algn="ctr"/>
            <a:endParaRPr lang="en-US" dirty="0" err="1"/>
          </a:p>
          <a:p>
            <a:pPr algn="ctr"/>
            <a:endParaRPr lang="en-US" dirty="0" err="1"/>
          </a:p>
          <a:p>
            <a:pPr algn="ctr"/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পাঠ সংশ্লিষ্ঠ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ছবি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প্রদর্শন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: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মূলবইয়ের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  <a:sym typeface="+mn-ea"/>
              </a:rPr>
              <a:t> ১৩৯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নং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পৃষ্ঠা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বের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  <a:sym typeface="+mn-ea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  <a:sym typeface="+mn-ea"/>
              </a:rPr>
              <a:t>কর এবং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তোমরা প্রথমের ৩টি ছবি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4800" dirty="0" err="1">
                <a:latin typeface="NikoshBAN" panose="02000000000000000000" charset="0"/>
                <a:cs typeface="NikoshBAN" panose="02000000000000000000" charset="0"/>
              </a:rPr>
              <a:t>দেখ</a:t>
            </a:r>
            <a:r>
              <a:rPr lang="en-US" sz="4800" dirty="0">
                <a:latin typeface="NikoshBAN" panose="02000000000000000000" charset="0"/>
                <a:cs typeface="NikoshBAN" panose="02000000000000000000" charset="0"/>
              </a:rPr>
              <a:t> ।</a:t>
            </a:r>
            <a:endParaRPr lang="en-US" sz="48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sz="3200" dirty="0">
              <a:latin typeface="NikoshBAN" panose="02000000000000000000" charset="0"/>
              <a:cs typeface="NikoshBAN" panose="02000000000000000000" charset="0"/>
            </a:endParaRP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6" name="Picture 5" descr="Screenshot 2026-07-20 at 07-09-15 3math-nctbbook.com.pd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660" y="1780540"/>
            <a:ext cx="4002405" cy="4755515"/>
          </a:xfrm>
          <a:prstGeom prst="rect">
            <a:avLst/>
          </a:prstGeom>
        </p:spPr>
      </p:pic>
      <p:pic>
        <p:nvPicPr>
          <p:cNvPr id="7" name="Picture 6" descr="Screenshot 2026-07-20 at 07-11-25 3math-nctbbook.com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890" y="1780540"/>
            <a:ext cx="4059555" cy="47980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286" y="0"/>
            <a:ext cx="11887200" cy="67382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মূল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</a:t>
            </a:r>
            <a:r>
              <a:rPr lang="en-US" sz="7200" b="1" dirty="0" err="1">
                <a:latin typeface="NikoshBAN" panose="02000000000000000000" charset="0"/>
                <a:cs typeface="NikoshBAN" panose="02000000000000000000" charset="0"/>
              </a:rPr>
              <a:t>প্রশ্ন</a:t>
            </a:r>
            <a:r>
              <a:rPr lang="en-US" sz="7200" b="1" dirty="0">
                <a:latin typeface="NikoshBAN" panose="02000000000000000000" charset="0"/>
                <a:cs typeface="NikoshBAN" panose="02000000000000000000" charset="0"/>
              </a:rPr>
              <a:t> : </a:t>
            </a:r>
            <a:endParaRPr lang="en-US" sz="7200" b="1" dirty="0">
              <a:latin typeface="NikoshBAN" panose="02000000000000000000" charset="0"/>
              <a:cs typeface="NikoshBAN" panose="02000000000000000000" charset="0"/>
            </a:endParaRPr>
          </a:p>
          <a:p>
            <a:pPr algn="just"/>
            <a:r>
              <a:rPr lang="en-US" sz="7200" dirty="0">
                <a:latin typeface="NikoshBAN" panose="02000000000000000000" charset="0"/>
                <a:cs typeface="NikoshBAN" panose="02000000000000000000" charset="0"/>
              </a:rPr>
              <a:t>             চতুর্ভুজ কখন আয়ত</a:t>
            </a:r>
            <a:endParaRPr lang="en-US" sz="7200" dirty="0">
              <a:latin typeface="NikoshBAN" panose="02000000000000000000" charset="0"/>
              <a:cs typeface="NikoshBAN" panose="02000000000000000000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2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1879</Words>
  <Application>WPS Presentation</Application>
  <PresentationFormat>Widescreen</PresentationFormat>
  <Paragraphs>192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SimSun</vt:lpstr>
      <vt:lpstr>Wingdings</vt:lpstr>
      <vt:lpstr>NikoshBAN</vt:lpstr>
      <vt:lpstr>NikoshBAN</vt:lpstr>
      <vt:lpstr>Times New Roman</vt:lpstr>
      <vt:lpstr>Calibri</vt:lpstr>
      <vt:lpstr>Aptos</vt:lpstr>
      <vt:lpstr>Segoe UI</vt:lpstr>
      <vt:lpstr>Microsoft YaHei</vt:lpstr>
      <vt:lpstr>Arial Unicode MS</vt:lpstr>
      <vt:lpstr>Aptos Display</vt:lpstr>
      <vt:lpstr>Nirmala UI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tusgps62@gmail.com</dc:creator>
  <cp:lastModifiedBy>S.M. NAFIUDDIN</cp:lastModifiedBy>
  <cp:revision>20</cp:revision>
  <dcterms:created xsi:type="dcterms:W3CDTF">2025-05-22T15:19:00Z</dcterms:created>
  <dcterms:modified xsi:type="dcterms:W3CDTF">2026-07-23T13:44:51Z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C44DAFD2A88546E790A05D9D7E8EB402_12</vt:lpwstr>
  </property>
  <property fmtid="{D5CDD505-2E9C-101B-9397-08002B2CF9AE}" pid="3" name="KSOProductBuildVer">
    <vt:lpwstr>1033-12.1.0.27458</vt:lpwstr>
  </property>
</Properties>
</file>