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11"/>
    <p:restoredTop sz="94610"/>
  </p:normalViewPr>
  <p:slideViewPr>
    <p:cSldViewPr snapToGrid="0" snapToObjects="1">
      <p:cViewPr varScale="1">
        <p:scale>
          <a:sx n="114" d="100"/>
          <a:sy n="114" d="100"/>
        </p:scale>
        <p:origin x="-43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সময়: ০-১ মিনিট।
শিক্ষার্থীদের অভ্যর্থনা জানিয়ে ক্লাস শুরু করুন। আজকের বিষয় 'দ্রবণের ঘনমাত্রা' সংক্ষেপে বলুন — এটি রসায়নের হিসাবনিকাশ (numerical) অধ্যায়ের অন্যতম গুরুত্বপূর্ণ অংশ, যা ব্যবহারিক ক্লাস ও উচ্চতর শিক্ষায় বারবার লাগবে।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সময়: ৩৪-৪০ মিনিট।
মূল সূত্রগুলো দ্রুত পুনরাবৃত্তি করুন। স্তরভিত্তিক হোমওয়ার্ক বুঝিয়ে দিন এবং জমাদানের সময়সীমা জানিয়ে দিন। সবশেষে শিক্ষার্থীদের প্রশ্ন আছে কিনা জিজ্ঞাসা করুন এবং ধন্যবাদ জানিয়ে ক্লাস শেষ করুন।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সময়: ১-৩ মিনিট।
প্রতিটি শিখনফল সংক্ষেপে পড়ে শোনান। বলুন, আজকের ক্লাসে আমরা তত্ত্বীয় ধারণার পাশাপাশি হাতে-কলমে সংখ্যাগত সমস্যাও সমাধান করব, তাই খাতা-কলম প্রস্তুত রাখতে বলুন।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সময়: ৩-৬ মিনিট।
আগের ক্লাসের সাথে সংযোগ স্থাপন করুন — দ্রাব ও দ্রাবকের সংজ্ঞা প্রশ্ন করে যাচাই করুন। এরপর বলুন, আজ আমরা শিখব কীভাবে সংখ্যাগতভাবে বলা যায় দ্রবণে দ্রাব কতটা আছে — একেই বলে ঘনমাত্রা (Concentration)।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সময়: ৬-৯ মিনিট।
বোর্ডে ছয়টি পদ্ধতির নাম লিখে সংক্ষেপে পরিচয় করিয়ে দিন। বলুন, আজ আমরা প্রতিটি পদ্ধতির সংজ্ঞা, সংকেত এবং একটি করে গাণিতিক উদাহরণ দেখব।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সময়: ৯-১৩ মিনিট।
দুটি সূত্র বোর্ডে লিখুন এবং উদাহরণ দুটি শিক্ষার্থীদের সাথে ধাপে ধাপে সমাধান করুন। প্রশ্ন করুন — ভর ও আয়তন শতকরা হারের মধ্যে পার্থক্য কী?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সময়: ১৩-১৮ মিনিট।
মোলারিটির সংজ্ঞা ও সূত্র বুঝিয়ে বলুন। উদাহরণটি বোর্ডে ধাপে ধাপে সমাধান করুন এবং শিক্ষার্থীদের নিজ খাতায় একইসাথে করতে বলুন। একজন শিক্ষার্থীকে বোর্ডে সমাধান করতে ডাকুন।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সময়: ১৮-২৩ মিনিট।
মোলারিটি ও মোলালিটির মূল পার্থক্য (আয়তন বনাম ভর) স্পষ্ট করে দিন — এটি HSC পরীক্ষায় প্রায়ই জিজ্ঞাসিত একটি ধারণাগত পার্থক্য। উদাহরণটি সমাধান করান।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সময়: ২৩-২৮ মিনিট।
নরমালিটি ব্যাখ্যা করার সময় তুল্যাংকতা গুণকের ধারণা স্পষ্ট করুন। মোল ভগ্নাংশ বোঝানোর সময় জোর দিন যে এর কোনো একক নেই এবং সমষ্টি সর্বদা ১।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সময়: ২৮-৩৪ মিনিট।
Think-Pair-Share কার্যক্রম পরিচালনা করুন — সময় বেঁধে দিন এবং ২-৩ জোড়া শিক্ষার্থীকে উত্তর শেয়ার করতে বলুন। এরপর MCQ প্রশ্নটি সবাইকে হাত তুলে উত্তর দিতে বলুন, তারপর সঠিক উত্তর ব্যাখ্যা করুন।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34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3108960"/>
            <a:ext cx="4754880" cy="475488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509760" y="3840480"/>
            <a:ext cx="3291840" cy="3291840"/>
          </a:xfrm>
          <a:prstGeom prst="ellipse">
            <a:avLst/>
          </a:prstGeom>
          <a:solidFill>
            <a:srgbClr val="00A896">
              <a:alpha val="4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0241280" y="4572000"/>
            <a:ext cx="1828800" cy="1828800"/>
          </a:xfrm>
          <a:prstGeom prst="ellipse">
            <a:avLst/>
          </a:prstGeom>
          <a:solidFill>
            <a:srgbClr val="02C39A">
              <a:alpha val="6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14173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রসায়ন বিজ্ঞান  •  HSC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85800" y="1828800"/>
            <a:ext cx="8686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দ্রবণের ঘনমাত্রা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731520" y="288036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Concentration of Solutions</a:t>
            </a:r>
            <a:endParaRPr lang="en-US" sz="2200" dirty="0"/>
          </a:p>
        </p:txBody>
      </p:sp>
      <p:sp>
        <p:nvSpPr>
          <p:cNvPr id="8" name="Shape 6"/>
          <p:cNvSpPr/>
          <p:nvPr/>
        </p:nvSpPr>
        <p:spPr>
          <a:xfrm>
            <a:off x="731520" y="3611880"/>
            <a:ext cx="3017520" cy="41148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9" name="Text 7"/>
          <p:cNvSpPr/>
          <p:nvPr/>
        </p:nvSpPr>
        <p:spPr>
          <a:xfrm>
            <a:off x="731520" y="397764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রাম দাস পাল  |  সহকারী অধ্যাপক, রসায়ন বিজ্ঞান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731520" y="43434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ডিগ্রী কলেজ, ধোবাউড়া, ময়মনসিংহ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31520" y="598932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সময়কাল: ৪০ মিনিট      |      শিক্ষার্থী: ২৫ জন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234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4114800" cy="411480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875520" y="3657600"/>
            <a:ext cx="3657600" cy="3657600"/>
          </a:xfrm>
          <a:prstGeom prst="ellipse">
            <a:avLst/>
          </a:prstGeom>
          <a:solidFill>
            <a:srgbClr val="00A896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36576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সারসংক্ষেপ ও হোমওয়ার্ক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8686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 &amp; Homework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40080" y="1417320"/>
            <a:ext cx="2327148" cy="38404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 w="9525">
            <a:solidFill>
              <a:srgbClr val="02C39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40080" y="1417320"/>
            <a:ext cx="23271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 % ও Volume %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131820" y="1417320"/>
            <a:ext cx="2203704" cy="38404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 w="9525">
            <a:solidFill>
              <a:srgbClr val="02C39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131820" y="1417320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মোলারিটি M = n/V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500116" y="1417320"/>
            <a:ext cx="2203704" cy="38404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 w="9525">
            <a:solidFill>
              <a:srgbClr val="02C39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500116" y="1417320"/>
            <a:ext cx="22037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মোলালিটি m = n/W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7868412" y="1417320"/>
            <a:ext cx="3438144" cy="38404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 w="9525">
            <a:solidFill>
              <a:srgbClr val="02C39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868412" y="1417320"/>
            <a:ext cx="343814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নরমালিটি N = M × ভ্যালেন্স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640080" y="1920240"/>
            <a:ext cx="1833372" cy="384048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 w="9525">
            <a:solidFill>
              <a:srgbClr val="02C39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40080" y="1920240"/>
            <a:ext cx="18333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মোল ভগ্নাংশ x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640080" y="233172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বাড়ির কাজ (স্তরভিত্তিক)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40080" y="2788920"/>
            <a:ext cx="384048" cy="384048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8" name="Image 0" descr="/home/claude/conc_solution/icon_list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86166" y="2835006"/>
            <a:ext cx="291876" cy="291876"/>
          </a:xfrm>
          <a:prstGeom prst="rect">
            <a:avLst/>
          </a:prstGeom>
        </p:spPr>
      </p:pic>
      <p:sp>
        <p:nvSpPr>
          <p:cNvPr id="19" name="Text 16"/>
          <p:cNvSpPr/>
          <p:nvPr/>
        </p:nvSpPr>
        <p:spPr>
          <a:xfrm>
            <a:off x="1170432" y="2761488"/>
            <a:ext cx="758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লিখিত: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মোলারিটি, মোলালিটি ও নরমালিটির সংজ্ঞা ও সূত্র লিখে আনবে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640080" y="3291840"/>
            <a:ext cx="384048" cy="384048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21" name="Image 1" descr="/home/claude/conc_solution/icon_calculator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86166" y="3337926"/>
            <a:ext cx="291876" cy="291876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1170432" y="3264408"/>
            <a:ext cx="758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গাণিতিক: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২০০ mL দ্রবণে ৮ g NaOH দ্রবীভূত থাকলে মোলারিটি নির্ণয় করবে</a:t>
            </a:r>
            <a:endParaRPr lang="en-US" sz="1200" dirty="0"/>
          </a:p>
        </p:txBody>
      </p:sp>
      <p:sp>
        <p:nvSpPr>
          <p:cNvPr id="23" name="Shape 19"/>
          <p:cNvSpPr/>
          <p:nvPr/>
        </p:nvSpPr>
        <p:spPr>
          <a:xfrm>
            <a:off x="640080" y="3794760"/>
            <a:ext cx="384048" cy="384048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24" name="Image 2" descr="/home/claude/conc_solution/icon_book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86166" y="3840846"/>
            <a:ext cx="291876" cy="291876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1170432" y="3767328"/>
            <a:ext cx="758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গবেষণাধর্মী: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দৈনন্দিন জীবনে (যেমন— স্যালাইন, শরবত) ঘনমাত্রার ব্যবহার খুঁজে লিখবে</a:t>
            </a:r>
            <a:endParaRPr lang="en-US" sz="1200" dirty="0"/>
          </a:p>
        </p:txBody>
      </p:sp>
      <p:sp>
        <p:nvSpPr>
          <p:cNvPr id="26" name="Shape 21"/>
          <p:cNvSpPr/>
          <p:nvPr/>
        </p:nvSpPr>
        <p:spPr>
          <a:xfrm>
            <a:off x="640080" y="4297680"/>
            <a:ext cx="384048" cy="384048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27" name="Image 3" descr="/home/claude/conc_solution/icon_lightbulb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86166" y="4343766"/>
            <a:ext cx="291876" cy="291876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1170432" y="4270248"/>
            <a:ext cx="7589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b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সৃজনশীল: </a:t>
            </a: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নিজের পছন্দের একটি দ্রবণ কল্পনা করে তার মোলারিটি হিসাব করে দেখাবে</a:t>
            </a:r>
            <a:endParaRPr lang="en-US" sz="1200" dirty="0"/>
          </a:p>
        </p:txBody>
      </p:sp>
      <p:sp>
        <p:nvSpPr>
          <p:cNvPr id="29" name="Shape 23"/>
          <p:cNvSpPr/>
          <p:nvPr/>
        </p:nvSpPr>
        <p:spPr>
          <a:xfrm>
            <a:off x="8595360" y="2331720"/>
            <a:ext cx="2926080" cy="3657600"/>
          </a:xfrm>
          <a:prstGeom prst="roundRect">
            <a:avLst>
              <a:gd name="adj" fmla="val 4375"/>
            </a:avLst>
          </a:prstGeom>
          <a:solidFill>
            <a:srgbClr val="00A896"/>
          </a:solidFill>
          <a:ln/>
        </p:spPr>
      </p:sp>
      <p:sp>
        <p:nvSpPr>
          <p:cNvPr id="30" name="Shape 24"/>
          <p:cNvSpPr/>
          <p:nvPr/>
        </p:nvSpPr>
        <p:spPr>
          <a:xfrm>
            <a:off x="9601200" y="2651760"/>
            <a:ext cx="914400" cy="914400"/>
          </a:xfrm>
          <a:prstGeom prst="ellipse">
            <a:avLst/>
          </a:prstGeom>
          <a:solidFill>
            <a:srgbClr val="023436"/>
          </a:solidFill>
          <a:ln/>
        </p:spPr>
      </p:sp>
      <p:pic>
        <p:nvPicPr>
          <p:cNvPr id="31" name="Image 4" descr="/home/claude/conc_solution/icon_handshake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9710928" y="2761488"/>
            <a:ext cx="694944" cy="694944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8778240" y="3749040"/>
            <a:ext cx="2560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ধন্যবাদ</a:t>
            </a:r>
            <a:endParaRPr lang="en-US" sz="2600" dirty="0"/>
          </a:p>
        </p:txBody>
      </p:sp>
      <p:sp>
        <p:nvSpPr>
          <p:cNvPr id="33" name="Text 26"/>
          <p:cNvSpPr/>
          <p:nvPr/>
        </p:nvSpPr>
        <p:spPr>
          <a:xfrm>
            <a:off x="8778240" y="429768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i="1" dirty="0">
                <a:solidFill>
                  <a:srgbClr val="02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</a:t>
            </a:r>
            <a:endParaRPr lang="en-US" sz="1400" dirty="0"/>
          </a:p>
        </p:txBody>
      </p:sp>
      <p:sp>
        <p:nvSpPr>
          <p:cNvPr id="34" name="Text 27"/>
          <p:cNvSpPr/>
          <p:nvPr/>
        </p:nvSpPr>
        <p:spPr>
          <a:xfrm>
            <a:off x="8823960" y="480060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সবার মনোযোগী উপস্থিতির জন্য কৃতজ্ঞতা</a:t>
            </a:r>
            <a:endParaRPr lang="en-US" sz="1100" dirty="0"/>
          </a:p>
        </p:txBody>
      </p:sp>
      <p:sp>
        <p:nvSpPr>
          <p:cNvPr id="35" name="Text 28"/>
          <p:cNvSpPr/>
          <p:nvPr/>
        </p:nvSpPr>
        <p:spPr>
          <a:xfrm>
            <a:off x="8823960" y="539496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i="1" dirty="0">
                <a:solidFill>
                  <a:srgbClr val="02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 থাকলে নির্দ্বিধায় জিজ্ঞাসা করো</a:t>
            </a:r>
            <a:endParaRPr lang="en-US" sz="10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86460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ডিগ্রী কলেজ  |  রসায়ন বিভাগ  |  HSC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52144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1B2E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শিখনফল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Objectives — এই ক্লাস শেষে শিক্ষার্থীরা যা পারবে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51206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41248" y="1933956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8" name="Image 0" descr="/home/claude/conc_solution/icon_book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09279" y="2001987"/>
            <a:ext cx="430865" cy="430865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00200" y="1709928"/>
            <a:ext cx="397764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দ্রবণের ঘনমাত্রা কী তা ব্যাখ্যা করতে পারবে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6126480" y="1600200"/>
            <a:ext cx="51206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6327648" y="1933956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2" name="Image 1" descr="/home/claude/conc_solution/icon_percent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395679" y="2001987"/>
            <a:ext cx="430865" cy="43086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086600" y="1709928"/>
            <a:ext cx="397764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ভর ও আয়তন শতকরা হার নির্ণয় করতে পারবে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640080" y="3108960"/>
            <a:ext cx="51206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41248" y="3442716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6" name="Image 2" descr="/home/claude/conc_solution/icon_flask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909279" y="3510747"/>
            <a:ext cx="430865" cy="43086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600200" y="3218688"/>
            <a:ext cx="397764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মোলারিটি ও মোলালিটি গণনা করতে পারবে</a:t>
            </a:r>
            <a:endParaRPr lang="en-US" sz="1350" dirty="0"/>
          </a:p>
        </p:txBody>
      </p:sp>
      <p:sp>
        <p:nvSpPr>
          <p:cNvPr id="18" name="Shape 13"/>
          <p:cNvSpPr/>
          <p:nvPr/>
        </p:nvSpPr>
        <p:spPr>
          <a:xfrm>
            <a:off x="6126480" y="3108960"/>
            <a:ext cx="51206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327648" y="3442716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0" name="Image 3" descr="/home/claude/conc_solution/icon_balance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6395679" y="3510747"/>
            <a:ext cx="430865" cy="430865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086600" y="3218688"/>
            <a:ext cx="397764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নরমালিটি ও মোল ভগ্নাংশ নির্ণয় করতে পারবে</a:t>
            </a:r>
            <a:endParaRPr lang="en-US" sz="1350" dirty="0"/>
          </a:p>
        </p:txBody>
      </p:sp>
      <p:sp>
        <p:nvSpPr>
          <p:cNvPr id="22" name="Shape 16"/>
          <p:cNvSpPr/>
          <p:nvPr/>
        </p:nvSpPr>
        <p:spPr>
          <a:xfrm>
            <a:off x="640080" y="4617720"/>
            <a:ext cx="51206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841248" y="4951476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4" name="Image 4" descr="/home/claude/conc_solution/icon_calculator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909279" y="5019507"/>
            <a:ext cx="430865" cy="430865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600200" y="4727448"/>
            <a:ext cx="397764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প্রয়োজনীয় সংকেত ব্যবহার করে গাণিতিক সমস্যা সমাধান করতে পারবে</a:t>
            </a:r>
            <a:endParaRPr lang="en-US" sz="1350" dirty="0"/>
          </a:p>
        </p:txBody>
      </p:sp>
      <p:sp>
        <p:nvSpPr>
          <p:cNvPr id="26" name="Shape 19"/>
          <p:cNvSpPr/>
          <p:nvPr/>
        </p:nvSpPr>
        <p:spPr>
          <a:xfrm>
            <a:off x="6126480" y="4617720"/>
            <a:ext cx="51206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27" name="Shape 20"/>
          <p:cNvSpPr/>
          <p:nvPr/>
        </p:nvSpPr>
        <p:spPr>
          <a:xfrm>
            <a:off x="6327648" y="4951476"/>
            <a:ext cx="566928" cy="566928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8" name="Image 5" descr="/home/claude/conc_solution/icon_target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6395679" y="5019507"/>
            <a:ext cx="430865" cy="430865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7086600" y="4727448"/>
            <a:ext cx="3977640" cy="10149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ব্যবহারিক জীবনে ঘনমাত্রার প্রয়োগ চিহ্নিত করতে পারবে</a:t>
            </a:r>
            <a:endParaRPr lang="en-US" sz="1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86460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ডিগ্রী কলেজ  |  রসায়ন বিভাগ  |  HSC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52144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E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দ্রবণ: সংক্ষিপ্ত পুনরালোচনা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Recap: What is a Solution?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5544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14400" y="1783080"/>
            <a:ext cx="4846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দ্রবণ (Solution): </a:t>
            </a:r>
            <a:r>
              <a:rPr lang="en-US" sz="14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দুই বা ততোধিক পদার্থের সুষম (homogeneous) মিশ্রণ।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914400" y="2514600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দ্রাব (Solute): </a:t>
            </a:r>
            <a:r>
              <a:rPr lang="en-US" sz="13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যে পদার্থ দ্রবীভূত হয় (তুলনামূলক কম পরিমাণে)</a:t>
            </a:r>
            <a:endParaRPr lang="en-US" sz="1350" dirty="0"/>
          </a:p>
        </p:txBody>
      </p:sp>
      <p:sp>
        <p:nvSpPr>
          <p:cNvPr id="9" name="Text 7"/>
          <p:cNvSpPr/>
          <p:nvPr/>
        </p:nvSpPr>
        <p:spPr>
          <a:xfrm>
            <a:off x="914400" y="3172968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দ্রাবক (Solvent): </a:t>
            </a:r>
            <a:r>
              <a:rPr lang="en-US" sz="13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যে পদার্থে দ্রাব দ্রবীভূত হয় (তুলনামূলক বেশি পরিমাণে)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914400" y="3831336"/>
            <a:ext cx="48463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উদাহরণ: </a:t>
            </a:r>
            <a:r>
              <a:rPr lang="en-US" sz="13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চিনির শরবত — চিনি (দ্রাব) + পানি (দ্রাবক)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492240" y="1554480"/>
            <a:ext cx="5029200" cy="3291840"/>
          </a:xfrm>
          <a:prstGeom prst="roundRect">
            <a:avLst>
              <a:gd name="adj" fmla="val 3333"/>
            </a:avLst>
          </a:prstGeom>
          <a:solidFill>
            <a:srgbClr val="028090"/>
          </a:solidFill>
          <a:ln/>
        </p:spPr>
      </p:sp>
      <p:sp>
        <p:nvSpPr>
          <p:cNvPr id="12" name="Shape 10"/>
          <p:cNvSpPr/>
          <p:nvPr/>
        </p:nvSpPr>
        <p:spPr>
          <a:xfrm>
            <a:off x="8503920" y="1874520"/>
            <a:ext cx="1005840" cy="100584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3" name="Image 0" descr="/home/claude/conc_solution/icon_beaker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8624621" y="1995221"/>
            <a:ext cx="764438" cy="764438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6766560" y="306324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9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দ্রাব + দ্রাবক  =  দ্রবণ</a:t>
            </a:r>
            <a:endParaRPr lang="en-US" sz="1900" dirty="0"/>
          </a:p>
        </p:txBody>
      </p:sp>
      <p:sp>
        <p:nvSpPr>
          <p:cNvPr id="15" name="Text 12"/>
          <p:cNvSpPr/>
          <p:nvPr/>
        </p:nvSpPr>
        <p:spPr>
          <a:xfrm>
            <a:off x="6766560" y="352044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Solute + Solvent = Solution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6858000" y="4069080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ঘনমাত্রা বলতে বোঝায় — নির্দিষ্ট পরিমাণ দ্রাবক বা দ্রবণে কতটুকু দ্রাব উপস্থিত আছে।</a:t>
            </a:r>
            <a:endParaRPr lang="en-US" sz="12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86460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ডিগ্রী কলেজ  |  রসায়ন বিভাগ  |  HSC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52144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E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ঘনমাত্রা প্রকাশের পদ্ধতিসমূহ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Methods of Expressing Concentration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600200"/>
            <a:ext cx="3520440" cy="150876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080260" y="1783080"/>
            <a:ext cx="640080" cy="64008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8" name="Image 0" descr="/home/claude/conc_solution/icon_percent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157070" y="1859890"/>
            <a:ext cx="486461" cy="48646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77240" y="251460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E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ভরের শতকরা হার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777240" y="280720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 %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4453128" y="1600200"/>
            <a:ext cx="3520440" cy="150876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5893308" y="1783080"/>
            <a:ext cx="640080" cy="64008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3" name="Image 1" descr="/home/claude/conc_solution/icon_drop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970118" y="1859890"/>
            <a:ext cx="486461" cy="486461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590288" y="251460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E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আয়তনের শতকরা হার</a:t>
            </a:r>
            <a:endParaRPr lang="en-US" sz="1450" dirty="0"/>
          </a:p>
        </p:txBody>
      </p:sp>
      <p:sp>
        <p:nvSpPr>
          <p:cNvPr id="15" name="Text 11"/>
          <p:cNvSpPr/>
          <p:nvPr/>
        </p:nvSpPr>
        <p:spPr>
          <a:xfrm>
            <a:off x="4590288" y="280720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%</a:t>
            </a:r>
            <a:endParaRPr lang="en-US" sz="1100" dirty="0"/>
          </a:p>
        </p:txBody>
      </p:sp>
      <p:sp>
        <p:nvSpPr>
          <p:cNvPr id="16" name="Shape 12"/>
          <p:cNvSpPr/>
          <p:nvPr/>
        </p:nvSpPr>
        <p:spPr>
          <a:xfrm>
            <a:off x="8266176" y="1600200"/>
            <a:ext cx="3520440" cy="150876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9706356" y="1783080"/>
            <a:ext cx="640080" cy="64008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18" name="Image 2" descr="/home/claude/conc_solution/icon_flask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9783166" y="1859890"/>
            <a:ext cx="486461" cy="486461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8403336" y="2514600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E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মোলারিটি</a:t>
            </a:r>
            <a:endParaRPr lang="en-US" sz="1450" dirty="0"/>
          </a:p>
        </p:txBody>
      </p:sp>
      <p:sp>
        <p:nvSpPr>
          <p:cNvPr id="20" name="Text 15"/>
          <p:cNvSpPr/>
          <p:nvPr/>
        </p:nvSpPr>
        <p:spPr>
          <a:xfrm>
            <a:off x="8403336" y="2807208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Molarity (M)</a:t>
            </a:r>
            <a:endParaRPr lang="en-US" sz="1100" dirty="0"/>
          </a:p>
        </p:txBody>
      </p:sp>
      <p:sp>
        <p:nvSpPr>
          <p:cNvPr id="21" name="Shape 16"/>
          <p:cNvSpPr/>
          <p:nvPr/>
        </p:nvSpPr>
        <p:spPr>
          <a:xfrm>
            <a:off x="640080" y="3401568"/>
            <a:ext cx="3520440" cy="150876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2080260" y="3584448"/>
            <a:ext cx="640080" cy="64008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23" name="Image 3" descr="/home/claude/conc_solution/icon_balance.pn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2157070" y="3661258"/>
            <a:ext cx="486461" cy="486461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77240" y="4315968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E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মোলালিটি</a:t>
            </a:r>
            <a:endParaRPr lang="en-US" sz="1450" dirty="0"/>
          </a:p>
        </p:txBody>
      </p:sp>
      <p:sp>
        <p:nvSpPr>
          <p:cNvPr id="25" name="Text 19"/>
          <p:cNvSpPr/>
          <p:nvPr/>
        </p:nvSpPr>
        <p:spPr>
          <a:xfrm>
            <a:off x="777240" y="4608576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Molality (m)</a:t>
            </a:r>
            <a:endParaRPr lang="en-US" sz="1100" dirty="0"/>
          </a:p>
        </p:txBody>
      </p:sp>
      <p:sp>
        <p:nvSpPr>
          <p:cNvPr id="26" name="Shape 20"/>
          <p:cNvSpPr/>
          <p:nvPr/>
        </p:nvSpPr>
        <p:spPr>
          <a:xfrm>
            <a:off x="4453128" y="3401568"/>
            <a:ext cx="3520440" cy="150876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5893308" y="3584448"/>
            <a:ext cx="640080" cy="64008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28" name="Image 4" descr="/home/claude/conc_solution/icon_atom.png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>
            <a:off x="5970118" y="3661258"/>
            <a:ext cx="486461" cy="486461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4590288" y="4315968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E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নরমালিটি</a:t>
            </a:r>
            <a:endParaRPr lang="en-US" sz="1450" dirty="0"/>
          </a:p>
        </p:txBody>
      </p:sp>
      <p:sp>
        <p:nvSpPr>
          <p:cNvPr id="30" name="Text 23"/>
          <p:cNvSpPr/>
          <p:nvPr/>
        </p:nvSpPr>
        <p:spPr>
          <a:xfrm>
            <a:off x="4590288" y="4608576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Normality (N)</a:t>
            </a:r>
            <a:endParaRPr lang="en-US" sz="1100" dirty="0"/>
          </a:p>
        </p:txBody>
      </p:sp>
      <p:sp>
        <p:nvSpPr>
          <p:cNvPr id="31" name="Shape 24"/>
          <p:cNvSpPr/>
          <p:nvPr/>
        </p:nvSpPr>
        <p:spPr>
          <a:xfrm>
            <a:off x="8266176" y="3401568"/>
            <a:ext cx="3520440" cy="150876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32" name="Shape 25"/>
          <p:cNvSpPr/>
          <p:nvPr/>
        </p:nvSpPr>
        <p:spPr>
          <a:xfrm>
            <a:off x="9706356" y="3584448"/>
            <a:ext cx="640080" cy="64008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33" name="Image 5" descr="/home/claude/conc_solution/icon_tint.png"/>
          <p:cNvPicPr>
            <a:picLocks noChangeAspect="1"/>
          </p:cNvPicPr>
          <p:nvPr/>
        </p:nvPicPr>
        <p:blipFill>
          <a:blip r:embed="rId8" cstate="email"/>
          <a:stretch>
            <a:fillRect/>
          </a:stretch>
        </p:blipFill>
        <p:spPr>
          <a:xfrm>
            <a:off x="9783166" y="3661258"/>
            <a:ext cx="486461" cy="486461"/>
          </a:xfrm>
          <a:prstGeom prst="rect">
            <a:avLst/>
          </a:prstGeom>
        </p:spPr>
      </p:pic>
      <p:sp>
        <p:nvSpPr>
          <p:cNvPr id="34" name="Text 26"/>
          <p:cNvSpPr/>
          <p:nvPr/>
        </p:nvSpPr>
        <p:spPr>
          <a:xfrm>
            <a:off x="8403336" y="4315968"/>
            <a:ext cx="3246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50" b="1" dirty="0">
                <a:solidFill>
                  <a:srgbClr val="1B2E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মোল ভগ্নাংশ</a:t>
            </a:r>
            <a:endParaRPr lang="en-US" sz="1450" dirty="0"/>
          </a:p>
        </p:txBody>
      </p:sp>
      <p:sp>
        <p:nvSpPr>
          <p:cNvPr id="35" name="Text 27"/>
          <p:cNvSpPr/>
          <p:nvPr/>
        </p:nvSpPr>
        <p:spPr>
          <a:xfrm>
            <a:off x="8403336" y="4608576"/>
            <a:ext cx="3246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Mole Fraction (x)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86460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ডিগ্রী কলেজ  |  রসায়ন বিভাগ  |  HSC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52144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E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ভর ও আয়তনের শতকরা হার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 % and Volume %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5544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783080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8" name="Image 0" descr="/home/claude/conc_solution/icon_percent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29030" y="1843430"/>
            <a:ext cx="382219" cy="382219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508760" y="1810512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E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ভরের শতকরা হার (Mass %)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14400" y="2468880"/>
            <a:ext cx="4846320" cy="594360"/>
          </a:xfrm>
          <a:prstGeom prst="roundRect">
            <a:avLst>
              <a:gd name="adj" fmla="val 12308"/>
            </a:avLst>
          </a:prstGeom>
          <a:solidFill>
            <a:srgbClr val="E8F7F4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246888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 % = (দ্রাবের ভর / দ্রবণের ভর) × 100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914400" y="324612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উদাহরণ: </a:t>
            </a:r>
            <a:r>
              <a:rPr lang="en-US" sz="12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১০০ g দ্রবণে ১৫ g NaCl আছে।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914400" y="3584448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 % = (15 / 100) × 100 = 15%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914400" y="4069080"/>
            <a:ext cx="48463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ব্যবহার: খাদ্য, ওষুধ ও রাসায়নিক শিল্পে দ্রবণের গঠন প্রকাশে সাধারণত ব্যবহৃত হয়।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6309360" y="15544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537960" y="1783080"/>
            <a:ext cx="502920" cy="50292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7" name="Image 1" descr="/home/claude/conc_solution/icon_drop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598310" y="1843430"/>
            <a:ext cx="382219" cy="382219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178040" y="1810512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E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আয়তনের শতকরা হার (Volume %)</a:t>
            </a:r>
            <a:endParaRPr lang="en-US" sz="1500" dirty="0"/>
          </a:p>
        </p:txBody>
      </p:sp>
      <p:sp>
        <p:nvSpPr>
          <p:cNvPr id="19" name="Shape 15"/>
          <p:cNvSpPr/>
          <p:nvPr/>
        </p:nvSpPr>
        <p:spPr>
          <a:xfrm>
            <a:off x="6583680" y="2468880"/>
            <a:ext cx="4663440" cy="594360"/>
          </a:xfrm>
          <a:prstGeom prst="roundRect">
            <a:avLst>
              <a:gd name="adj" fmla="val 12308"/>
            </a:avLst>
          </a:prstGeom>
          <a:solidFill>
            <a:srgbClr val="E8F7F4"/>
          </a:solidFill>
          <a:ln/>
        </p:spPr>
      </p:sp>
      <p:sp>
        <p:nvSpPr>
          <p:cNvPr id="20" name="Text 16"/>
          <p:cNvSpPr/>
          <p:nvPr/>
        </p:nvSpPr>
        <p:spPr>
          <a:xfrm>
            <a:off x="6720840" y="2468880"/>
            <a:ext cx="4389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% = (দ্রাবের আয়তন / দ্রবণের আয়তন) × 100</a:t>
            </a:r>
            <a:endParaRPr lang="en-US" sz="1300" dirty="0"/>
          </a:p>
        </p:txBody>
      </p:sp>
      <p:sp>
        <p:nvSpPr>
          <p:cNvPr id="21" name="Text 17"/>
          <p:cNvSpPr/>
          <p:nvPr/>
        </p:nvSpPr>
        <p:spPr>
          <a:xfrm>
            <a:off x="6583680" y="3246120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উদাহরণ: </a:t>
            </a:r>
            <a:r>
              <a:rPr lang="en-US" sz="12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৫০০ mL দ্রবণে ৭৫ mL ইথানল আছে।</a:t>
            </a:r>
            <a:endParaRPr lang="en-US" sz="1250" dirty="0"/>
          </a:p>
        </p:txBody>
      </p:sp>
      <p:sp>
        <p:nvSpPr>
          <p:cNvPr id="22" name="Text 18"/>
          <p:cNvSpPr/>
          <p:nvPr/>
        </p:nvSpPr>
        <p:spPr>
          <a:xfrm>
            <a:off x="6583680" y="3584448"/>
            <a:ext cx="4663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Volume % = (75 / 500) × 100 = 15%</a:t>
            </a:r>
            <a:endParaRPr lang="en-US" sz="1250" dirty="0"/>
          </a:p>
        </p:txBody>
      </p:sp>
      <p:sp>
        <p:nvSpPr>
          <p:cNvPr id="23" name="Text 19"/>
          <p:cNvSpPr/>
          <p:nvPr/>
        </p:nvSpPr>
        <p:spPr>
          <a:xfrm>
            <a:off x="6583680" y="4069080"/>
            <a:ext cx="46634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ব্যবহার: সাধারণত তরল-তরল দ্রবণে (যেমন— অ্যালকোহলযুক্ত পানীয়) ব্যবহৃত হয়।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86460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ডিগ্রী কলেজ  |  রসায়ন বিভাগ  |  HSC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52144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E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মোলারিটি (Molarity)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প্রতি লিটার দ্রবণে দ্রাবের মোল সংখ্যা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554480"/>
            <a:ext cx="5029200" cy="3291840"/>
          </a:xfrm>
          <a:prstGeom prst="roundRect">
            <a:avLst>
              <a:gd name="adj" fmla="val 3333"/>
            </a:avLst>
          </a:prstGeom>
          <a:solidFill>
            <a:srgbClr val="028090"/>
          </a:solidFill>
          <a:ln/>
        </p:spPr>
      </p:sp>
      <p:sp>
        <p:nvSpPr>
          <p:cNvPr id="7" name="Shape 5"/>
          <p:cNvSpPr/>
          <p:nvPr/>
        </p:nvSpPr>
        <p:spPr>
          <a:xfrm>
            <a:off x="2743200" y="1828800"/>
            <a:ext cx="822960" cy="822960"/>
          </a:xfrm>
          <a:prstGeom prst="ellipse">
            <a:avLst/>
          </a:prstGeom>
          <a:solidFill>
            <a:srgbClr val="023436"/>
          </a:solidFill>
          <a:ln/>
        </p:spPr>
      </p:sp>
      <p:pic>
        <p:nvPicPr>
          <p:cNvPr id="8" name="Image 0" descr="/home/claude/conc_solution/icon_flask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41955" y="1927555"/>
            <a:ext cx="625450" cy="62545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834640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 = n ÷ V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914400" y="342900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02C39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দ্রাবের মোল সংখ্যা,  V = দ্রবণের আয়তন (লিটার)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914400" y="388620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একক: mol/L (M)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960120" y="434340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তাপমাত্রার সাথে দ্রবণের আয়তন পরিবর্তিত হয় বলে মোলারিটিও পরিবর্তিত হতে পারে।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43600" y="1554480"/>
            <a:ext cx="557784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6263640" y="17373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গাণিতিক উদাহরণ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263640" y="2240280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i="1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৪ g NaOH (আণবিক ভর = ৪০ g/mol) কে পানিতে দ্রবীভূত করে ৫০০ mL দ্রবণ প্রস্তুত করা হলো। মোলারিটি নির্ণয় কর।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6263640" y="30175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ভর / আণবিক ভর = ৪ / ৪০ = ০.১ mol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6263640" y="34290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 = ৫০০ mL = ০.৫ L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6263640" y="38404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 = n / V = ০.১ / ০.৫ = ০.২ mol/L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6263640" y="4297680"/>
            <a:ext cx="4937760" cy="411480"/>
          </a:xfrm>
          <a:prstGeom prst="roundRect">
            <a:avLst>
              <a:gd name="adj" fmla="val 13333"/>
            </a:avLst>
          </a:prstGeom>
          <a:solidFill>
            <a:srgbClr val="E8F7F4"/>
          </a:solidFill>
          <a:ln/>
        </p:spPr>
      </p:sp>
      <p:sp>
        <p:nvSpPr>
          <p:cNvPr id="20" name="Text 17"/>
          <p:cNvSpPr/>
          <p:nvPr/>
        </p:nvSpPr>
        <p:spPr>
          <a:xfrm>
            <a:off x="6263640" y="429768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উত্তর: M = ০.২ mol/L</a:t>
            </a:r>
            <a:endParaRPr lang="en-US" sz="1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86460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ডিগ্রী কলেজ  |  রসায়ন বিভাগ  |  HSC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52144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E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মোলালিটি (Molality)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প্রতি কিলোগ্রাম দ্রাবকে দ্রাবের মোল সংখ্যা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554480"/>
            <a:ext cx="5029200" cy="3291840"/>
          </a:xfrm>
          <a:prstGeom prst="roundRect">
            <a:avLst>
              <a:gd name="adj" fmla="val 3333"/>
            </a:avLst>
          </a:prstGeom>
          <a:solidFill>
            <a:srgbClr val="00A896"/>
          </a:solidFill>
          <a:ln/>
        </p:spPr>
      </p:sp>
      <p:sp>
        <p:nvSpPr>
          <p:cNvPr id="7" name="Shape 5"/>
          <p:cNvSpPr/>
          <p:nvPr/>
        </p:nvSpPr>
        <p:spPr>
          <a:xfrm>
            <a:off x="2743200" y="1828800"/>
            <a:ext cx="822960" cy="822960"/>
          </a:xfrm>
          <a:prstGeom prst="ellipse">
            <a:avLst/>
          </a:prstGeom>
          <a:solidFill>
            <a:srgbClr val="023436"/>
          </a:solidFill>
          <a:ln/>
        </p:spPr>
      </p:sp>
      <p:pic>
        <p:nvPicPr>
          <p:cNvPr id="8" name="Image 0" descr="/home/claude/conc_solution/icon_balance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841955" y="1927555"/>
            <a:ext cx="625450" cy="62545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914400" y="2834640"/>
            <a:ext cx="44805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 = n ÷ W(kg)</a:t>
            </a:r>
            <a:endParaRPr lang="en-US" sz="2700" dirty="0"/>
          </a:p>
        </p:txBody>
      </p:sp>
      <p:sp>
        <p:nvSpPr>
          <p:cNvPr id="10" name="Text 7"/>
          <p:cNvSpPr/>
          <p:nvPr/>
        </p:nvSpPr>
        <p:spPr>
          <a:xfrm>
            <a:off x="914400" y="342900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dirty="0">
                <a:solidFill>
                  <a:srgbClr val="02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দ্রাবের মোল সংখ্যা,  W = দ্রাবকের ভর (kg)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914400" y="388620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একক: mol/kg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960120" y="4343400"/>
            <a:ext cx="4389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তাপমাত্রার প্রভাবমুক্ত — কারণ ভর তাপমাত্রার সাথে পরিবর্তিত হয় না।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43600" y="1554480"/>
            <a:ext cx="557784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6263640" y="173736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গাণিতিক উদাহরণ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6263640" y="2240280"/>
            <a:ext cx="4937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250" i="1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 kg পানিতে ৫৮.৫ g NaCl (আণবিক ভর = ৫৮.৫ g/mol) দ্রবীভূত করা হলো। মোলালিটি নির্ণয় কর।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6263640" y="30175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ভর / আণবিক ভর = ৫৮.৫ / ৫৮.৫ = ১ mol</a:t>
            </a:r>
            <a:endParaRPr lang="en-US" sz="1300" dirty="0"/>
          </a:p>
        </p:txBody>
      </p:sp>
      <p:sp>
        <p:nvSpPr>
          <p:cNvPr id="17" name="Text 14"/>
          <p:cNvSpPr/>
          <p:nvPr/>
        </p:nvSpPr>
        <p:spPr>
          <a:xfrm>
            <a:off x="6263640" y="342900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 = ১ kg</a:t>
            </a:r>
            <a:endParaRPr lang="en-US" sz="1300" dirty="0"/>
          </a:p>
        </p:txBody>
      </p:sp>
      <p:sp>
        <p:nvSpPr>
          <p:cNvPr id="18" name="Text 15"/>
          <p:cNvSpPr/>
          <p:nvPr/>
        </p:nvSpPr>
        <p:spPr>
          <a:xfrm>
            <a:off x="6263640" y="384048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 = n / W = ১ / ১ = ১ mol/kg</a:t>
            </a:r>
            <a:endParaRPr lang="en-US" sz="1300" dirty="0"/>
          </a:p>
        </p:txBody>
      </p:sp>
      <p:sp>
        <p:nvSpPr>
          <p:cNvPr id="19" name="Shape 16"/>
          <p:cNvSpPr/>
          <p:nvPr/>
        </p:nvSpPr>
        <p:spPr>
          <a:xfrm>
            <a:off x="6263640" y="4297680"/>
            <a:ext cx="4937760" cy="411480"/>
          </a:xfrm>
          <a:prstGeom prst="roundRect">
            <a:avLst>
              <a:gd name="adj" fmla="val 13333"/>
            </a:avLst>
          </a:prstGeom>
          <a:solidFill>
            <a:srgbClr val="E8F7F4"/>
          </a:solidFill>
          <a:ln/>
        </p:spPr>
      </p:sp>
      <p:sp>
        <p:nvSpPr>
          <p:cNvPr id="20" name="Text 17"/>
          <p:cNvSpPr/>
          <p:nvPr/>
        </p:nvSpPr>
        <p:spPr>
          <a:xfrm>
            <a:off x="6263640" y="429768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উত্তর: m = ১ mol/kg</a:t>
            </a:r>
            <a:endParaRPr lang="en-US" sz="13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86460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ডিগ্রী কলেজ  |  রসায়ন বিভাগ  |  HSC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52144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9144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B2E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নরমালিটি ও মোল ভগ্নাংশ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Normality &amp; Mole Fraction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5544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868680" y="1783080"/>
            <a:ext cx="502920" cy="502920"/>
          </a:xfrm>
          <a:prstGeom prst="ellipse">
            <a:avLst/>
          </a:prstGeom>
          <a:solidFill>
            <a:srgbClr val="028090"/>
          </a:solidFill>
          <a:ln/>
        </p:spPr>
      </p:sp>
      <p:pic>
        <p:nvPicPr>
          <p:cNvPr id="8" name="Image 0" descr="/home/claude/conc_solution/icon_atom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29030" y="1843430"/>
            <a:ext cx="382219" cy="382219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508760" y="1810512"/>
            <a:ext cx="4297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E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নরমালিটি (N)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14400" y="2468880"/>
            <a:ext cx="4846320" cy="548640"/>
          </a:xfrm>
          <a:prstGeom prst="roundRect">
            <a:avLst>
              <a:gd name="adj" fmla="val 13333"/>
            </a:avLst>
          </a:prstGeom>
          <a:solidFill>
            <a:srgbClr val="E8F7F4"/>
          </a:solidFill>
          <a:ln/>
        </p:spPr>
      </p:sp>
      <p:sp>
        <p:nvSpPr>
          <p:cNvPr id="11" name="Text 8"/>
          <p:cNvSpPr/>
          <p:nvPr/>
        </p:nvSpPr>
        <p:spPr>
          <a:xfrm>
            <a:off x="1051560" y="246888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দ্রাবের গ্রাম-তুল্যাংক সংখ্যা / দ্রবণের আয়তন (L)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914400" y="320040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সম্পর্ক: </a:t>
            </a:r>
            <a:r>
              <a:rPr lang="en-US" sz="12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M × তুল্যাংকতা গুণক (valence factor)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914400" y="3611880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উদাহরণ: </a:t>
            </a:r>
            <a:r>
              <a:rPr lang="en-US" sz="12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১ M H₂SO₄ দ্রবণের নরমালিটি = ১ × ২ = ২ N (যেহেতু H₂SO₄ থেকে ২টি H⁺ পাওয়া যায়)।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914400" y="4434840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ব্যবহার: টাইট্রেশন ও অম্ল-ক্ষারক বিক্রিয়ার হিসাবে গুরুত্বপূর্ণ।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6309360" y="15544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16" name="Shape 13"/>
          <p:cNvSpPr/>
          <p:nvPr/>
        </p:nvSpPr>
        <p:spPr>
          <a:xfrm>
            <a:off x="6537960" y="1783080"/>
            <a:ext cx="502920" cy="50292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17" name="Image 1" descr="/home/claude/conc_solution/icon_tint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598310" y="1843430"/>
            <a:ext cx="382219" cy="382219"/>
          </a:xfrm>
          <a:prstGeom prst="rect">
            <a:avLst/>
          </a:prstGeom>
        </p:spPr>
      </p:pic>
      <p:sp>
        <p:nvSpPr>
          <p:cNvPr id="18" name="Text 14"/>
          <p:cNvSpPr/>
          <p:nvPr/>
        </p:nvSpPr>
        <p:spPr>
          <a:xfrm>
            <a:off x="7178040" y="1810512"/>
            <a:ext cx="4114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E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মোল ভগ্নাংশ (x)</a:t>
            </a:r>
            <a:endParaRPr lang="en-US" sz="1500" dirty="0"/>
          </a:p>
        </p:txBody>
      </p:sp>
      <p:sp>
        <p:nvSpPr>
          <p:cNvPr id="19" name="Shape 15"/>
          <p:cNvSpPr/>
          <p:nvPr/>
        </p:nvSpPr>
        <p:spPr>
          <a:xfrm>
            <a:off x="6583680" y="2468880"/>
            <a:ext cx="4663440" cy="548640"/>
          </a:xfrm>
          <a:prstGeom prst="roundRect">
            <a:avLst>
              <a:gd name="adj" fmla="val 13333"/>
            </a:avLst>
          </a:prstGeom>
          <a:solidFill>
            <a:srgbClr val="E8F7F4"/>
          </a:solidFill>
          <a:ln/>
        </p:spPr>
      </p:sp>
      <p:sp>
        <p:nvSpPr>
          <p:cNvPr id="20" name="Text 16"/>
          <p:cNvSpPr/>
          <p:nvPr/>
        </p:nvSpPr>
        <p:spPr>
          <a:xfrm>
            <a:off x="6720840" y="2468880"/>
            <a:ext cx="4389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x(A) = nA / (nA + nB)</a:t>
            </a:r>
            <a:endParaRPr lang="en-US" sz="1350" dirty="0"/>
          </a:p>
        </p:txBody>
      </p:sp>
      <p:sp>
        <p:nvSpPr>
          <p:cNvPr id="21" name="Text 17"/>
          <p:cNvSpPr/>
          <p:nvPr/>
        </p:nvSpPr>
        <p:spPr>
          <a:xfrm>
            <a:off x="6583680" y="3200400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25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উদাহরণ: </a:t>
            </a:r>
            <a:r>
              <a:rPr lang="en-US" sz="12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২ mol পানি ও ৮ mol ইথানলের মিশ্রণে পানির মোল ভগ্নাংশ = ২/(২+৮) = ০.২</a:t>
            </a:r>
            <a:endParaRPr lang="en-US" sz="1250" dirty="0"/>
          </a:p>
        </p:txBody>
      </p:sp>
      <p:sp>
        <p:nvSpPr>
          <p:cNvPr id="22" name="Text 18"/>
          <p:cNvSpPr/>
          <p:nvPr/>
        </p:nvSpPr>
        <p:spPr>
          <a:xfrm>
            <a:off x="6583680" y="406908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সকল উপাদানের মোল ভগ্নাংশের সমষ্টি সর্বদা ১ (এক)।</a:t>
            </a:r>
            <a:endParaRPr lang="en-US" sz="1200" dirty="0"/>
          </a:p>
        </p:txBody>
      </p:sp>
      <p:sp>
        <p:nvSpPr>
          <p:cNvPr id="23" name="Text 19"/>
          <p:cNvSpPr/>
          <p:nvPr/>
        </p:nvSpPr>
        <p:spPr>
          <a:xfrm>
            <a:off x="6583680" y="4434840"/>
            <a:ext cx="4663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সম্পর্কিত একক — ppm (parts per million): অত্যন্ত লঘু দ্রবণে (যেমন পানির দূষণ পরিমাপে) ব্যবহৃত হয়।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B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86460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ধোবাউড়া মহিলা ডিগ্রী কলেজ  |  রসায়ন বিভাগ  |  HSC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11521440" y="6446520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40080" y="457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2E3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চিন্তা করি – আলোচনা করি – উত্তর দিই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640080" y="9601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– Pair – Share  &amp;  মূল্যায়ন (MCQ)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15544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028090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1828800"/>
            <a:ext cx="548640" cy="548640"/>
          </a:xfrm>
          <a:prstGeom prst="ellipse">
            <a:avLst/>
          </a:prstGeom>
          <a:solidFill>
            <a:srgbClr val="023436"/>
          </a:solidFill>
          <a:ln/>
        </p:spPr>
      </p:sp>
      <p:pic>
        <p:nvPicPr>
          <p:cNvPr id="8" name="Image 0" descr="/home/claude/conc_solution/icon_users.pn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980237" y="1894637"/>
            <a:ext cx="416966" cy="41696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645920" y="1874520"/>
            <a:ext cx="3931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– Pair – Share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960120" y="2514600"/>
            <a:ext cx="4572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প্রশ্ন: ৯০ g পানিতে ১০ g গ্লুকোজ (আণবিক ভর = ১৮০ g/mol) দ্রবীভূত করা হলো। দ্রবণের মোলালিটি কত?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960120" y="3593592"/>
            <a:ext cx="256032" cy="256032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2" name="Text 9"/>
          <p:cNvSpPr/>
          <p:nvPr/>
        </p:nvSpPr>
        <p:spPr>
          <a:xfrm>
            <a:off x="960120" y="3593592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2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1325880" y="3566160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একা চিন্তা করুন (১ মিনিট)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960120" y="3977640"/>
            <a:ext cx="256032" cy="256032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5" name="Text 12"/>
          <p:cNvSpPr/>
          <p:nvPr/>
        </p:nvSpPr>
        <p:spPr>
          <a:xfrm>
            <a:off x="960120" y="3977640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2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1325880" y="3950208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পাশের বন্ধুর সাথে আলোচনা করুন (২ মিনিট)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960120" y="4361688"/>
            <a:ext cx="256032" cy="256032"/>
          </a:xfrm>
          <a:prstGeom prst="ellipse">
            <a:avLst/>
          </a:prstGeom>
          <a:solidFill>
            <a:srgbClr val="02C39A"/>
          </a:solidFill>
          <a:ln/>
        </p:spPr>
      </p:sp>
      <p:sp>
        <p:nvSpPr>
          <p:cNvPr id="18" name="Text 15"/>
          <p:cNvSpPr/>
          <p:nvPr/>
        </p:nvSpPr>
        <p:spPr>
          <a:xfrm>
            <a:off x="960120" y="4361688"/>
            <a:ext cx="256032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02343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1325880" y="4334256"/>
            <a:ext cx="4206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উত্তর সবার সাথে শেয়ার করুন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6126480" y="15544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FFF"/>
          </a:solidFill>
          <a:ln w="12700">
            <a:solidFill>
              <a:srgbClr val="DCEEEC"/>
            </a:solidFill>
            <a:prstDash val="solid"/>
          </a:ln>
          <a:effectLst>
            <a:outerShdw blurRad="76200" dist="25400" dir="5400000" algn="bl" rotWithShape="0">
              <a:srgbClr val="1B2E30">
                <a:alpha val="12000"/>
              </a:srgbClr>
            </a:outerShdw>
          </a:effectLst>
        </p:spPr>
      </p:sp>
      <p:sp>
        <p:nvSpPr>
          <p:cNvPr id="21" name="Shape 18"/>
          <p:cNvSpPr/>
          <p:nvPr/>
        </p:nvSpPr>
        <p:spPr>
          <a:xfrm>
            <a:off x="6355080" y="1755648"/>
            <a:ext cx="457200" cy="457200"/>
          </a:xfrm>
          <a:prstGeom prst="ellipse">
            <a:avLst/>
          </a:prstGeom>
          <a:solidFill>
            <a:srgbClr val="00A896"/>
          </a:solidFill>
          <a:ln/>
        </p:spPr>
      </p:sp>
      <p:pic>
        <p:nvPicPr>
          <p:cNvPr id="22" name="Image 1" descr="/home/claude/conc_solution/icon_question.pn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409944" y="1810512"/>
            <a:ext cx="347472" cy="347472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6949440" y="1783080"/>
            <a:ext cx="4389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B2E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মূল্যায়ন প্রশ্ন (MCQ)</a:t>
            </a:r>
            <a:endParaRPr lang="en-US" sz="1500" dirty="0"/>
          </a:p>
        </p:txBody>
      </p:sp>
      <p:sp>
        <p:nvSpPr>
          <p:cNvPr id="24" name="Text 20"/>
          <p:cNvSpPr/>
          <p:nvPr/>
        </p:nvSpPr>
        <p:spPr>
          <a:xfrm>
            <a:off x="6446520" y="2331720"/>
            <a:ext cx="4754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০.৫ mol/L NaOH দ্রবণের ২৫০ mL তৈরি করতে কত mol NaOH প্রয়োজন?</a:t>
            </a:r>
            <a:endParaRPr lang="en-US" sz="1300" dirty="0"/>
          </a:p>
        </p:txBody>
      </p:sp>
      <p:sp>
        <p:nvSpPr>
          <p:cNvPr id="25" name="Shape 21"/>
          <p:cNvSpPr/>
          <p:nvPr/>
        </p:nvSpPr>
        <p:spPr>
          <a:xfrm>
            <a:off x="6446520" y="3063240"/>
            <a:ext cx="4754880" cy="384048"/>
          </a:xfrm>
          <a:prstGeom prst="roundRect">
            <a:avLst>
              <a:gd name="adj" fmla="val 14286"/>
            </a:avLst>
          </a:prstGeom>
          <a:solidFill>
            <a:srgbClr val="F7FAFA"/>
          </a:solidFill>
          <a:ln w="12700">
            <a:solidFill>
              <a:srgbClr val="E4EEED"/>
            </a:solidFill>
            <a:prstDash val="solid"/>
          </a:ln>
        </p:spPr>
      </p:sp>
      <p:sp>
        <p:nvSpPr>
          <p:cNvPr id="26" name="Text 22"/>
          <p:cNvSpPr/>
          <p:nvPr/>
        </p:nvSpPr>
        <p:spPr>
          <a:xfrm>
            <a:off x="6629400" y="30632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(ক) ০.০৫ mol</a:t>
            </a:r>
            <a:endParaRPr lang="en-US" sz="1250" dirty="0"/>
          </a:p>
        </p:txBody>
      </p:sp>
      <p:sp>
        <p:nvSpPr>
          <p:cNvPr id="27" name="Shape 23"/>
          <p:cNvSpPr/>
          <p:nvPr/>
        </p:nvSpPr>
        <p:spPr>
          <a:xfrm>
            <a:off x="6446520" y="3520440"/>
            <a:ext cx="4754880" cy="384048"/>
          </a:xfrm>
          <a:prstGeom prst="roundRect">
            <a:avLst>
              <a:gd name="adj" fmla="val 14286"/>
            </a:avLst>
          </a:prstGeom>
          <a:solidFill>
            <a:srgbClr val="E8F7F4"/>
          </a:solidFill>
          <a:ln w="12700">
            <a:solidFill>
              <a:srgbClr val="00A896"/>
            </a:solidFill>
            <a:prstDash val="solid"/>
          </a:ln>
        </p:spPr>
      </p:sp>
      <p:sp>
        <p:nvSpPr>
          <p:cNvPr id="28" name="Text 24"/>
          <p:cNvSpPr/>
          <p:nvPr/>
        </p:nvSpPr>
        <p:spPr>
          <a:xfrm>
            <a:off x="6629400" y="35204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(খ) ০.১২৫ mol</a:t>
            </a:r>
            <a:endParaRPr lang="en-US" sz="1250" dirty="0"/>
          </a:p>
        </p:txBody>
      </p:sp>
      <p:sp>
        <p:nvSpPr>
          <p:cNvPr id="29" name="Shape 25"/>
          <p:cNvSpPr/>
          <p:nvPr/>
        </p:nvSpPr>
        <p:spPr>
          <a:xfrm>
            <a:off x="6446520" y="3977640"/>
            <a:ext cx="4754880" cy="384048"/>
          </a:xfrm>
          <a:prstGeom prst="roundRect">
            <a:avLst>
              <a:gd name="adj" fmla="val 14286"/>
            </a:avLst>
          </a:prstGeom>
          <a:solidFill>
            <a:srgbClr val="F7FAFA"/>
          </a:solidFill>
          <a:ln w="12700">
            <a:solidFill>
              <a:srgbClr val="E4EEED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6629400" y="39776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(গ) ০.৫ mol</a:t>
            </a:r>
            <a:endParaRPr lang="en-US" sz="1250" dirty="0"/>
          </a:p>
        </p:txBody>
      </p:sp>
      <p:sp>
        <p:nvSpPr>
          <p:cNvPr id="31" name="Shape 27"/>
          <p:cNvSpPr/>
          <p:nvPr/>
        </p:nvSpPr>
        <p:spPr>
          <a:xfrm>
            <a:off x="6446520" y="4434840"/>
            <a:ext cx="4754880" cy="384048"/>
          </a:xfrm>
          <a:prstGeom prst="roundRect">
            <a:avLst>
              <a:gd name="adj" fmla="val 14286"/>
            </a:avLst>
          </a:prstGeom>
          <a:solidFill>
            <a:srgbClr val="F7FAFA"/>
          </a:solidFill>
          <a:ln w="12700">
            <a:solidFill>
              <a:srgbClr val="E4EEED"/>
            </a:solidFill>
            <a:prstDash val="solid"/>
          </a:ln>
        </p:spPr>
      </p:sp>
      <p:sp>
        <p:nvSpPr>
          <p:cNvPr id="32" name="Text 28"/>
          <p:cNvSpPr/>
          <p:nvPr/>
        </p:nvSpPr>
        <p:spPr>
          <a:xfrm>
            <a:off x="6629400" y="44348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47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(ঘ) ২ mol</a:t>
            </a:r>
            <a:endParaRPr lang="en-US" sz="1250" dirty="0"/>
          </a:p>
        </p:txBody>
      </p:sp>
      <p:sp>
        <p:nvSpPr>
          <p:cNvPr id="33" name="Text 29"/>
          <p:cNvSpPr/>
          <p:nvPr/>
        </p:nvSpPr>
        <p:spPr>
          <a:xfrm>
            <a:off x="6446520" y="49377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6E8A8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সঠিক উত্তর: (খ) — n = M × V = ০.৫ × ০.২৫ = ০.১২৫ mol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1058</Words>
  <Application>Microsoft Office PowerPoint</Application>
  <PresentationFormat>Custom</PresentationFormat>
  <Paragraphs>154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</cp:lastModifiedBy>
  <cp:revision>1</cp:revision>
  <dcterms:created xsi:type="dcterms:W3CDTF">2026-07-25T08:04:33Z</dcterms:created>
  <dcterms:modified xsi:type="dcterms:W3CDTF">2026-07-25T08:16:55Z</dcterms:modified>
</cp:coreProperties>
</file>