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9" r:id="rId2"/>
    <p:sldId id="277" r:id="rId3"/>
    <p:sldId id="259" r:id="rId4"/>
    <p:sldId id="280" r:id="rId5"/>
    <p:sldId id="281" r:id="rId6"/>
    <p:sldId id="282" r:id="rId7"/>
    <p:sldId id="283" r:id="rId8"/>
    <p:sldId id="285" r:id="rId9"/>
    <p:sldId id="286" r:id="rId10"/>
    <p:sldId id="289" r:id="rId11"/>
    <p:sldId id="288" r:id="rId12"/>
    <p:sldId id="290" r:id="rId13"/>
    <p:sldId id="291" r:id="rId14"/>
    <p:sldId id="292" r:id="rId15"/>
    <p:sldId id="293" r:id="rId16"/>
    <p:sldId id="284" r:id="rId17"/>
    <p:sldId id="294" r:id="rId18"/>
    <p:sldId id="287" r:id="rId19"/>
    <p:sldId id="300" r:id="rId20"/>
    <p:sldId id="295" r:id="rId21"/>
    <p:sldId id="296" r:id="rId22"/>
    <p:sldId id="297" r:id="rId23"/>
    <p:sldId id="299" r:id="rId24"/>
    <p:sldId id="32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9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7D2F69-B32A-4FFE-BA44-C7A8BF6C8F83}" type="datetimeFigureOut">
              <a:rPr lang="en-US" smtClean="0"/>
              <a:t>7/25/2026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632EA-C766-4755-9EDB-81056F26EAF7}" type="slidenum">
              <a:rPr lang="en-US" smtClean="0"/>
              <a:t>‹#›</a:t>
            </a:fld>
            <a:endParaRPr lang="en-US"/>
          </a:p>
        </p:txBody>
      </p:sp>
    </p:spTree>
    <p:extLst>
      <p:ext uri="{BB962C8B-B14F-4D97-AF65-F5344CB8AC3E}">
        <p14:creationId xmlns:p14="http://schemas.microsoft.com/office/powerpoint/2010/main" val="4096916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CF8D8A-6796-464F-BEA7-F7E285009D51}" type="slidenum">
              <a:rPr lang="en-US" smtClean="0"/>
              <a:t>3</a:t>
            </a:fld>
            <a:endParaRPr lang="en-US"/>
          </a:p>
        </p:txBody>
      </p:sp>
    </p:spTree>
    <p:extLst>
      <p:ext uri="{BB962C8B-B14F-4D97-AF65-F5344CB8AC3E}">
        <p14:creationId xmlns:p14="http://schemas.microsoft.com/office/powerpoint/2010/main" val="1664809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411A5E-B5C5-4A7E-938F-D005F34EC2A9}" type="slidenum">
              <a:rPr lang="en-US" smtClean="0"/>
              <a:t>23</a:t>
            </a:fld>
            <a:endParaRPr lang="en-US"/>
          </a:p>
        </p:txBody>
      </p:sp>
    </p:spTree>
    <p:extLst>
      <p:ext uri="{BB962C8B-B14F-4D97-AF65-F5344CB8AC3E}">
        <p14:creationId xmlns:p14="http://schemas.microsoft.com/office/powerpoint/2010/main" val="2186590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B7AF4-6839-5529-CC7B-5A5305CB18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55D8AE-2F70-390B-06D9-F88CE63F7F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3A46CC-6120-1128-3513-E8EF2635C8C3}"/>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5" name="Footer Placeholder 4">
            <a:extLst>
              <a:ext uri="{FF2B5EF4-FFF2-40B4-BE49-F238E27FC236}">
                <a16:creationId xmlns:a16="http://schemas.microsoft.com/office/drawing/2014/main" id="{18A6F2D0-9DB3-6EAD-F8DC-73389E8367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40974-0D7D-D0A9-92C0-BF6E98E7B2A6}"/>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3006901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E4CBD-D8C7-43CF-A321-8CD5931752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67AC8A-5EA2-61B5-1C34-94BD08A8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49F4A-DE85-A9D5-3885-421EF46F6035}"/>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5" name="Footer Placeholder 4">
            <a:extLst>
              <a:ext uri="{FF2B5EF4-FFF2-40B4-BE49-F238E27FC236}">
                <a16:creationId xmlns:a16="http://schemas.microsoft.com/office/drawing/2014/main" id="{43BD76AC-D575-12AE-33F8-63DBD0696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6FD6E-A396-42E7-42EE-89890767821B}"/>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3349547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654D0A-6E12-46D8-CFC5-BAFAC0BAA0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40B264-8114-BA91-6D99-1FBDD2A105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971C5D-98C8-87C0-D6C3-EBBD9FEC8D08}"/>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5" name="Footer Placeholder 4">
            <a:extLst>
              <a:ext uri="{FF2B5EF4-FFF2-40B4-BE49-F238E27FC236}">
                <a16:creationId xmlns:a16="http://schemas.microsoft.com/office/drawing/2014/main" id="{FDB1DDA6-58E0-D5E1-7B46-E1D4A96DD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BCDC3-8256-35C9-40C2-548B95757083}"/>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2280044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6A837-CEB3-1574-B660-3300327F56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B35277-6C81-48B1-98D2-9EC10EF6B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05371E-D298-01E2-8F01-9652FCDAE278}"/>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5" name="Footer Placeholder 4">
            <a:extLst>
              <a:ext uri="{FF2B5EF4-FFF2-40B4-BE49-F238E27FC236}">
                <a16:creationId xmlns:a16="http://schemas.microsoft.com/office/drawing/2014/main" id="{AD0A687B-5027-374F-45F2-FD725FBA3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EC7D5D-CE8F-1752-AF4A-7A06A7EEABDB}"/>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49287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E0EBB-F333-D28B-724D-35F281F1C7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7111E2-79C2-EF91-694E-763F08D4FB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C5C6FA-2095-AA63-3F0B-2AEF0B5E2300}"/>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5" name="Footer Placeholder 4">
            <a:extLst>
              <a:ext uri="{FF2B5EF4-FFF2-40B4-BE49-F238E27FC236}">
                <a16:creationId xmlns:a16="http://schemas.microsoft.com/office/drawing/2014/main" id="{0D321CAD-F67C-ED0E-369C-00A08BEF67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6B3FE9-3127-86B8-D320-AE37767D9D68}"/>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1428838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3C14C-3AD1-8593-A3D9-5E2D1BC929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E9A2B4-8F4C-1206-15EC-5E5F1563A7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5E4BED-8090-2953-8067-9D640F74D5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EEC53E-C9F8-13E1-AC56-7D43132A5A22}"/>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6" name="Footer Placeholder 5">
            <a:extLst>
              <a:ext uri="{FF2B5EF4-FFF2-40B4-BE49-F238E27FC236}">
                <a16:creationId xmlns:a16="http://schemas.microsoft.com/office/drawing/2014/main" id="{88857946-4125-335A-2EB3-4B39D725E3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4AEA61-A5CB-2E9B-5ACC-54DB56E81923}"/>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3260147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B4480-95E4-D240-6CCB-477328E1FB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1A0FB2-52DB-F8EB-7211-B2BE19C50F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4D8EF1-9E7F-4BAE-4146-CC94BE5A2F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C32E50-133B-18D8-3968-6C269127B2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C98B62-E9B1-495D-183C-AC3E34A5FB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E05D53-3CFA-D34B-8071-0EB7410CA18B}"/>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8" name="Footer Placeholder 7">
            <a:extLst>
              <a:ext uri="{FF2B5EF4-FFF2-40B4-BE49-F238E27FC236}">
                <a16:creationId xmlns:a16="http://schemas.microsoft.com/office/drawing/2014/main" id="{09D382D9-6E67-6E0C-5159-8742741197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D26BAC-1EF0-59E1-EC27-203658E7BCDD}"/>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98862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59C5D-B880-3DED-C157-B7D1050B0D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EF44418-804E-B399-D51E-0DE60801C62C}"/>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4" name="Footer Placeholder 3">
            <a:extLst>
              <a:ext uri="{FF2B5EF4-FFF2-40B4-BE49-F238E27FC236}">
                <a16:creationId xmlns:a16="http://schemas.microsoft.com/office/drawing/2014/main" id="{ECA01C26-26AB-A64B-F509-EC80AC928D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4AC6DE-E18C-2DF7-7E0C-5117C35EF448}"/>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2676451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A8F503-1582-5929-BBA2-A0E77BF4EB9C}"/>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3" name="Footer Placeholder 2">
            <a:extLst>
              <a:ext uri="{FF2B5EF4-FFF2-40B4-BE49-F238E27FC236}">
                <a16:creationId xmlns:a16="http://schemas.microsoft.com/office/drawing/2014/main" id="{70E2547A-CDDD-C33A-DB8F-4139A2DBE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FE44D0-A88D-1224-AE5B-6B3D7508771B}"/>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2968439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38CA7-AF44-2631-77FD-B7C1E56CDA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1876D5-C9E5-5612-AEC9-929BD7FAAF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0228C0-99B6-4265-8989-333A14406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50D5BC-6B4B-8C2D-F25A-3752B5D294FA}"/>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6" name="Footer Placeholder 5">
            <a:extLst>
              <a:ext uri="{FF2B5EF4-FFF2-40B4-BE49-F238E27FC236}">
                <a16:creationId xmlns:a16="http://schemas.microsoft.com/office/drawing/2014/main" id="{1E9FD1BA-986B-ABF7-C2A5-AAF43BCA9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B0D511-8CBD-575A-E336-8675BE162755}"/>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3760833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8C22A-C7EC-2907-1D98-4E87EF126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62C0C5-8CA5-0A9F-E175-EED835936F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D72FCA-D7FE-BF17-4BD5-C9F479931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BC1BBD-6970-FD4E-7D42-AB2C08FB4EF8}"/>
              </a:ext>
            </a:extLst>
          </p:cNvPr>
          <p:cNvSpPr>
            <a:spLocks noGrp="1"/>
          </p:cNvSpPr>
          <p:nvPr>
            <p:ph type="dt" sz="half" idx="10"/>
          </p:nvPr>
        </p:nvSpPr>
        <p:spPr/>
        <p:txBody>
          <a:bodyPr/>
          <a:lstStyle/>
          <a:p>
            <a:fld id="{E81B6EEE-3EC8-4B8D-AD7B-9C3B677053B7}" type="datetimeFigureOut">
              <a:rPr lang="en-US" smtClean="0"/>
              <a:t>7/25/2026</a:t>
            </a:fld>
            <a:endParaRPr lang="en-US"/>
          </a:p>
        </p:txBody>
      </p:sp>
      <p:sp>
        <p:nvSpPr>
          <p:cNvPr id="6" name="Footer Placeholder 5">
            <a:extLst>
              <a:ext uri="{FF2B5EF4-FFF2-40B4-BE49-F238E27FC236}">
                <a16:creationId xmlns:a16="http://schemas.microsoft.com/office/drawing/2014/main" id="{74604DE9-5F41-EF46-5A3E-76FAB1BEA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6AF37D-71EC-B308-9CB4-DEACB6DA647A}"/>
              </a:ext>
            </a:extLst>
          </p:cNvPr>
          <p:cNvSpPr>
            <a:spLocks noGrp="1"/>
          </p:cNvSpPr>
          <p:nvPr>
            <p:ph type="sldNum" sz="quarter" idx="12"/>
          </p:nvPr>
        </p:nvSpPr>
        <p:spPr/>
        <p:txBody>
          <a:bodyPr/>
          <a:lstStyle/>
          <a:p>
            <a:fld id="{0FBF6295-C3E8-471C-8725-3FDECB428EA6}" type="slidenum">
              <a:rPr lang="en-US" smtClean="0"/>
              <a:t>‹#›</a:t>
            </a:fld>
            <a:endParaRPr lang="en-US"/>
          </a:p>
        </p:txBody>
      </p:sp>
    </p:spTree>
    <p:extLst>
      <p:ext uri="{BB962C8B-B14F-4D97-AF65-F5344CB8AC3E}">
        <p14:creationId xmlns:p14="http://schemas.microsoft.com/office/powerpoint/2010/main" val="2057908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024322-2E05-7D13-52E9-F3E19ECA23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A21268-CA6F-4F49-93A7-3796A4A455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405A84-71C0-06FD-7FCE-691750E5EF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1B6EEE-3EC8-4B8D-AD7B-9C3B677053B7}" type="datetimeFigureOut">
              <a:rPr lang="en-US" smtClean="0"/>
              <a:t>7/25/2026</a:t>
            </a:fld>
            <a:endParaRPr lang="en-US"/>
          </a:p>
        </p:txBody>
      </p:sp>
      <p:sp>
        <p:nvSpPr>
          <p:cNvPr id="5" name="Footer Placeholder 4">
            <a:extLst>
              <a:ext uri="{FF2B5EF4-FFF2-40B4-BE49-F238E27FC236}">
                <a16:creationId xmlns:a16="http://schemas.microsoft.com/office/drawing/2014/main" id="{DECD3D74-11AE-A283-E512-5A88129CE1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40B869E-7FF1-C1A3-2F17-702E7A9ADF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BF6295-C3E8-471C-8725-3FDECB428EA6}" type="slidenum">
              <a:rPr lang="en-US" smtClean="0"/>
              <a:t>‹#›</a:t>
            </a:fld>
            <a:endParaRPr lang="en-US"/>
          </a:p>
        </p:txBody>
      </p:sp>
    </p:spTree>
    <p:extLst>
      <p:ext uri="{BB962C8B-B14F-4D97-AF65-F5344CB8AC3E}">
        <p14:creationId xmlns:p14="http://schemas.microsoft.com/office/powerpoint/2010/main" val="3068701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A15F816-657F-149C-D2AD-415E17007950}"/>
              </a:ext>
            </a:extLst>
          </p:cNvPr>
          <p:cNvGrpSpPr/>
          <p:nvPr/>
        </p:nvGrpSpPr>
        <p:grpSpPr>
          <a:xfrm>
            <a:off x="3243219" y="217143"/>
            <a:ext cx="6231394" cy="380377"/>
            <a:chOff x="3440640" y="1466692"/>
            <a:chExt cx="6231394" cy="380377"/>
          </a:xfrm>
        </p:grpSpPr>
        <p:sp>
          <p:nvSpPr>
            <p:cNvPr id="3" name="Rounded Rectangle 2">
              <a:extLst>
                <a:ext uri="{FF2B5EF4-FFF2-40B4-BE49-F238E27FC236}">
                  <a16:creationId xmlns:a16="http://schemas.microsoft.com/office/drawing/2014/main" id="{813AFF97-C491-B07A-942F-80100DC84E9C}"/>
                </a:ext>
              </a:extLst>
            </p:cNvPr>
            <p:cNvSpPr/>
            <p:nvPr/>
          </p:nvSpPr>
          <p:spPr>
            <a:xfrm>
              <a:off x="3440640" y="1466692"/>
              <a:ext cx="6231394" cy="380377"/>
            </a:xfrm>
            <a:prstGeom prst="roundRect">
              <a:avLst>
                <a:gd name="adj" fmla="val 50000"/>
              </a:avLst>
            </a:prstGeom>
            <a:solidFill>
              <a:schemeClr val="bg1"/>
            </a:solidFill>
            <a:ln>
              <a:noFill/>
            </a:ln>
            <a:effectLst>
              <a:innerShdw blurRad="2032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C47F3346-B315-3950-6CB3-50E6FC466597}"/>
                </a:ext>
              </a:extLst>
            </p:cNvPr>
            <p:cNvSpPr/>
            <p:nvPr/>
          </p:nvSpPr>
          <p:spPr>
            <a:xfrm>
              <a:off x="3646070" y="1540761"/>
              <a:ext cx="5820533" cy="216757"/>
            </a:xfrm>
            <a:prstGeom prst="roundRect">
              <a:avLst>
                <a:gd name="adj" fmla="val 50000"/>
              </a:avLst>
            </a:prstGeom>
            <a:solidFill>
              <a:schemeClr val="tx1">
                <a:lumMod val="50000"/>
                <a:lumOff val="5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C0AB3BA6-F489-C612-8D16-3A1F67740DE9}"/>
              </a:ext>
            </a:extLst>
          </p:cNvPr>
          <p:cNvGrpSpPr/>
          <p:nvPr/>
        </p:nvGrpSpPr>
        <p:grpSpPr>
          <a:xfrm>
            <a:off x="3240727" y="291212"/>
            <a:ext cx="1357127" cy="2358096"/>
            <a:chOff x="1631569" y="452622"/>
            <a:chExt cx="1951630" cy="4417290"/>
          </a:xfrm>
        </p:grpSpPr>
        <p:sp>
          <p:nvSpPr>
            <p:cNvPr id="6" name="TextBox 5">
              <a:extLst>
                <a:ext uri="{FF2B5EF4-FFF2-40B4-BE49-F238E27FC236}">
                  <a16:creationId xmlns:a16="http://schemas.microsoft.com/office/drawing/2014/main" id="{A5555F36-5F62-6AC6-D487-D6CF476073A0}"/>
                </a:ext>
              </a:extLst>
            </p:cNvPr>
            <p:cNvSpPr txBox="1"/>
            <p:nvPr/>
          </p:nvSpPr>
          <p:spPr>
            <a:xfrm>
              <a:off x="1631569" y="2653922"/>
              <a:ext cx="1951630" cy="2215990"/>
            </a:xfrm>
            <a:prstGeom prst="rect">
              <a:avLst/>
            </a:prstGeom>
            <a:noFill/>
            <a:effectLst>
              <a:outerShdw blurRad="50800" dist="88900" algn="l" rotWithShape="0">
                <a:prstClr val="black">
                  <a:alpha val="40000"/>
                </a:prstClr>
              </a:outerShdw>
            </a:effectLst>
          </p:spPr>
          <p:txBody>
            <a:bodyPr wrap="square" rtlCol="0">
              <a:spAutoFit/>
            </a:bodyPr>
            <a:lstStyle/>
            <a:p>
              <a:pPr algn="ctr"/>
              <a:r>
                <a:rPr lang="en-US" sz="13800" b="1" dirty="0" err="1">
                  <a:solidFill>
                    <a:srgbClr val="002060"/>
                  </a:solidFill>
                  <a:effectLst>
                    <a:outerShdw blurRad="50800" dist="38100" dir="3000000" algn="l" rotWithShape="0">
                      <a:prstClr val="black">
                        <a:alpha val="35000"/>
                      </a:prstClr>
                    </a:outerShdw>
                  </a:effectLst>
                  <a:latin typeface="NikoshBAN" panose="02000000000000000000" pitchFamily="2" charset="0"/>
                  <a:cs typeface="NikoshBAN" panose="02000000000000000000" pitchFamily="2" charset="0"/>
                </a:rPr>
                <a:t>স্বা</a:t>
              </a:r>
              <a:endParaRPr lang="en-US" sz="13800" b="1" dirty="0">
                <a:solidFill>
                  <a:srgbClr val="002060"/>
                </a:solidFill>
                <a:effectLst>
                  <a:outerShdw blurRad="50800" dist="38100" dir="3000000" algn="l" rotWithShape="0">
                    <a:prstClr val="black">
                      <a:alpha val="35000"/>
                    </a:prstClr>
                  </a:outerShdw>
                </a:effectLst>
                <a:latin typeface="NikoshBAN" panose="02000000000000000000" pitchFamily="2" charset="0"/>
                <a:cs typeface="NikoshBAN" panose="02000000000000000000" pitchFamily="2" charset="0"/>
              </a:endParaRPr>
            </a:p>
          </p:txBody>
        </p:sp>
        <p:sp>
          <p:nvSpPr>
            <p:cNvPr id="7" name="Oval 6">
              <a:extLst>
                <a:ext uri="{FF2B5EF4-FFF2-40B4-BE49-F238E27FC236}">
                  <a16:creationId xmlns:a16="http://schemas.microsoft.com/office/drawing/2014/main" id="{BB344DE3-34C8-3829-CF57-75DE7A18C488}"/>
                </a:ext>
              </a:extLst>
            </p:cNvPr>
            <p:cNvSpPr/>
            <p:nvPr/>
          </p:nvSpPr>
          <p:spPr>
            <a:xfrm>
              <a:off x="2561254" y="3769584"/>
              <a:ext cx="236632" cy="221307"/>
            </a:xfrm>
            <a:prstGeom prst="ellipse">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C1CB62-8E07-5067-DC96-CC796E2BA7A7}"/>
                </a:ext>
              </a:extLst>
            </p:cNvPr>
            <p:cNvCxnSpPr>
              <a:endCxn id="12" idx="4"/>
            </p:cNvCxnSpPr>
            <p:nvPr/>
          </p:nvCxnSpPr>
          <p:spPr>
            <a:xfrm flipH="1" flipV="1">
              <a:off x="2638778" y="891710"/>
              <a:ext cx="18431" cy="287787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E5A30ABE-C691-9E0E-E37D-1532EEADDCD8}"/>
                </a:ext>
              </a:extLst>
            </p:cNvPr>
            <p:cNvSpPr/>
            <p:nvPr/>
          </p:nvSpPr>
          <p:spPr>
            <a:xfrm>
              <a:off x="2643139" y="3549117"/>
              <a:ext cx="259377" cy="234535"/>
            </a:xfrm>
            <a:custGeom>
              <a:avLst/>
              <a:gdLst>
                <a:gd name="connsiteX0" fmla="*/ 0 w 182880"/>
                <a:gd name="connsiteY0" fmla="*/ 154745 h 154745"/>
                <a:gd name="connsiteX1" fmla="*/ 70338 w 182880"/>
                <a:gd name="connsiteY1" fmla="*/ 112542 h 154745"/>
                <a:gd name="connsiteX2" fmla="*/ 126609 w 182880"/>
                <a:gd name="connsiteY2" fmla="*/ 98474 h 154745"/>
                <a:gd name="connsiteX3" fmla="*/ 154745 w 182880"/>
                <a:gd name="connsiteY3" fmla="*/ 42203 h 154745"/>
                <a:gd name="connsiteX4" fmla="*/ 182880 w 182880"/>
                <a:gd name="connsiteY4" fmla="*/ 0 h 15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54745">
                  <a:moveTo>
                    <a:pt x="0" y="154745"/>
                  </a:moveTo>
                  <a:cubicBezTo>
                    <a:pt x="23446" y="140677"/>
                    <a:pt x="45352" y="123647"/>
                    <a:pt x="70338" y="112542"/>
                  </a:cubicBezTo>
                  <a:cubicBezTo>
                    <a:pt x="88006" y="104690"/>
                    <a:pt x="111756" y="110851"/>
                    <a:pt x="126609" y="98474"/>
                  </a:cubicBezTo>
                  <a:cubicBezTo>
                    <a:pt x="142719" y="85049"/>
                    <a:pt x="144340" y="60411"/>
                    <a:pt x="154745" y="42203"/>
                  </a:cubicBezTo>
                  <a:cubicBezTo>
                    <a:pt x="163133" y="27523"/>
                    <a:pt x="182880" y="0"/>
                    <a:pt x="182880" y="0"/>
                  </a:cubicBezTo>
                </a:path>
              </a:pathLst>
            </a:custGeom>
            <a:solidFill>
              <a:schemeClr val="tx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08E78865-D03B-831E-E78E-28E48CD25E26}"/>
                </a:ext>
              </a:extLst>
            </p:cNvPr>
            <p:cNvGrpSpPr/>
            <p:nvPr/>
          </p:nvGrpSpPr>
          <p:grpSpPr>
            <a:xfrm>
              <a:off x="2350858" y="452622"/>
              <a:ext cx="575841" cy="573788"/>
              <a:chOff x="2350858" y="452622"/>
              <a:chExt cx="575841" cy="573788"/>
            </a:xfrm>
          </p:grpSpPr>
          <p:sp>
            <p:nvSpPr>
              <p:cNvPr id="11" name="Oval 10">
                <a:extLst>
                  <a:ext uri="{FF2B5EF4-FFF2-40B4-BE49-F238E27FC236}">
                    <a16:creationId xmlns:a16="http://schemas.microsoft.com/office/drawing/2014/main" id="{F62FF855-35DB-BB28-45F1-853A784B6D33}"/>
                  </a:ext>
                </a:extLst>
              </p:cNvPr>
              <p:cNvSpPr/>
              <p:nvPr/>
            </p:nvSpPr>
            <p:spPr>
              <a:xfrm>
                <a:off x="2350858" y="452622"/>
                <a:ext cx="575841" cy="573788"/>
              </a:xfrm>
              <a:prstGeom prst="ellipse">
                <a:avLst/>
              </a:prstGeom>
              <a:solidFill>
                <a:schemeClr val="bg1"/>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CB8BBF5-12A0-3B49-4E81-9C4D241FE255}"/>
                  </a:ext>
                </a:extLst>
              </p:cNvPr>
              <p:cNvSpPr/>
              <p:nvPr/>
            </p:nvSpPr>
            <p:spPr>
              <a:xfrm>
                <a:off x="2474575" y="587323"/>
                <a:ext cx="328406" cy="304387"/>
              </a:xfrm>
              <a:prstGeom prst="ellipse">
                <a:avLst/>
              </a:prstGeom>
              <a:solidFill>
                <a:srgbClr val="00206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 name="Group 12">
            <a:extLst>
              <a:ext uri="{FF2B5EF4-FFF2-40B4-BE49-F238E27FC236}">
                <a16:creationId xmlns:a16="http://schemas.microsoft.com/office/drawing/2014/main" id="{AA2DE099-BA9C-05CA-2556-9C025CCB3A0D}"/>
              </a:ext>
            </a:extLst>
          </p:cNvPr>
          <p:cNvGrpSpPr/>
          <p:nvPr/>
        </p:nvGrpSpPr>
        <p:grpSpPr>
          <a:xfrm>
            <a:off x="5000917" y="389331"/>
            <a:ext cx="1357127" cy="2552978"/>
            <a:chOff x="3792472" y="452622"/>
            <a:chExt cx="1951630" cy="4782352"/>
          </a:xfrm>
        </p:grpSpPr>
        <p:sp>
          <p:nvSpPr>
            <p:cNvPr id="14" name="TextBox 13">
              <a:extLst>
                <a:ext uri="{FF2B5EF4-FFF2-40B4-BE49-F238E27FC236}">
                  <a16:creationId xmlns:a16="http://schemas.microsoft.com/office/drawing/2014/main" id="{D5EE6B5C-5815-3DB3-A459-4562F4543E58}"/>
                </a:ext>
              </a:extLst>
            </p:cNvPr>
            <p:cNvSpPr txBox="1"/>
            <p:nvPr/>
          </p:nvSpPr>
          <p:spPr>
            <a:xfrm>
              <a:off x="3792472" y="3018984"/>
              <a:ext cx="1951630" cy="2215990"/>
            </a:xfrm>
            <a:prstGeom prst="rect">
              <a:avLst/>
            </a:prstGeom>
            <a:noFill/>
            <a:effectLst>
              <a:outerShdw blurRad="50800" dist="88900" algn="l" rotWithShape="0">
                <a:prstClr val="black">
                  <a:alpha val="40000"/>
                </a:prstClr>
              </a:outerShdw>
            </a:effectLst>
          </p:spPr>
          <p:txBody>
            <a:bodyPr wrap="square" rtlCol="0">
              <a:spAutoFit/>
            </a:bodyPr>
            <a:lstStyle/>
            <a:p>
              <a:pPr algn="ctr"/>
              <a:r>
                <a:rPr lang="en-US" sz="13800" b="1" dirty="0">
                  <a:solidFill>
                    <a:srgbClr val="FF0000"/>
                  </a:solidFill>
                  <a:effectLst>
                    <a:outerShdw blurRad="50800" dist="38100" dir="3000000" algn="l" rotWithShape="0">
                      <a:prstClr val="black">
                        <a:alpha val="35000"/>
                      </a:prstClr>
                    </a:outerShdw>
                  </a:effectLst>
                  <a:latin typeface="NikoshBAN" panose="02000000000000000000" pitchFamily="2" charset="0"/>
                  <a:cs typeface="NikoshBAN" panose="02000000000000000000" pitchFamily="2" charset="0"/>
                </a:rPr>
                <a:t>গ</a:t>
              </a:r>
            </a:p>
          </p:txBody>
        </p:sp>
        <p:sp>
          <p:nvSpPr>
            <p:cNvPr id="15" name="Oval 14">
              <a:extLst>
                <a:ext uri="{FF2B5EF4-FFF2-40B4-BE49-F238E27FC236}">
                  <a16:creationId xmlns:a16="http://schemas.microsoft.com/office/drawing/2014/main" id="{966805B4-A738-0A37-D071-D889152320F8}"/>
                </a:ext>
              </a:extLst>
            </p:cNvPr>
            <p:cNvSpPr/>
            <p:nvPr/>
          </p:nvSpPr>
          <p:spPr>
            <a:xfrm>
              <a:off x="5056431" y="4016327"/>
              <a:ext cx="236632" cy="221307"/>
            </a:xfrm>
            <a:prstGeom prst="ellipse">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EDBF025C-D14D-565C-1CBB-B63874EDBBCF}"/>
                </a:ext>
              </a:extLst>
            </p:cNvPr>
            <p:cNvCxnSpPr>
              <a:endCxn id="20" idx="4"/>
            </p:cNvCxnSpPr>
            <p:nvPr/>
          </p:nvCxnSpPr>
          <p:spPr>
            <a:xfrm flipH="1" flipV="1">
              <a:off x="5140533" y="891710"/>
              <a:ext cx="11853" cy="31246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reeform 16">
              <a:extLst>
                <a:ext uri="{FF2B5EF4-FFF2-40B4-BE49-F238E27FC236}">
                  <a16:creationId xmlns:a16="http://schemas.microsoft.com/office/drawing/2014/main" id="{8D35F01D-C4FB-C159-6B5F-1A724694FCB4}"/>
                </a:ext>
              </a:extLst>
            </p:cNvPr>
            <p:cNvSpPr/>
            <p:nvPr/>
          </p:nvSpPr>
          <p:spPr>
            <a:xfrm>
              <a:off x="5138316" y="3795860"/>
              <a:ext cx="259377" cy="234535"/>
            </a:xfrm>
            <a:custGeom>
              <a:avLst/>
              <a:gdLst>
                <a:gd name="connsiteX0" fmla="*/ 0 w 182880"/>
                <a:gd name="connsiteY0" fmla="*/ 154745 h 154745"/>
                <a:gd name="connsiteX1" fmla="*/ 70338 w 182880"/>
                <a:gd name="connsiteY1" fmla="*/ 112542 h 154745"/>
                <a:gd name="connsiteX2" fmla="*/ 126609 w 182880"/>
                <a:gd name="connsiteY2" fmla="*/ 98474 h 154745"/>
                <a:gd name="connsiteX3" fmla="*/ 154745 w 182880"/>
                <a:gd name="connsiteY3" fmla="*/ 42203 h 154745"/>
                <a:gd name="connsiteX4" fmla="*/ 182880 w 182880"/>
                <a:gd name="connsiteY4" fmla="*/ 0 h 15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54745">
                  <a:moveTo>
                    <a:pt x="0" y="154745"/>
                  </a:moveTo>
                  <a:cubicBezTo>
                    <a:pt x="23446" y="140677"/>
                    <a:pt x="45352" y="123647"/>
                    <a:pt x="70338" y="112542"/>
                  </a:cubicBezTo>
                  <a:cubicBezTo>
                    <a:pt x="88006" y="104690"/>
                    <a:pt x="111756" y="110851"/>
                    <a:pt x="126609" y="98474"/>
                  </a:cubicBezTo>
                  <a:cubicBezTo>
                    <a:pt x="142719" y="85049"/>
                    <a:pt x="144340" y="60411"/>
                    <a:pt x="154745" y="42203"/>
                  </a:cubicBezTo>
                  <a:cubicBezTo>
                    <a:pt x="163133" y="27523"/>
                    <a:pt x="182880" y="0"/>
                    <a:pt x="182880" y="0"/>
                  </a:cubicBezTo>
                </a:path>
              </a:pathLst>
            </a:custGeom>
            <a:solidFill>
              <a:schemeClr val="tx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FFFED35-95A1-793E-A87E-66A34722CEFA}"/>
                </a:ext>
              </a:extLst>
            </p:cNvPr>
            <p:cNvGrpSpPr/>
            <p:nvPr/>
          </p:nvGrpSpPr>
          <p:grpSpPr>
            <a:xfrm>
              <a:off x="4852613" y="452622"/>
              <a:ext cx="575841" cy="573788"/>
              <a:chOff x="4852613" y="452622"/>
              <a:chExt cx="575841" cy="573788"/>
            </a:xfrm>
          </p:grpSpPr>
          <p:sp>
            <p:nvSpPr>
              <p:cNvPr id="19" name="Oval 18">
                <a:extLst>
                  <a:ext uri="{FF2B5EF4-FFF2-40B4-BE49-F238E27FC236}">
                    <a16:creationId xmlns:a16="http://schemas.microsoft.com/office/drawing/2014/main" id="{9CA2C1D9-A004-B5A8-DC14-9328A1799FEF}"/>
                  </a:ext>
                </a:extLst>
              </p:cNvPr>
              <p:cNvSpPr/>
              <p:nvPr/>
            </p:nvSpPr>
            <p:spPr>
              <a:xfrm>
                <a:off x="4852613" y="452622"/>
                <a:ext cx="575841" cy="573788"/>
              </a:xfrm>
              <a:prstGeom prst="ellipse">
                <a:avLst/>
              </a:prstGeom>
              <a:solidFill>
                <a:schemeClr val="bg1"/>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36988E5-B517-CCB8-1969-68CA7E4A322F}"/>
                  </a:ext>
                </a:extLst>
              </p:cNvPr>
              <p:cNvSpPr/>
              <p:nvPr/>
            </p:nvSpPr>
            <p:spPr>
              <a:xfrm>
                <a:off x="4976330" y="587323"/>
                <a:ext cx="328406" cy="304387"/>
              </a:xfrm>
              <a:prstGeom prst="ellipse">
                <a:avLst/>
              </a:prstGeom>
              <a:solidFill>
                <a:srgbClr val="FF000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Group 20">
            <a:extLst>
              <a:ext uri="{FF2B5EF4-FFF2-40B4-BE49-F238E27FC236}">
                <a16:creationId xmlns:a16="http://schemas.microsoft.com/office/drawing/2014/main" id="{6F545E23-0995-A591-9FEE-B60401BC7FC5}"/>
              </a:ext>
            </a:extLst>
          </p:cNvPr>
          <p:cNvGrpSpPr/>
          <p:nvPr/>
        </p:nvGrpSpPr>
        <p:grpSpPr>
          <a:xfrm>
            <a:off x="6549168" y="291212"/>
            <a:ext cx="1357127" cy="2294997"/>
            <a:chOff x="5905625" y="452622"/>
            <a:chExt cx="1951630" cy="4299089"/>
          </a:xfrm>
        </p:grpSpPr>
        <p:sp>
          <p:nvSpPr>
            <p:cNvPr id="22" name="TextBox 21">
              <a:extLst>
                <a:ext uri="{FF2B5EF4-FFF2-40B4-BE49-F238E27FC236}">
                  <a16:creationId xmlns:a16="http://schemas.microsoft.com/office/drawing/2014/main" id="{7702986B-F906-C388-BDFB-E421FCD1A20B}"/>
                </a:ext>
              </a:extLst>
            </p:cNvPr>
            <p:cNvSpPr txBox="1"/>
            <p:nvPr/>
          </p:nvSpPr>
          <p:spPr>
            <a:xfrm>
              <a:off x="5905625" y="2535720"/>
              <a:ext cx="1951630" cy="2215991"/>
            </a:xfrm>
            <a:prstGeom prst="rect">
              <a:avLst/>
            </a:prstGeom>
            <a:noFill/>
            <a:effectLst>
              <a:outerShdw blurRad="50800" dist="88900" algn="l" rotWithShape="0">
                <a:prstClr val="black">
                  <a:alpha val="40000"/>
                </a:prstClr>
              </a:outerShdw>
            </a:effectLst>
          </p:spPr>
          <p:txBody>
            <a:bodyPr wrap="square" rtlCol="0">
              <a:spAutoFit/>
            </a:bodyPr>
            <a:lstStyle/>
            <a:p>
              <a:pPr algn="ctr"/>
              <a:r>
                <a:rPr lang="en-US" sz="13800" b="1" dirty="0">
                  <a:solidFill>
                    <a:srgbClr val="FFFF00"/>
                  </a:solidFill>
                  <a:effectLst>
                    <a:outerShdw blurRad="50800" dist="38100" dir="3000000" algn="l" rotWithShape="0">
                      <a:prstClr val="black">
                        <a:alpha val="35000"/>
                      </a:prstClr>
                    </a:outerShdw>
                  </a:effectLst>
                  <a:latin typeface="NikoshBAN" panose="02000000000000000000" pitchFamily="2" charset="0"/>
                  <a:cs typeface="NikoshBAN" panose="02000000000000000000" pitchFamily="2" charset="0"/>
                </a:rPr>
                <a:t>ত</a:t>
              </a:r>
            </a:p>
          </p:txBody>
        </p:sp>
        <p:sp>
          <p:nvSpPr>
            <p:cNvPr id="23" name="Oval 22">
              <a:extLst>
                <a:ext uri="{FF2B5EF4-FFF2-40B4-BE49-F238E27FC236}">
                  <a16:creationId xmlns:a16="http://schemas.microsoft.com/office/drawing/2014/main" id="{70C7D316-7DD6-D7D4-EE98-4A4DDD57624D}"/>
                </a:ext>
              </a:extLst>
            </p:cNvPr>
            <p:cNvSpPr/>
            <p:nvPr/>
          </p:nvSpPr>
          <p:spPr>
            <a:xfrm>
              <a:off x="6899818" y="3636680"/>
              <a:ext cx="236632" cy="221307"/>
            </a:xfrm>
            <a:prstGeom prst="ellipse">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B9F4A70A-CC0F-4708-BBDA-D663D803139F}"/>
                </a:ext>
              </a:extLst>
            </p:cNvPr>
            <p:cNvCxnSpPr>
              <a:endCxn id="28" idx="4"/>
            </p:cNvCxnSpPr>
            <p:nvPr/>
          </p:nvCxnSpPr>
          <p:spPr>
            <a:xfrm flipH="1" flipV="1">
              <a:off x="6995424" y="891710"/>
              <a:ext cx="349" cy="27449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Freeform 24">
              <a:extLst>
                <a:ext uri="{FF2B5EF4-FFF2-40B4-BE49-F238E27FC236}">
                  <a16:creationId xmlns:a16="http://schemas.microsoft.com/office/drawing/2014/main" id="{D43BD71C-EA81-2034-CB09-F16ABA11D034}"/>
                </a:ext>
              </a:extLst>
            </p:cNvPr>
            <p:cNvSpPr/>
            <p:nvPr/>
          </p:nvSpPr>
          <p:spPr>
            <a:xfrm>
              <a:off x="6981703" y="3416213"/>
              <a:ext cx="259377" cy="234535"/>
            </a:xfrm>
            <a:custGeom>
              <a:avLst/>
              <a:gdLst>
                <a:gd name="connsiteX0" fmla="*/ 0 w 182880"/>
                <a:gd name="connsiteY0" fmla="*/ 154745 h 154745"/>
                <a:gd name="connsiteX1" fmla="*/ 70338 w 182880"/>
                <a:gd name="connsiteY1" fmla="*/ 112542 h 154745"/>
                <a:gd name="connsiteX2" fmla="*/ 126609 w 182880"/>
                <a:gd name="connsiteY2" fmla="*/ 98474 h 154745"/>
                <a:gd name="connsiteX3" fmla="*/ 154745 w 182880"/>
                <a:gd name="connsiteY3" fmla="*/ 42203 h 154745"/>
                <a:gd name="connsiteX4" fmla="*/ 182880 w 182880"/>
                <a:gd name="connsiteY4" fmla="*/ 0 h 15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54745">
                  <a:moveTo>
                    <a:pt x="0" y="154745"/>
                  </a:moveTo>
                  <a:cubicBezTo>
                    <a:pt x="23446" y="140677"/>
                    <a:pt x="45352" y="123647"/>
                    <a:pt x="70338" y="112542"/>
                  </a:cubicBezTo>
                  <a:cubicBezTo>
                    <a:pt x="88006" y="104690"/>
                    <a:pt x="111756" y="110851"/>
                    <a:pt x="126609" y="98474"/>
                  </a:cubicBezTo>
                  <a:cubicBezTo>
                    <a:pt x="142719" y="85049"/>
                    <a:pt x="144340" y="60411"/>
                    <a:pt x="154745" y="42203"/>
                  </a:cubicBezTo>
                  <a:cubicBezTo>
                    <a:pt x="163133" y="27523"/>
                    <a:pt x="182880" y="0"/>
                    <a:pt x="182880" y="0"/>
                  </a:cubicBezTo>
                </a:path>
              </a:pathLst>
            </a:custGeom>
            <a:solidFill>
              <a:schemeClr val="tx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10303229-B8D6-4EF7-89C6-E61467BBE755}"/>
                </a:ext>
              </a:extLst>
            </p:cNvPr>
            <p:cNvGrpSpPr/>
            <p:nvPr/>
          </p:nvGrpSpPr>
          <p:grpSpPr>
            <a:xfrm>
              <a:off x="6707504" y="452622"/>
              <a:ext cx="575841" cy="573788"/>
              <a:chOff x="6707504" y="452622"/>
              <a:chExt cx="575841" cy="573788"/>
            </a:xfrm>
          </p:grpSpPr>
          <p:sp>
            <p:nvSpPr>
              <p:cNvPr id="27" name="Oval 26">
                <a:extLst>
                  <a:ext uri="{FF2B5EF4-FFF2-40B4-BE49-F238E27FC236}">
                    <a16:creationId xmlns:a16="http://schemas.microsoft.com/office/drawing/2014/main" id="{B713D40F-EEEC-6EF2-32DC-7E2092F1EB68}"/>
                  </a:ext>
                </a:extLst>
              </p:cNvPr>
              <p:cNvSpPr/>
              <p:nvPr/>
            </p:nvSpPr>
            <p:spPr>
              <a:xfrm>
                <a:off x="6707504" y="452622"/>
                <a:ext cx="575841" cy="573788"/>
              </a:xfrm>
              <a:prstGeom prst="ellipse">
                <a:avLst/>
              </a:prstGeom>
              <a:solidFill>
                <a:schemeClr val="bg1"/>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CFB6ACF-D51C-42FC-296F-D04238C5E3CC}"/>
                  </a:ext>
                </a:extLst>
              </p:cNvPr>
              <p:cNvSpPr/>
              <p:nvPr/>
            </p:nvSpPr>
            <p:spPr>
              <a:xfrm>
                <a:off x="6831221" y="587323"/>
                <a:ext cx="328406" cy="304387"/>
              </a:xfrm>
              <a:prstGeom prst="ellipse">
                <a:avLst/>
              </a:prstGeom>
              <a:solidFill>
                <a:srgbClr val="FFFF0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 name="Group 28">
            <a:extLst>
              <a:ext uri="{FF2B5EF4-FFF2-40B4-BE49-F238E27FC236}">
                <a16:creationId xmlns:a16="http://schemas.microsoft.com/office/drawing/2014/main" id="{43A3CEF3-9855-775C-C4E3-D9F59245993B}"/>
              </a:ext>
            </a:extLst>
          </p:cNvPr>
          <p:cNvGrpSpPr/>
          <p:nvPr/>
        </p:nvGrpSpPr>
        <p:grpSpPr>
          <a:xfrm>
            <a:off x="8316649" y="389331"/>
            <a:ext cx="1357127" cy="2438817"/>
            <a:chOff x="8270738" y="452622"/>
            <a:chExt cx="1951630" cy="4568499"/>
          </a:xfrm>
        </p:grpSpPr>
        <p:sp>
          <p:nvSpPr>
            <p:cNvPr id="30" name="TextBox 29">
              <a:extLst>
                <a:ext uri="{FF2B5EF4-FFF2-40B4-BE49-F238E27FC236}">
                  <a16:creationId xmlns:a16="http://schemas.microsoft.com/office/drawing/2014/main" id="{4709E27A-6D10-594E-8E7E-2EDDE9EED942}"/>
                </a:ext>
              </a:extLst>
            </p:cNvPr>
            <p:cNvSpPr txBox="1"/>
            <p:nvPr/>
          </p:nvSpPr>
          <p:spPr>
            <a:xfrm>
              <a:off x="8270738" y="2805131"/>
              <a:ext cx="1951630" cy="2215990"/>
            </a:xfrm>
            <a:prstGeom prst="rect">
              <a:avLst/>
            </a:prstGeom>
            <a:noFill/>
            <a:effectLst>
              <a:outerShdw blurRad="50800" dist="88900" algn="l" rotWithShape="0">
                <a:prstClr val="black">
                  <a:alpha val="40000"/>
                </a:prstClr>
              </a:outerShdw>
            </a:effectLst>
          </p:spPr>
          <p:txBody>
            <a:bodyPr wrap="square" rtlCol="0">
              <a:spAutoFit/>
            </a:bodyPr>
            <a:lstStyle/>
            <a:p>
              <a:pPr algn="ctr"/>
              <a:r>
                <a:rPr lang="en-US" sz="13800" b="1" dirty="0">
                  <a:solidFill>
                    <a:srgbClr val="002060"/>
                  </a:solidFill>
                  <a:effectLst>
                    <a:outerShdw blurRad="50800" dist="38100" dir="3000000" algn="l" rotWithShape="0">
                      <a:prstClr val="black">
                        <a:alpha val="35000"/>
                      </a:prstClr>
                    </a:outerShdw>
                  </a:effectLst>
                  <a:latin typeface="NikoshBAN" panose="02000000000000000000" pitchFamily="2" charset="0"/>
                  <a:cs typeface="NikoshBAN" panose="02000000000000000000" pitchFamily="2" charset="0"/>
                </a:rPr>
                <a:t>ম</a:t>
              </a:r>
            </a:p>
          </p:txBody>
        </p:sp>
        <p:sp>
          <p:nvSpPr>
            <p:cNvPr id="31" name="Oval 30">
              <a:extLst>
                <a:ext uri="{FF2B5EF4-FFF2-40B4-BE49-F238E27FC236}">
                  <a16:creationId xmlns:a16="http://schemas.microsoft.com/office/drawing/2014/main" id="{F9D40E00-E30A-7CED-4CF5-15BCE79464B0}"/>
                </a:ext>
              </a:extLst>
            </p:cNvPr>
            <p:cNvSpPr/>
            <p:nvPr/>
          </p:nvSpPr>
          <p:spPr>
            <a:xfrm>
              <a:off x="9246553" y="3865118"/>
              <a:ext cx="236632" cy="221307"/>
            </a:xfrm>
            <a:prstGeom prst="ellipse">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57212E6B-3C8E-BD77-F923-3B26182D92FE}"/>
                </a:ext>
              </a:extLst>
            </p:cNvPr>
            <p:cNvCxnSpPr>
              <a:endCxn id="36" idx="4"/>
            </p:cNvCxnSpPr>
            <p:nvPr/>
          </p:nvCxnSpPr>
          <p:spPr>
            <a:xfrm flipH="1" flipV="1">
              <a:off x="9342507" y="891710"/>
              <a:ext cx="1" cy="297340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6375D1FE-3059-3174-84E6-815AA83F522F}"/>
                </a:ext>
              </a:extLst>
            </p:cNvPr>
            <p:cNvSpPr/>
            <p:nvPr/>
          </p:nvSpPr>
          <p:spPr>
            <a:xfrm>
              <a:off x="9328438" y="3644651"/>
              <a:ext cx="259377" cy="234535"/>
            </a:xfrm>
            <a:custGeom>
              <a:avLst/>
              <a:gdLst>
                <a:gd name="connsiteX0" fmla="*/ 0 w 182880"/>
                <a:gd name="connsiteY0" fmla="*/ 154745 h 154745"/>
                <a:gd name="connsiteX1" fmla="*/ 70338 w 182880"/>
                <a:gd name="connsiteY1" fmla="*/ 112542 h 154745"/>
                <a:gd name="connsiteX2" fmla="*/ 126609 w 182880"/>
                <a:gd name="connsiteY2" fmla="*/ 98474 h 154745"/>
                <a:gd name="connsiteX3" fmla="*/ 154745 w 182880"/>
                <a:gd name="connsiteY3" fmla="*/ 42203 h 154745"/>
                <a:gd name="connsiteX4" fmla="*/ 182880 w 182880"/>
                <a:gd name="connsiteY4" fmla="*/ 0 h 15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54745">
                  <a:moveTo>
                    <a:pt x="0" y="154745"/>
                  </a:moveTo>
                  <a:cubicBezTo>
                    <a:pt x="23446" y="140677"/>
                    <a:pt x="45352" y="123647"/>
                    <a:pt x="70338" y="112542"/>
                  </a:cubicBezTo>
                  <a:cubicBezTo>
                    <a:pt x="88006" y="104690"/>
                    <a:pt x="111756" y="110851"/>
                    <a:pt x="126609" y="98474"/>
                  </a:cubicBezTo>
                  <a:cubicBezTo>
                    <a:pt x="142719" y="85049"/>
                    <a:pt x="144340" y="60411"/>
                    <a:pt x="154745" y="42203"/>
                  </a:cubicBezTo>
                  <a:cubicBezTo>
                    <a:pt x="163133" y="27523"/>
                    <a:pt x="182880" y="0"/>
                    <a:pt x="182880" y="0"/>
                  </a:cubicBezTo>
                </a:path>
              </a:pathLst>
            </a:custGeom>
            <a:solidFill>
              <a:schemeClr val="tx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46369638-DF90-77E4-5657-343B89A97EDB}"/>
                </a:ext>
              </a:extLst>
            </p:cNvPr>
            <p:cNvGrpSpPr/>
            <p:nvPr/>
          </p:nvGrpSpPr>
          <p:grpSpPr>
            <a:xfrm>
              <a:off x="9054587" y="452622"/>
              <a:ext cx="575841" cy="573788"/>
              <a:chOff x="9054587" y="452622"/>
              <a:chExt cx="575841" cy="573788"/>
            </a:xfrm>
          </p:grpSpPr>
          <p:sp>
            <p:nvSpPr>
              <p:cNvPr id="35" name="Oval 34">
                <a:extLst>
                  <a:ext uri="{FF2B5EF4-FFF2-40B4-BE49-F238E27FC236}">
                    <a16:creationId xmlns:a16="http://schemas.microsoft.com/office/drawing/2014/main" id="{46F00585-1C35-3BC4-2777-94C4C3F8CE02}"/>
                  </a:ext>
                </a:extLst>
              </p:cNvPr>
              <p:cNvSpPr/>
              <p:nvPr/>
            </p:nvSpPr>
            <p:spPr>
              <a:xfrm>
                <a:off x="9054587" y="452622"/>
                <a:ext cx="575841" cy="573788"/>
              </a:xfrm>
              <a:prstGeom prst="ellipse">
                <a:avLst/>
              </a:prstGeom>
              <a:solidFill>
                <a:schemeClr val="bg1"/>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496963E-DF11-D354-AE74-3C186B65E9DA}"/>
                  </a:ext>
                </a:extLst>
              </p:cNvPr>
              <p:cNvSpPr/>
              <p:nvPr/>
            </p:nvSpPr>
            <p:spPr>
              <a:xfrm>
                <a:off x="9178304" y="587323"/>
                <a:ext cx="328406" cy="304387"/>
              </a:xfrm>
              <a:prstGeom prst="ellipse">
                <a:avLst/>
              </a:prstGeom>
              <a:solidFill>
                <a:srgbClr val="00206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7" name="Picture 36">
            <a:extLst>
              <a:ext uri="{FF2B5EF4-FFF2-40B4-BE49-F238E27FC236}">
                <a16:creationId xmlns:a16="http://schemas.microsoft.com/office/drawing/2014/main" id="{3C46E701-6420-C1AD-B2B4-BC7B042219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341575"/>
            <a:ext cx="12192000" cy="3516425"/>
          </a:xfrm>
          <a:prstGeom prst="rect">
            <a:avLst/>
          </a:prstGeom>
        </p:spPr>
      </p:pic>
    </p:spTree>
    <p:extLst>
      <p:ext uri="{BB962C8B-B14F-4D97-AF65-F5344CB8AC3E}">
        <p14:creationId xmlns:p14="http://schemas.microsoft.com/office/powerpoint/2010/main" val="8189052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44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4000">
                                          <p:cBhvr additive="base">
                                            <p:cTn id="7" dur="2000" fill="hold"/>
                                            <p:tgtEl>
                                              <p:spTgt spid="5"/>
                                            </p:tgtEl>
                                            <p:attrNameLst>
                                              <p:attrName>ppt_x</p:attrName>
                                            </p:attrNameLst>
                                          </p:cBhvr>
                                          <p:tavLst>
                                            <p:tav tm="0">
                                              <p:val>
                                                <p:strVal val="0-#ppt_w/2"/>
                                              </p:val>
                                            </p:tav>
                                            <p:tav tm="100000">
                                              <p:val>
                                                <p:strVal val="#ppt_x"/>
                                              </p:val>
                                            </p:tav>
                                          </p:tavLst>
                                        </p:anim>
                                        <p:anim calcmode="lin" valueType="num" p14:bounceEnd="44000">
                                          <p:cBhvr additive="base">
                                            <p:cTn id="8" dur="2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44000">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14:bounceEnd="44000">
                                          <p:cBhvr additive="base">
                                            <p:cTn id="11" dur="2000" fill="hold"/>
                                            <p:tgtEl>
                                              <p:spTgt spid="13"/>
                                            </p:tgtEl>
                                            <p:attrNameLst>
                                              <p:attrName>ppt_x</p:attrName>
                                            </p:attrNameLst>
                                          </p:cBhvr>
                                          <p:tavLst>
                                            <p:tav tm="0">
                                              <p:val>
                                                <p:strVal val="0-#ppt_w/2"/>
                                              </p:val>
                                            </p:tav>
                                            <p:tav tm="100000">
                                              <p:val>
                                                <p:strVal val="#ppt_x"/>
                                              </p:val>
                                            </p:tav>
                                          </p:tavLst>
                                        </p:anim>
                                        <p:anim calcmode="lin" valueType="num" p14:bounceEnd="44000">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14:presetBounceEnd="44000">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14:bounceEnd="44000">
                                          <p:cBhvr additive="base">
                                            <p:cTn id="15" dur="2000" fill="hold"/>
                                            <p:tgtEl>
                                              <p:spTgt spid="21"/>
                                            </p:tgtEl>
                                            <p:attrNameLst>
                                              <p:attrName>ppt_x</p:attrName>
                                            </p:attrNameLst>
                                          </p:cBhvr>
                                          <p:tavLst>
                                            <p:tav tm="0">
                                              <p:val>
                                                <p:strVal val="1+#ppt_w/2"/>
                                              </p:val>
                                            </p:tav>
                                            <p:tav tm="100000">
                                              <p:val>
                                                <p:strVal val="#ppt_x"/>
                                              </p:val>
                                            </p:tav>
                                          </p:tavLst>
                                        </p:anim>
                                        <p:anim calcmode="lin" valueType="num" p14:bounceEnd="44000">
                                          <p:cBhvr additive="base">
                                            <p:cTn id="16" dur="20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14:presetBounceEnd="44000">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14:bounceEnd="44000">
                                          <p:cBhvr additive="base">
                                            <p:cTn id="19" dur="2000" fill="hold"/>
                                            <p:tgtEl>
                                              <p:spTgt spid="29"/>
                                            </p:tgtEl>
                                            <p:attrNameLst>
                                              <p:attrName>ppt_x</p:attrName>
                                            </p:attrNameLst>
                                          </p:cBhvr>
                                          <p:tavLst>
                                            <p:tav tm="0">
                                              <p:val>
                                                <p:strVal val="1+#ppt_w/2"/>
                                              </p:val>
                                            </p:tav>
                                            <p:tav tm="100000">
                                              <p:val>
                                                <p:strVal val="#ppt_x"/>
                                              </p:val>
                                            </p:tav>
                                          </p:tavLst>
                                        </p:anim>
                                        <p:anim calcmode="lin" valueType="num" p14:bounceEnd="44000">
                                          <p:cBhvr additive="base">
                                            <p:cTn id="20" dur="2000" fill="hold"/>
                                            <p:tgtEl>
                                              <p:spTgt spid="29"/>
                                            </p:tgtEl>
                                            <p:attrNameLst>
                                              <p:attrName>ppt_y</p:attrName>
                                            </p:attrNameLst>
                                          </p:cBhvr>
                                          <p:tavLst>
                                            <p:tav tm="0">
                                              <p:val>
                                                <p:strVal val="#ppt_y"/>
                                              </p:val>
                                            </p:tav>
                                            <p:tav tm="100000">
                                              <p:val>
                                                <p:strVal val="#ppt_y"/>
                                              </p:val>
                                            </p:tav>
                                          </p:tavLst>
                                        </p:anim>
                                      </p:childTnLst>
                                    </p:cTn>
                                  </p:par>
                                  <p:par>
                                    <p:cTn id="21" presetID="21" presetClass="entr" presetSubtype="1"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heel(1)">
                                          <p:cBhvr>
                                            <p:cTn id="23"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0-#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2000" fill="hold"/>
                                            <p:tgtEl>
                                              <p:spTgt spid="21"/>
                                            </p:tgtEl>
                                            <p:attrNameLst>
                                              <p:attrName>ppt_x</p:attrName>
                                            </p:attrNameLst>
                                          </p:cBhvr>
                                          <p:tavLst>
                                            <p:tav tm="0">
                                              <p:val>
                                                <p:strVal val="1+#ppt_w/2"/>
                                              </p:val>
                                            </p:tav>
                                            <p:tav tm="100000">
                                              <p:val>
                                                <p:strVal val="#ppt_x"/>
                                              </p:val>
                                            </p:tav>
                                          </p:tavLst>
                                        </p:anim>
                                        <p:anim calcmode="lin" valueType="num">
                                          <p:cBhvr additive="base">
                                            <p:cTn id="16" dur="20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2000" fill="hold"/>
                                            <p:tgtEl>
                                              <p:spTgt spid="29"/>
                                            </p:tgtEl>
                                            <p:attrNameLst>
                                              <p:attrName>ppt_x</p:attrName>
                                            </p:attrNameLst>
                                          </p:cBhvr>
                                          <p:tavLst>
                                            <p:tav tm="0">
                                              <p:val>
                                                <p:strVal val="1+#ppt_w/2"/>
                                              </p:val>
                                            </p:tav>
                                            <p:tav tm="100000">
                                              <p:val>
                                                <p:strVal val="#ppt_x"/>
                                              </p:val>
                                            </p:tav>
                                          </p:tavLst>
                                        </p:anim>
                                        <p:anim calcmode="lin" valueType="num">
                                          <p:cBhvr additive="base">
                                            <p:cTn id="20" dur="2000" fill="hold"/>
                                            <p:tgtEl>
                                              <p:spTgt spid="29"/>
                                            </p:tgtEl>
                                            <p:attrNameLst>
                                              <p:attrName>ppt_y</p:attrName>
                                            </p:attrNameLst>
                                          </p:cBhvr>
                                          <p:tavLst>
                                            <p:tav tm="0">
                                              <p:val>
                                                <p:strVal val="#ppt_y"/>
                                              </p:val>
                                            </p:tav>
                                            <p:tav tm="100000">
                                              <p:val>
                                                <p:strVal val="#ppt_y"/>
                                              </p:val>
                                            </p:tav>
                                          </p:tavLst>
                                        </p:anim>
                                      </p:childTnLst>
                                    </p:cTn>
                                  </p:par>
                                  <p:par>
                                    <p:cTn id="21" presetID="21" presetClass="entr" presetSubtype="1"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heel(1)">
                                          <p:cBhvr>
                                            <p:cTn id="23"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4F2962-77D2-DA4F-5963-6DCAFFE9E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897" y="0"/>
            <a:ext cx="9460923" cy="4805464"/>
          </a:xfrm>
          <a:prstGeom prst="rect">
            <a:avLst/>
          </a:prstGeom>
        </p:spPr>
      </p:pic>
      <p:sp>
        <p:nvSpPr>
          <p:cNvPr id="4" name="Rectangle 3">
            <a:extLst>
              <a:ext uri="{FF2B5EF4-FFF2-40B4-BE49-F238E27FC236}">
                <a16:creationId xmlns:a16="http://schemas.microsoft.com/office/drawing/2014/main" id="{98161471-E882-6F07-4C85-862E2D1E8A5F}"/>
              </a:ext>
            </a:extLst>
          </p:cNvPr>
          <p:cNvSpPr/>
          <p:nvPr/>
        </p:nvSpPr>
        <p:spPr>
          <a:xfrm>
            <a:off x="862518" y="5194569"/>
            <a:ext cx="10927405" cy="14396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সেখানে সেরিবা নামে আরও একজন ফেরিওয়ালা থাকতেন। সেরিবা ছিলেন খুব লোভী।</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412271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5D92AE-4664-53BC-42AE-E9D7AACF4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540" y="311286"/>
            <a:ext cx="9460923" cy="47860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a:extLst>
              <a:ext uri="{FF2B5EF4-FFF2-40B4-BE49-F238E27FC236}">
                <a16:creationId xmlns:a16="http://schemas.microsoft.com/office/drawing/2014/main" id="{9F81746E-2F4C-9525-2671-E61BA6E21779}"/>
              </a:ext>
            </a:extLst>
          </p:cNvPr>
          <p:cNvSpPr/>
          <p:nvPr/>
        </p:nvSpPr>
        <p:spPr>
          <a:xfrm>
            <a:off x="434501" y="5311302"/>
            <a:ext cx="10466962" cy="154669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একবার সেরিবান আর সেরিবা অন্ধপুর নগরে বাণিজ্য করতে গেলেন।</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329213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3C295E-C441-F6F4-4B11-40037C29F9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66" y="447472"/>
            <a:ext cx="10246468" cy="3910520"/>
          </a:xfrm>
          <a:prstGeom prst="rect">
            <a:avLst/>
          </a:prstGeom>
        </p:spPr>
      </p:pic>
      <p:sp>
        <p:nvSpPr>
          <p:cNvPr id="4" name="Rectangle 3">
            <a:extLst>
              <a:ext uri="{FF2B5EF4-FFF2-40B4-BE49-F238E27FC236}">
                <a16:creationId xmlns:a16="http://schemas.microsoft.com/office/drawing/2014/main" id="{C1F789B4-BB39-C85B-E65D-136707BB32C8}"/>
              </a:ext>
            </a:extLst>
          </p:cNvPr>
          <p:cNvSpPr/>
          <p:nvPr/>
        </p:nvSpPr>
        <p:spPr>
          <a:xfrm>
            <a:off x="826851" y="4980562"/>
            <a:ext cx="10538298" cy="14299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অম্বিপুরে সেই সময়ে এক বণিক পরিবার বাস করত। একসময় ওই বণিক পরিবার খুব ধনী ছিল।</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313135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A0541B-BAB5-5816-CB42-A747651B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179" y="252918"/>
            <a:ext cx="10061642" cy="466927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Rectangle 3">
            <a:extLst>
              <a:ext uri="{FF2B5EF4-FFF2-40B4-BE49-F238E27FC236}">
                <a16:creationId xmlns:a16="http://schemas.microsoft.com/office/drawing/2014/main" id="{CC7F7477-36EA-9513-DCC1-1513482EF5A3}"/>
              </a:ext>
            </a:extLst>
          </p:cNvPr>
          <p:cNvSpPr/>
          <p:nvPr/>
        </p:nvSpPr>
        <p:spPr>
          <a:xfrm>
            <a:off x="1065179" y="5116749"/>
            <a:ext cx="10288622" cy="14883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তবে ধন-সম্পদ হারিয়ে তারা গরিব হয়ে যায়।</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83054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3B22A5-ECA9-6250-E0CD-7E7191A0A7D1}"/>
              </a:ext>
            </a:extLst>
          </p:cNvPr>
          <p:cNvSpPr/>
          <p:nvPr/>
        </p:nvSpPr>
        <p:spPr>
          <a:xfrm>
            <a:off x="1361872" y="5058383"/>
            <a:ext cx="9766571" cy="14786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a:latin typeface="Nikosh" panose="02000000000000000000" pitchFamily="2" charset="0"/>
                <a:cs typeface="Nikosh" panose="02000000000000000000" pitchFamily="2" charset="0"/>
              </a:rPr>
              <a:t>সেই পরিবারের কেবল বুড়ি ঠাকুমা এবং তার এক নাতনি বেঁচে ছিল।</a:t>
            </a:r>
            <a:endParaRPr lang="en-US" sz="4800" dirty="0" err="1">
              <a:latin typeface="Nikosh" panose="02000000000000000000" pitchFamily="2" charset="0"/>
              <a:cs typeface="Nikosh" panose="02000000000000000000" pitchFamily="2" charset="0"/>
            </a:endParaRPr>
          </a:p>
        </p:txBody>
      </p:sp>
      <p:pic>
        <p:nvPicPr>
          <p:cNvPr id="4" name="Picture 3">
            <a:extLst>
              <a:ext uri="{FF2B5EF4-FFF2-40B4-BE49-F238E27FC236}">
                <a16:creationId xmlns:a16="http://schemas.microsoft.com/office/drawing/2014/main" id="{F94445B6-9BFD-9FE2-5522-8A66764BB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9191" y="321013"/>
            <a:ext cx="7431932" cy="44011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2343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CC5430-7C84-43F0-EEAD-39218A67B19C}"/>
              </a:ext>
            </a:extLst>
          </p:cNvPr>
          <p:cNvSpPr/>
          <p:nvPr/>
        </p:nvSpPr>
        <p:spPr>
          <a:xfrm>
            <a:off x="483140" y="4727643"/>
            <a:ext cx="11225719" cy="18482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তারা প্রতিবেশীর বাড়িতে কাজ করে অতি কষ্টে সংসার চালাতেন</a:t>
            </a:r>
            <a:endParaRPr lang="en-US" sz="4800" dirty="0" err="1">
              <a:latin typeface="Nikosh" panose="02000000000000000000" pitchFamily="2" charset="0"/>
              <a:cs typeface="Nikosh" panose="02000000000000000000" pitchFamily="2" charset="0"/>
            </a:endParaRPr>
          </a:p>
        </p:txBody>
      </p:sp>
      <p:pic>
        <p:nvPicPr>
          <p:cNvPr id="4" name="Picture 3">
            <a:extLst>
              <a:ext uri="{FF2B5EF4-FFF2-40B4-BE49-F238E27FC236}">
                <a16:creationId xmlns:a16="http://schemas.microsoft.com/office/drawing/2014/main" id="{8F44885F-67E7-6F25-A10F-0D572AAE2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6450" y="282102"/>
            <a:ext cx="9319098" cy="4134255"/>
          </a:xfrm>
          <a:prstGeom prst="rect">
            <a:avLst/>
          </a:prstGeom>
        </p:spPr>
      </p:pic>
    </p:spTree>
    <p:extLst>
      <p:ext uri="{BB962C8B-B14F-4D97-AF65-F5344CB8AC3E}">
        <p14:creationId xmlns:p14="http://schemas.microsoft.com/office/powerpoint/2010/main" val="423715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76AFCC28-3D41-8B42-D338-274A368D0EDB}"/>
              </a:ext>
            </a:extLst>
          </p:cNvPr>
          <p:cNvSpPr/>
          <p:nvPr/>
        </p:nvSpPr>
        <p:spPr>
          <a:xfrm>
            <a:off x="3190672" y="0"/>
            <a:ext cx="4572000" cy="1984443"/>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নতুন</a:t>
            </a:r>
            <a:r>
              <a:rPr lang="en-US" sz="4800" dirty="0">
                <a:latin typeface="Nikosh" panose="02000000000000000000" pitchFamily="2" charset="0"/>
                <a:cs typeface="Nikosh" panose="02000000000000000000" pitchFamily="2" charset="0"/>
              </a:rPr>
              <a:t> শব্দ</a:t>
            </a:r>
          </a:p>
        </p:txBody>
      </p:sp>
      <p:sp>
        <p:nvSpPr>
          <p:cNvPr id="3" name="Rectangle 2">
            <a:extLst>
              <a:ext uri="{FF2B5EF4-FFF2-40B4-BE49-F238E27FC236}">
                <a16:creationId xmlns:a16="http://schemas.microsoft.com/office/drawing/2014/main" id="{38E23331-2916-A277-DF46-CBBE50BA2719}"/>
              </a:ext>
            </a:extLst>
          </p:cNvPr>
          <p:cNvSpPr/>
          <p:nvPr/>
        </p:nvSpPr>
        <p:spPr>
          <a:xfrm>
            <a:off x="836579" y="2529191"/>
            <a:ext cx="2743200" cy="11721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ফেরারিওয়ালা</a:t>
            </a:r>
            <a:endParaRPr lang="en-US" sz="4800" dirty="0" err="1">
              <a:latin typeface="Nikosh" panose="02000000000000000000" pitchFamily="2" charset="0"/>
              <a:cs typeface="Nikosh" panose="02000000000000000000" pitchFamily="2" charset="0"/>
            </a:endParaRPr>
          </a:p>
        </p:txBody>
      </p:sp>
      <p:sp>
        <p:nvSpPr>
          <p:cNvPr id="5" name="Rectangle 4">
            <a:extLst>
              <a:ext uri="{FF2B5EF4-FFF2-40B4-BE49-F238E27FC236}">
                <a16:creationId xmlns:a16="http://schemas.microsoft.com/office/drawing/2014/main" id="{80E796FC-D62C-1F48-C389-0FFE6ADCDC2E}"/>
              </a:ext>
            </a:extLst>
          </p:cNvPr>
          <p:cNvSpPr/>
          <p:nvPr/>
        </p:nvSpPr>
        <p:spPr>
          <a:xfrm>
            <a:off x="836579" y="4069404"/>
            <a:ext cx="2743200" cy="11721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বণিক</a:t>
            </a:r>
            <a:endParaRPr lang="en-US" sz="4800" dirty="0" err="1">
              <a:latin typeface="Nikosh" panose="02000000000000000000" pitchFamily="2" charset="0"/>
              <a:cs typeface="Nikosh" panose="02000000000000000000" pitchFamily="2" charset="0"/>
            </a:endParaRPr>
          </a:p>
        </p:txBody>
      </p:sp>
      <p:sp>
        <p:nvSpPr>
          <p:cNvPr id="7" name="Rectangle 6">
            <a:extLst>
              <a:ext uri="{FF2B5EF4-FFF2-40B4-BE49-F238E27FC236}">
                <a16:creationId xmlns:a16="http://schemas.microsoft.com/office/drawing/2014/main" id="{460D790D-90C4-D46B-CEB3-FF18433F00C7}"/>
              </a:ext>
            </a:extLst>
          </p:cNvPr>
          <p:cNvSpPr/>
          <p:nvPr/>
        </p:nvSpPr>
        <p:spPr>
          <a:xfrm>
            <a:off x="836579" y="5609617"/>
            <a:ext cx="2743200" cy="11721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বাণিজ্য</a:t>
            </a:r>
            <a:endParaRPr lang="en-US" sz="4800" dirty="0" err="1">
              <a:latin typeface="Nikosh" panose="02000000000000000000" pitchFamily="2" charset="0"/>
              <a:cs typeface="Nikosh" panose="02000000000000000000" pitchFamily="2" charset="0"/>
            </a:endParaRPr>
          </a:p>
        </p:txBody>
      </p:sp>
      <p:sp>
        <p:nvSpPr>
          <p:cNvPr id="8" name="Arrow: Right 7">
            <a:extLst>
              <a:ext uri="{FF2B5EF4-FFF2-40B4-BE49-F238E27FC236}">
                <a16:creationId xmlns:a16="http://schemas.microsoft.com/office/drawing/2014/main" id="{06BEC3AB-B27A-9A19-DDC2-59DCB1A8F60B}"/>
              </a:ext>
            </a:extLst>
          </p:cNvPr>
          <p:cNvSpPr/>
          <p:nvPr/>
        </p:nvSpPr>
        <p:spPr>
          <a:xfrm>
            <a:off x="3988340" y="2918298"/>
            <a:ext cx="1031132" cy="51070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10" name="Arrow: Right 9">
            <a:extLst>
              <a:ext uri="{FF2B5EF4-FFF2-40B4-BE49-F238E27FC236}">
                <a16:creationId xmlns:a16="http://schemas.microsoft.com/office/drawing/2014/main" id="{667D903D-2169-737F-C41F-86E68557244C}"/>
              </a:ext>
            </a:extLst>
          </p:cNvPr>
          <p:cNvSpPr/>
          <p:nvPr/>
        </p:nvSpPr>
        <p:spPr>
          <a:xfrm>
            <a:off x="3988340" y="4400144"/>
            <a:ext cx="1031132" cy="51070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12" name="Arrow: Right 11">
            <a:extLst>
              <a:ext uri="{FF2B5EF4-FFF2-40B4-BE49-F238E27FC236}">
                <a16:creationId xmlns:a16="http://schemas.microsoft.com/office/drawing/2014/main" id="{09734E70-7A59-6428-F14A-FE8DBAF2D566}"/>
              </a:ext>
            </a:extLst>
          </p:cNvPr>
          <p:cNvSpPr/>
          <p:nvPr/>
        </p:nvSpPr>
        <p:spPr>
          <a:xfrm>
            <a:off x="3988340" y="5940357"/>
            <a:ext cx="1031132" cy="51070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13" name="Rectangle 12">
            <a:extLst>
              <a:ext uri="{FF2B5EF4-FFF2-40B4-BE49-F238E27FC236}">
                <a16:creationId xmlns:a16="http://schemas.microsoft.com/office/drawing/2014/main" id="{45142FD7-CF40-7844-575B-B6AF00E6DEFA}"/>
              </a:ext>
            </a:extLst>
          </p:cNvPr>
          <p:cNvSpPr/>
          <p:nvPr/>
        </p:nvSpPr>
        <p:spPr>
          <a:xfrm>
            <a:off x="5358320" y="2531622"/>
            <a:ext cx="6507805" cy="11721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as-IN" sz="4000" dirty="0">
                <a:latin typeface="Nikosh" panose="02000000000000000000" pitchFamily="2" charset="0"/>
                <a:cs typeface="Nikosh" panose="02000000000000000000" pitchFamily="2" charset="0"/>
              </a:rPr>
              <a:t>যিনি ঘুরে ঘুরে জিনিস বেচেন বা কেনেন।</a:t>
            </a:r>
            <a:endParaRPr lang="en-US" sz="4000" dirty="0" err="1">
              <a:latin typeface="Nikosh" panose="02000000000000000000" pitchFamily="2" charset="0"/>
              <a:cs typeface="Nikosh" panose="02000000000000000000" pitchFamily="2" charset="0"/>
            </a:endParaRPr>
          </a:p>
        </p:txBody>
      </p:sp>
      <p:sp>
        <p:nvSpPr>
          <p:cNvPr id="14" name="Rectangle 13">
            <a:extLst>
              <a:ext uri="{FF2B5EF4-FFF2-40B4-BE49-F238E27FC236}">
                <a16:creationId xmlns:a16="http://schemas.microsoft.com/office/drawing/2014/main" id="{5EA505C1-1E11-B138-81C4-7C0312023AE3}"/>
              </a:ext>
            </a:extLst>
          </p:cNvPr>
          <p:cNvSpPr/>
          <p:nvPr/>
        </p:nvSpPr>
        <p:spPr>
          <a:xfrm>
            <a:off x="5358320" y="4069404"/>
            <a:ext cx="3171217" cy="11721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000" dirty="0">
                <a:latin typeface="Nikosh" panose="02000000000000000000" pitchFamily="2" charset="0"/>
                <a:cs typeface="Nikosh" panose="02000000000000000000" pitchFamily="2" charset="0"/>
              </a:rPr>
              <a:t>ব্যবসায়ী</a:t>
            </a:r>
            <a:endParaRPr lang="en-US" sz="4000" dirty="0" err="1">
              <a:latin typeface="Nikosh" panose="02000000000000000000" pitchFamily="2" charset="0"/>
              <a:cs typeface="Nikosh" panose="02000000000000000000" pitchFamily="2" charset="0"/>
            </a:endParaRPr>
          </a:p>
        </p:txBody>
      </p:sp>
      <p:sp>
        <p:nvSpPr>
          <p:cNvPr id="16" name="Rectangle 15">
            <a:extLst>
              <a:ext uri="{FF2B5EF4-FFF2-40B4-BE49-F238E27FC236}">
                <a16:creationId xmlns:a16="http://schemas.microsoft.com/office/drawing/2014/main" id="{39B02984-CA2C-D50A-DBE1-A0B0F6B30408}"/>
              </a:ext>
            </a:extLst>
          </p:cNvPr>
          <p:cNvSpPr/>
          <p:nvPr/>
        </p:nvSpPr>
        <p:spPr>
          <a:xfrm>
            <a:off x="5358319" y="5609616"/>
            <a:ext cx="3171217" cy="11721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400" dirty="0">
                <a:latin typeface="Nikosh" panose="02000000000000000000" pitchFamily="2" charset="0"/>
                <a:cs typeface="Nikosh" panose="02000000000000000000" pitchFamily="2" charset="0"/>
              </a:rPr>
              <a:t>ব্যবসা</a:t>
            </a:r>
            <a:endParaRPr lang="en-US" sz="44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149644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8" grpId="0" animBg="1"/>
      <p:bldP spid="10" grpId="0" animBg="1"/>
      <p:bldP spid="12" grpId="0" animBg="1"/>
      <p:bldP spid="13" grpId="0" animBg="1"/>
      <p:bldP spid="14"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860CD1A4-DB83-0D1A-7EFF-89E27D0DE4BC}"/>
              </a:ext>
            </a:extLst>
          </p:cNvPr>
          <p:cNvSpPr/>
          <p:nvPr/>
        </p:nvSpPr>
        <p:spPr>
          <a:xfrm>
            <a:off x="2996119" y="-1"/>
            <a:ext cx="7159557" cy="1964987"/>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যুক্তবর্ণ</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ভেঙা</a:t>
            </a:r>
            <a:r>
              <a:rPr lang="en-US" sz="4800" dirty="0">
                <a:latin typeface="Nikosh" panose="02000000000000000000" pitchFamily="2" charset="0"/>
                <a:cs typeface="Nikosh" panose="02000000000000000000" pitchFamily="2" charset="0"/>
              </a:rPr>
              <a:t> লিখি </a:t>
            </a:r>
            <a:r>
              <a:rPr lang="en-US" sz="4800" dirty="0" err="1">
                <a:latin typeface="Nikosh" panose="02000000000000000000" pitchFamily="2" charset="0"/>
                <a:cs typeface="Nikosh" panose="02000000000000000000" pitchFamily="2" charset="0"/>
              </a:rPr>
              <a:t>এবং</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নতুন</a:t>
            </a:r>
            <a:r>
              <a:rPr lang="en-US" sz="4800" dirty="0">
                <a:latin typeface="Nikosh" panose="02000000000000000000" pitchFamily="2" charset="0"/>
                <a:cs typeface="Nikosh" panose="02000000000000000000" pitchFamily="2" charset="0"/>
              </a:rPr>
              <a:t> শব্দ </a:t>
            </a:r>
            <a:r>
              <a:rPr lang="en-US" sz="4800" dirty="0" err="1">
                <a:latin typeface="Nikosh" panose="02000000000000000000" pitchFamily="2" charset="0"/>
                <a:cs typeface="Nikosh" panose="02000000000000000000" pitchFamily="2" charset="0"/>
              </a:rPr>
              <a:t>তৈরি</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করি</a:t>
            </a:r>
            <a:r>
              <a:rPr lang="en-US" sz="4800" dirty="0">
                <a:latin typeface="Nikosh" panose="02000000000000000000" pitchFamily="2" charset="0"/>
                <a:cs typeface="Nikosh" panose="02000000000000000000" pitchFamily="2" charset="0"/>
              </a:rPr>
              <a:t> </a:t>
            </a:r>
            <a:r>
              <a:rPr lang="as-IN" sz="4800" dirty="0">
                <a:latin typeface="Nikosh" panose="02000000000000000000" pitchFamily="2" charset="0"/>
                <a:cs typeface="Nikosh" panose="02000000000000000000" pitchFamily="2" charset="0"/>
              </a:rPr>
              <a:t>:</a:t>
            </a:r>
            <a:endParaRPr lang="en-US" sz="4800" dirty="0" err="1">
              <a:latin typeface="Nikosh" panose="02000000000000000000" pitchFamily="2" charset="0"/>
              <a:cs typeface="Nikosh" panose="02000000000000000000" pitchFamily="2" charset="0"/>
            </a:endParaRPr>
          </a:p>
        </p:txBody>
      </p:sp>
      <p:sp>
        <p:nvSpPr>
          <p:cNvPr id="3" name="Rectangle 2">
            <a:extLst>
              <a:ext uri="{FF2B5EF4-FFF2-40B4-BE49-F238E27FC236}">
                <a16:creationId xmlns:a16="http://schemas.microsoft.com/office/drawing/2014/main" id="{033CA601-F964-0543-5092-29FFAC485F21}"/>
              </a:ext>
            </a:extLst>
          </p:cNvPr>
          <p:cNvSpPr/>
          <p:nvPr/>
        </p:nvSpPr>
        <p:spPr>
          <a:xfrm>
            <a:off x="389107" y="2477312"/>
            <a:ext cx="295720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a:latin typeface="Nikosh" panose="02000000000000000000" pitchFamily="2" charset="0"/>
                <a:cs typeface="Nikosh" panose="02000000000000000000" pitchFamily="2" charset="0"/>
              </a:rPr>
              <a:t>অন্ধপুর</a:t>
            </a:r>
            <a:endParaRPr lang="en-US" sz="4800" dirty="0" err="1">
              <a:latin typeface="Nikosh" panose="02000000000000000000" pitchFamily="2" charset="0"/>
              <a:cs typeface="Nikosh" panose="02000000000000000000" pitchFamily="2" charset="0"/>
            </a:endParaRPr>
          </a:p>
        </p:txBody>
      </p:sp>
      <p:sp>
        <p:nvSpPr>
          <p:cNvPr id="5" name="Rectangle 4">
            <a:extLst>
              <a:ext uri="{FF2B5EF4-FFF2-40B4-BE49-F238E27FC236}">
                <a16:creationId xmlns:a16="http://schemas.microsoft.com/office/drawing/2014/main" id="{48BFD340-DA6B-B724-5293-A3A03283A4BD}"/>
              </a:ext>
            </a:extLst>
          </p:cNvPr>
          <p:cNvSpPr/>
          <p:nvPr/>
        </p:nvSpPr>
        <p:spPr>
          <a:xfrm>
            <a:off x="389107" y="3910520"/>
            <a:ext cx="295720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সম্পদ</a:t>
            </a:r>
            <a:endParaRPr lang="en-US" sz="4800" dirty="0">
              <a:latin typeface="Nikosh" panose="02000000000000000000" pitchFamily="2" charset="0"/>
              <a:cs typeface="Nikosh" panose="02000000000000000000" pitchFamily="2" charset="0"/>
            </a:endParaRPr>
          </a:p>
        </p:txBody>
      </p:sp>
      <p:sp>
        <p:nvSpPr>
          <p:cNvPr id="7" name="Rectangle 6">
            <a:extLst>
              <a:ext uri="{FF2B5EF4-FFF2-40B4-BE49-F238E27FC236}">
                <a16:creationId xmlns:a16="http://schemas.microsoft.com/office/drawing/2014/main" id="{57225AAB-EAFE-ECD1-B649-0BCED2F4F16E}"/>
              </a:ext>
            </a:extLst>
          </p:cNvPr>
          <p:cNvSpPr/>
          <p:nvPr/>
        </p:nvSpPr>
        <p:spPr>
          <a:xfrm>
            <a:off x="389107" y="5343728"/>
            <a:ext cx="295720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কষ্ট</a:t>
            </a:r>
            <a:endParaRPr lang="en-US" sz="4800" dirty="0">
              <a:latin typeface="Nikosh" panose="02000000000000000000" pitchFamily="2" charset="0"/>
              <a:cs typeface="Nikosh" panose="02000000000000000000" pitchFamily="2" charset="0"/>
            </a:endParaRPr>
          </a:p>
        </p:txBody>
      </p:sp>
      <p:sp>
        <p:nvSpPr>
          <p:cNvPr id="8" name="Minus Sign 7">
            <a:extLst>
              <a:ext uri="{FF2B5EF4-FFF2-40B4-BE49-F238E27FC236}">
                <a16:creationId xmlns:a16="http://schemas.microsoft.com/office/drawing/2014/main" id="{FA1ADF0A-9F97-48F2-CC04-07FD4FB2257A}"/>
              </a:ext>
            </a:extLst>
          </p:cNvPr>
          <p:cNvSpPr/>
          <p:nvPr/>
        </p:nvSpPr>
        <p:spPr>
          <a:xfrm>
            <a:off x="3482503" y="2765898"/>
            <a:ext cx="914400"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9" name="Rectangle 8">
            <a:extLst>
              <a:ext uri="{FF2B5EF4-FFF2-40B4-BE49-F238E27FC236}">
                <a16:creationId xmlns:a16="http://schemas.microsoft.com/office/drawing/2014/main" id="{68C9A89C-6050-58A4-5E6A-1EB9CE0938B6}"/>
              </a:ext>
            </a:extLst>
          </p:cNvPr>
          <p:cNvSpPr/>
          <p:nvPr/>
        </p:nvSpPr>
        <p:spPr>
          <a:xfrm>
            <a:off x="4578486" y="2477312"/>
            <a:ext cx="167315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ন্ধ</a:t>
            </a:r>
            <a:endParaRPr lang="en-US" sz="4800" dirty="0">
              <a:latin typeface="Nikosh" panose="02000000000000000000" pitchFamily="2" charset="0"/>
              <a:cs typeface="Nikosh" panose="02000000000000000000" pitchFamily="2" charset="0"/>
            </a:endParaRPr>
          </a:p>
        </p:txBody>
      </p:sp>
      <p:sp>
        <p:nvSpPr>
          <p:cNvPr id="11" name="Minus Sign 10">
            <a:extLst>
              <a:ext uri="{FF2B5EF4-FFF2-40B4-BE49-F238E27FC236}">
                <a16:creationId xmlns:a16="http://schemas.microsoft.com/office/drawing/2014/main" id="{F9A84585-69E0-0A99-261A-1718E7DA9135}"/>
              </a:ext>
            </a:extLst>
          </p:cNvPr>
          <p:cNvSpPr/>
          <p:nvPr/>
        </p:nvSpPr>
        <p:spPr>
          <a:xfrm>
            <a:off x="6569413" y="2866417"/>
            <a:ext cx="1044102"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15" name="Rectangle 14">
            <a:extLst>
              <a:ext uri="{FF2B5EF4-FFF2-40B4-BE49-F238E27FC236}">
                <a16:creationId xmlns:a16="http://schemas.microsoft.com/office/drawing/2014/main" id="{E98DC638-DBAF-3116-96D0-6A4BB910E32C}"/>
              </a:ext>
            </a:extLst>
          </p:cNvPr>
          <p:cNvSpPr/>
          <p:nvPr/>
        </p:nvSpPr>
        <p:spPr>
          <a:xfrm>
            <a:off x="7613515" y="2584316"/>
            <a:ext cx="167315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ন+ধ</a:t>
            </a:r>
            <a:r>
              <a:rPr lang="en-US" sz="4800" dirty="0">
                <a:latin typeface="Nikosh" panose="02000000000000000000" pitchFamily="2" charset="0"/>
                <a:cs typeface="Nikosh" panose="02000000000000000000" pitchFamily="2" charset="0"/>
              </a:rPr>
              <a:t> </a:t>
            </a:r>
          </a:p>
        </p:txBody>
      </p:sp>
      <p:sp>
        <p:nvSpPr>
          <p:cNvPr id="17" name="Rectangle 16">
            <a:extLst>
              <a:ext uri="{FF2B5EF4-FFF2-40B4-BE49-F238E27FC236}">
                <a16:creationId xmlns:a16="http://schemas.microsoft.com/office/drawing/2014/main" id="{007939A7-8044-F832-B399-FA3E8817F380}"/>
              </a:ext>
            </a:extLst>
          </p:cNvPr>
          <p:cNvSpPr/>
          <p:nvPr/>
        </p:nvSpPr>
        <p:spPr>
          <a:xfrm>
            <a:off x="10265923" y="2577831"/>
            <a:ext cx="167315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বন্ধ</a:t>
            </a:r>
            <a:r>
              <a:rPr lang="en-US" sz="4800" dirty="0">
                <a:latin typeface="Nikosh" panose="02000000000000000000" pitchFamily="2" charset="0"/>
                <a:cs typeface="Nikosh" panose="02000000000000000000" pitchFamily="2" charset="0"/>
              </a:rPr>
              <a:t> </a:t>
            </a:r>
          </a:p>
        </p:txBody>
      </p:sp>
      <p:sp>
        <p:nvSpPr>
          <p:cNvPr id="19" name="Minus Sign 18">
            <a:extLst>
              <a:ext uri="{FF2B5EF4-FFF2-40B4-BE49-F238E27FC236}">
                <a16:creationId xmlns:a16="http://schemas.microsoft.com/office/drawing/2014/main" id="{6A417DEE-D9FF-8633-7A0E-B54711AEB34B}"/>
              </a:ext>
            </a:extLst>
          </p:cNvPr>
          <p:cNvSpPr/>
          <p:nvPr/>
        </p:nvSpPr>
        <p:spPr>
          <a:xfrm>
            <a:off x="9286673" y="2929647"/>
            <a:ext cx="1044102"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21" name="Rectangle 20">
            <a:extLst>
              <a:ext uri="{FF2B5EF4-FFF2-40B4-BE49-F238E27FC236}">
                <a16:creationId xmlns:a16="http://schemas.microsoft.com/office/drawing/2014/main" id="{02809404-E858-B6A1-ED7A-831D37897F6F}"/>
              </a:ext>
            </a:extLst>
          </p:cNvPr>
          <p:cNvSpPr/>
          <p:nvPr/>
        </p:nvSpPr>
        <p:spPr>
          <a:xfrm>
            <a:off x="4546058" y="3910520"/>
            <a:ext cx="167315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ম্প</a:t>
            </a:r>
            <a:endParaRPr lang="en-US" sz="4800" dirty="0">
              <a:latin typeface="Nikosh" panose="02000000000000000000" pitchFamily="2" charset="0"/>
              <a:cs typeface="Nikosh" panose="02000000000000000000" pitchFamily="2" charset="0"/>
            </a:endParaRPr>
          </a:p>
        </p:txBody>
      </p:sp>
      <p:sp>
        <p:nvSpPr>
          <p:cNvPr id="23" name="Minus Sign 22">
            <a:extLst>
              <a:ext uri="{FF2B5EF4-FFF2-40B4-BE49-F238E27FC236}">
                <a16:creationId xmlns:a16="http://schemas.microsoft.com/office/drawing/2014/main" id="{40C5E46E-975A-8808-34FE-26A2BDD24AE7}"/>
              </a:ext>
            </a:extLst>
          </p:cNvPr>
          <p:cNvSpPr/>
          <p:nvPr/>
        </p:nvSpPr>
        <p:spPr>
          <a:xfrm>
            <a:off x="6410528" y="5820383"/>
            <a:ext cx="1044102"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a:latin typeface="Nikosh" panose="02000000000000000000" pitchFamily="2" charset="0"/>
                <a:cs typeface="Nikosh" panose="02000000000000000000" pitchFamily="2" charset="0"/>
              </a:rPr>
              <a:t> </a:t>
            </a:r>
          </a:p>
        </p:txBody>
      </p:sp>
      <p:sp>
        <p:nvSpPr>
          <p:cNvPr id="25" name="Rectangle 24">
            <a:extLst>
              <a:ext uri="{FF2B5EF4-FFF2-40B4-BE49-F238E27FC236}">
                <a16:creationId xmlns:a16="http://schemas.microsoft.com/office/drawing/2014/main" id="{630C30B6-895A-BF73-1309-D5993398F65B}"/>
              </a:ext>
            </a:extLst>
          </p:cNvPr>
          <p:cNvSpPr/>
          <p:nvPr/>
        </p:nvSpPr>
        <p:spPr>
          <a:xfrm>
            <a:off x="7568121" y="4165062"/>
            <a:ext cx="167315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ম+প</a:t>
            </a:r>
            <a:r>
              <a:rPr lang="en-US" sz="4800" dirty="0">
                <a:latin typeface="Nikosh" panose="02000000000000000000" pitchFamily="2" charset="0"/>
                <a:cs typeface="Nikosh" panose="02000000000000000000" pitchFamily="2" charset="0"/>
              </a:rPr>
              <a:t> </a:t>
            </a:r>
          </a:p>
        </p:txBody>
      </p:sp>
      <p:sp>
        <p:nvSpPr>
          <p:cNvPr id="27" name="Minus Sign 26">
            <a:extLst>
              <a:ext uri="{FF2B5EF4-FFF2-40B4-BE49-F238E27FC236}">
                <a16:creationId xmlns:a16="http://schemas.microsoft.com/office/drawing/2014/main" id="{DA11A855-9927-37DF-D1D9-2635F6E918E5}"/>
              </a:ext>
            </a:extLst>
          </p:cNvPr>
          <p:cNvSpPr/>
          <p:nvPr/>
        </p:nvSpPr>
        <p:spPr>
          <a:xfrm>
            <a:off x="9354765" y="4559031"/>
            <a:ext cx="1044102"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29" name="Rectangle 28">
            <a:extLst>
              <a:ext uri="{FF2B5EF4-FFF2-40B4-BE49-F238E27FC236}">
                <a16:creationId xmlns:a16="http://schemas.microsoft.com/office/drawing/2014/main" id="{FC3EE308-058F-65F4-5E3F-AE1BBD722094}"/>
              </a:ext>
            </a:extLst>
          </p:cNvPr>
          <p:cNvSpPr/>
          <p:nvPr/>
        </p:nvSpPr>
        <p:spPr>
          <a:xfrm>
            <a:off x="10330775" y="4165062"/>
            <a:ext cx="1673158" cy="1245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কম্পন</a:t>
            </a:r>
            <a:r>
              <a:rPr lang="en-US" sz="4800" dirty="0">
                <a:latin typeface="Nikosh" panose="02000000000000000000" pitchFamily="2" charset="0"/>
                <a:cs typeface="Nikosh" panose="02000000000000000000" pitchFamily="2" charset="0"/>
              </a:rPr>
              <a:t> </a:t>
            </a:r>
          </a:p>
        </p:txBody>
      </p:sp>
      <p:sp>
        <p:nvSpPr>
          <p:cNvPr id="31" name="Minus Sign 30">
            <a:extLst>
              <a:ext uri="{FF2B5EF4-FFF2-40B4-BE49-F238E27FC236}">
                <a16:creationId xmlns:a16="http://schemas.microsoft.com/office/drawing/2014/main" id="{2A1808C2-A4B0-20C5-5720-03D541BB1768}"/>
              </a:ext>
            </a:extLst>
          </p:cNvPr>
          <p:cNvSpPr/>
          <p:nvPr/>
        </p:nvSpPr>
        <p:spPr>
          <a:xfrm>
            <a:off x="3521414" y="4387174"/>
            <a:ext cx="914400"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33" name="Minus Sign 32">
            <a:extLst>
              <a:ext uri="{FF2B5EF4-FFF2-40B4-BE49-F238E27FC236}">
                <a16:creationId xmlns:a16="http://schemas.microsoft.com/office/drawing/2014/main" id="{C7FFA675-6DA5-F90F-280F-0AB8EB217F4F}"/>
              </a:ext>
            </a:extLst>
          </p:cNvPr>
          <p:cNvSpPr/>
          <p:nvPr/>
        </p:nvSpPr>
        <p:spPr>
          <a:xfrm>
            <a:off x="3443592" y="5856053"/>
            <a:ext cx="914400"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
        <p:nvSpPr>
          <p:cNvPr id="35" name="Rectangle 34">
            <a:extLst>
              <a:ext uri="{FF2B5EF4-FFF2-40B4-BE49-F238E27FC236}">
                <a16:creationId xmlns:a16="http://schemas.microsoft.com/office/drawing/2014/main" id="{3183CBA2-734B-DF5F-6894-4208E313B5EF}"/>
              </a:ext>
            </a:extLst>
          </p:cNvPr>
          <p:cNvSpPr/>
          <p:nvPr/>
        </p:nvSpPr>
        <p:spPr>
          <a:xfrm>
            <a:off x="4481206" y="5410202"/>
            <a:ext cx="1770437" cy="11786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ষ্ট</a:t>
            </a:r>
            <a:endParaRPr lang="en-US" sz="4800" dirty="0">
              <a:latin typeface="Nikosh" panose="02000000000000000000" pitchFamily="2" charset="0"/>
              <a:cs typeface="Nikosh" panose="02000000000000000000" pitchFamily="2" charset="0"/>
            </a:endParaRPr>
          </a:p>
        </p:txBody>
      </p:sp>
      <p:sp>
        <p:nvSpPr>
          <p:cNvPr id="39" name="Minus Sign 38">
            <a:extLst>
              <a:ext uri="{FF2B5EF4-FFF2-40B4-BE49-F238E27FC236}">
                <a16:creationId xmlns:a16="http://schemas.microsoft.com/office/drawing/2014/main" id="{9ED88757-8C74-5009-9052-E2494E4FF18D}"/>
              </a:ext>
            </a:extLst>
          </p:cNvPr>
          <p:cNvSpPr/>
          <p:nvPr/>
        </p:nvSpPr>
        <p:spPr>
          <a:xfrm>
            <a:off x="6605083" y="4510392"/>
            <a:ext cx="1044102"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a:latin typeface="Nikosh" panose="02000000000000000000" pitchFamily="2" charset="0"/>
                <a:cs typeface="Nikosh" panose="02000000000000000000" pitchFamily="2" charset="0"/>
              </a:rPr>
              <a:t> </a:t>
            </a:r>
          </a:p>
        </p:txBody>
      </p:sp>
      <p:sp>
        <p:nvSpPr>
          <p:cNvPr id="41" name="Rectangle 40">
            <a:extLst>
              <a:ext uri="{FF2B5EF4-FFF2-40B4-BE49-F238E27FC236}">
                <a16:creationId xmlns:a16="http://schemas.microsoft.com/office/drawing/2014/main" id="{0570E0C9-25CB-4560-08D6-60821A914407}"/>
              </a:ext>
            </a:extLst>
          </p:cNvPr>
          <p:cNvSpPr/>
          <p:nvPr/>
        </p:nvSpPr>
        <p:spPr>
          <a:xfrm>
            <a:off x="7613515" y="5567466"/>
            <a:ext cx="1673158" cy="10214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ষ+ট</a:t>
            </a:r>
            <a:endParaRPr lang="en-US" sz="4800" dirty="0">
              <a:latin typeface="Nikosh" panose="02000000000000000000" pitchFamily="2" charset="0"/>
              <a:cs typeface="Nikosh" panose="02000000000000000000" pitchFamily="2" charset="0"/>
            </a:endParaRPr>
          </a:p>
        </p:txBody>
      </p:sp>
      <p:sp>
        <p:nvSpPr>
          <p:cNvPr id="43" name="Rectangle 42">
            <a:extLst>
              <a:ext uri="{FF2B5EF4-FFF2-40B4-BE49-F238E27FC236}">
                <a16:creationId xmlns:a16="http://schemas.microsoft.com/office/drawing/2014/main" id="{4D3CC831-5A72-C899-8F04-F46A06A18C5D}"/>
              </a:ext>
            </a:extLst>
          </p:cNvPr>
          <p:cNvSpPr/>
          <p:nvPr/>
        </p:nvSpPr>
        <p:spPr>
          <a:xfrm>
            <a:off x="10330775" y="5580436"/>
            <a:ext cx="1673158" cy="10149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নষ্ট</a:t>
            </a:r>
            <a:r>
              <a:rPr lang="en-US" sz="4800" dirty="0">
                <a:latin typeface="Nikosh" panose="02000000000000000000" pitchFamily="2" charset="0"/>
                <a:cs typeface="Nikosh" panose="02000000000000000000" pitchFamily="2" charset="0"/>
              </a:rPr>
              <a:t> </a:t>
            </a:r>
          </a:p>
        </p:txBody>
      </p:sp>
      <p:sp>
        <p:nvSpPr>
          <p:cNvPr id="45" name="Minus Sign 44">
            <a:extLst>
              <a:ext uri="{FF2B5EF4-FFF2-40B4-BE49-F238E27FC236}">
                <a16:creationId xmlns:a16="http://schemas.microsoft.com/office/drawing/2014/main" id="{08C5EDE9-F2B9-1476-A374-E78F9264DFFA}"/>
              </a:ext>
            </a:extLst>
          </p:cNvPr>
          <p:cNvSpPr/>
          <p:nvPr/>
        </p:nvSpPr>
        <p:spPr>
          <a:xfrm>
            <a:off x="9286673" y="5820382"/>
            <a:ext cx="1044102" cy="667967"/>
          </a:xfrm>
          <a:prstGeom prst="mathMin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374313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down)">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down)">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down)">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wipe(down)">
                                      <p:cBhvr>
                                        <p:cTn id="77" dur="500"/>
                                        <p:tgtEl>
                                          <p:spTgt spid="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wipe(down)">
                                      <p:cBhvr>
                                        <p:cTn id="82" dur="500"/>
                                        <p:tgtEl>
                                          <p:spTgt spid="3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down)">
                                      <p:cBhvr>
                                        <p:cTn id="87" dur="500"/>
                                        <p:tgtEl>
                                          <p:spTgt spid="3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wipe(down)">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wipe(down)">
                                      <p:cBhvr>
                                        <p:cTn id="97" dur="500"/>
                                        <p:tgtEl>
                                          <p:spTgt spid="4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wipe(down)">
                                      <p:cBhvr>
                                        <p:cTn id="102" dur="500"/>
                                        <p:tgtEl>
                                          <p:spTgt spid="45"/>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43"/>
                                        </p:tgtEl>
                                        <p:attrNameLst>
                                          <p:attrName>style.visibility</p:attrName>
                                        </p:attrNameLst>
                                      </p:cBhvr>
                                      <p:to>
                                        <p:strVal val="visible"/>
                                      </p:to>
                                    </p:set>
                                    <p:animEffect transition="in" filter="wipe(down)">
                                      <p:cBhvr>
                                        <p:cTn id="107" dur="500"/>
                                        <p:tgtEl>
                                          <p:spTgt spid="43"/>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wipe(down)">
                                      <p:cBhvr>
                                        <p:cTn id="1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8" grpId="0" animBg="1"/>
      <p:bldP spid="9" grpId="0" animBg="1"/>
      <p:bldP spid="11" grpId="0" animBg="1"/>
      <p:bldP spid="15" grpId="0" animBg="1"/>
      <p:bldP spid="17" grpId="0" animBg="1"/>
      <p:bldP spid="19" grpId="0" animBg="1"/>
      <p:bldP spid="21" grpId="0" animBg="1"/>
      <p:bldP spid="23" grpId="0" animBg="1"/>
      <p:bldP spid="25" grpId="0" animBg="1"/>
      <p:bldP spid="27" grpId="0" animBg="1"/>
      <p:bldP spid="29" grpId="0" animBg="1"/>
      <p:bldP spid="31" grpId="0" animBg="1"/>
      <p:bldP spid="33" grpId="0" animBg="1"/>
      <p:bldP spid="35" grpId="0" animBg="1"/>
      <p:bldP spid="39" grpId="0" animBg="1"/>
      <p:bldP spid="41" grpId="0" animBg="1"/>
      <p:bldP spid="43" grpId="0" animBg="1"/>
      <p:bldP spid="4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croll: Horizontal 3">
            <a:extLst>
              <a:ext uri="{FF2B5EF4-FFF2-40B4-BE49-F238E27FC236}">
                <a16:creationId xmlns:a16="http://schemas.microsoft.com/office/drawing/2014/main" id="{BC866310-D983-4A38-C47C-B878D71952D4}"/>
              </a:ext>
            </a:extLst>
          </p:cNvPr>
          <p:cNvSpPr/>
          <p:nvPr/>
        </p:nvSpPr>
        <p:spPr>
          <a:xfrm>
            <a:off x="2996119" y="0"/>
            <a:ext cx="7665395" cy="1595336"/>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শিক্ষক</a:t>
            </a:r>
            <a:r>
              <a:rPr lang="en-US" sz="4800" dirty="0">
                <a:latin typeface="Nikosh" panose="02000000000000000000" pitchFamily="2" charset="0"/>
                <a:cs typeface="Nikosh" panose="02000000000000000000" pitchFamily="2" charset="0"/>
              </a:rPr>
              <a:t> ও </a:t>
            </a:r>
            <a:r>
              <a:rPr lang="en-US" sz="4800" dirty="0" err="1">
                <a:latin typeface="Nikosh" panose="02000000000000000000" pitchFamily="2" charset="0"/>
                <a:cs typeface="Nikosh" panose="02000000000000000000" pitchFamily="2" charset="0"/>
              </a:rPr>
              <a:t>শিক্ষার্থী</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এক</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সাথে</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পাঠ</a:t>
            </a:r>
            <a:endParaRPr lang="en-US" sz="4800" dirty="0">
              <a:latin typeface="Nikosh" panose="02000000000000000000" pitchFamily="2" charset="0"/>
              <a:cs typeface="Nikosh" panose="02000000000000000000" pitchFamily="2" charset="0"/>
            </a:endParaRPr>
          </a:p>
        </p:txBody>
      </p:sp>
      <p:sp>
        <p:nvSpPr>
          <p:cNvPr id="2" name="Rectangle 1">
            <a:extLst>
              <a:ext uri="{FF2B5EF4-FFF2-40B4-BE49-F238E27FC236}">
                <a16:creationId xmlns:a16="http://schemas.microsoft.com/office/drawing/2014/main" id="{05D332C1-D88F-27D9-835F-840ABD54D966}"/>
              </a:ext>
            </a:extLst>
          </p:cNvPr>
          <p:cNvSpPr/>
          <p:nvPr/>
        </p:nvSpPr>
        <p:spPr>
          <a:xfrm>
            <a:off x="382621" y="2315183"/>
            <a:ext cx="11426758" cy="41245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dirty="0">
                <a:latin typeface="Nikosh" panose="02000000000000000000" pitchFamily="2" charset="0"/>
                <a:cs typeface="Nikosh" panose="02000000000000000000" pitchFamily="2" charset="0"/>
              </a:rPr>
              <a:t>অনেক দিন আগের কথা। এক দেশে সেরিবান নামে এক ফেরিওয়ালা থাকতেন। তিনি কখনো লোভ করতেন না। সেখানে সেরিবা নামে আরও একজন ফেরিওয়ালা থাকতেন। সেরিবা ছিলেন খুব লোভী। একবার সেরিবান আর সেরিবা অন্ধপুর নগরে বাণিজ্য করতে গেলেন।</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58698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croll: Horizontal 2">
            <a:extLst>
              <a:ext uri="{FF2B5EF4-FFF2-40B4-BE49-F238E27FC236}">
                <a16:creationId xmlns:a16="http://schemas.microsoft.com/office/drawing/2014/main" id="{E8441287-C287-B5CA-C0F5-55FB5932FF48}"/>
              </a:ext>
            </a:extLst>
          </p:cNvPr>
          <p:cNvSpPr/>
          <p:nvPr/>
        </p:nvSpPr>
        <p:spPr>
          <a:xfrm>
            <a:off x="2996119" y="0"/>
            <a:ext cx="7665395" cy="1595336"/>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শিক্ষক</a:t>
            </a:r>
            <a:r>
              <a:rPr lang="en-US" sz="4800" dirty="0">
                <a:latin typeface="Nikosh" panose="02000000000000000000" pitchFamily="2" charset="0"/>
                <a:cs typeface="Nikosh" panose="02000000000000000000" pitchFamily="2" charset="0"/>
              </a:rPr>
              <a:t> ও </a:t>
            </a:r>
            <a:r>
              <a:rPr lang="en-US" sz="4800" dirty="0" err="1">
                <a:latin typeface="Nikosh" panose="02000000000000000000" pitchFamily="2" charset="0"/>
                <a:cs typeface="Nikosh" panose="02000000000000000000" pitchFamily="2" charset="0"/>
              </a:rPr>
              <a:t>শিক্ষার্থী</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এক</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সাথে</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পাঠ</a:t>
            </a:r>
            <a:endParaRPr lang="en-US" sz="4800" dirty="0">
              <a:latin typeface="Nikosh" panose="02000000000000000000" pitchFamily="2" charset="0"/>
              <a:cs typeface="Nikosh" panose="02000000000000000000" pitchFamily="2" charset="0"/>
            </a:endParaRPr>
          </a:p>
        </p:txBody>
      </p:sp>
      <p:sp>
        <p:nvSpPr>
          <p:cNvPr id="4" name="Rectangle 3">
            <a:extLst>
              <a:ext uri="{FF2B5EF4-FFF2-40B4-BE49-F238E27FC236}">
                <a16:creationId xmlns:a16="http://schemas.microsoft.com/office/drawing/2014/main" id="{7D6D38AF-82A1-606B-5E40-01AD83B2FA8B}"/>
              </a:ext>
            </a:extLst>
          </p:cNvPr>
          <p:cNvSpPr/>
          <p:nvPr/>
        </p:nvSpPr>
        <p:spPr>
          <a:xfrm>
            <a:off x="525294" y="2120630"/>
            <a:ext cx="11206263" cy="4105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a:latin typeface="Nikosh" panose="02000000000000000000" pitchFamily="2" charset="0"/>
                <a:cs typeface="Nikosh" panose="02000000000000000000" pitchFamily="2" charset="0"/>
              </a:rPr>
              <a:t>অম্বিপুরে সেই সময়ে এক বণিক পরিবার বাস করত। একসময় ওই বণিক পরিবার খুব ধনী ছিল। তবে ধন-সম্পদ হারিয়ে তারা গরিব হয়ে যায়। সেই পরিবারের কেবল বুড়ি ঠাকুমা এবং তার এক নাতনি বেঁচে ছিল। তারা প্রতিবেশীর বাড়িতে কাজ করে অতি কষ্টে সংসার চালাতেন।</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51233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9BC47C4-350C-C98C-0A47-DB24161BAE59}"/>
              </a:ext>
            </a:extLst>
          </p:cNvPr>
          <p:cNvSpPr>
            <a:spLocks noGrp="1"/>
          </p:cNvSpPr>
          <p:nvPr>
            <p:ph type="title"/>
          </p:nvPr>
        </p:nvSpPr>
        <p:spPr>
          <a:xfrm>
            <a:off x="871442" y="685800"/>
            <a:ext cx="4353116" cy="1474666"/>
          </a:xfrm>
        </p:spPr>
        <p:txBody>
          <a:bodyPr anchor="b">
            <a:normAutofit/>
          </a:bodyPr>
          <a:lstStyle/>
          <a:p>
            <a:pPr algn="ctr"/>
            <a:r>
              <a:rPr lang="en-US" sz="3200">
                <a:solidFill>
                  <a:srgbClr val="595959"/>
                </a:solidFill>
                <a:latin typeface="NikoshBAN" panose="02000000000000000000" pitchFamily="2" charset="0"/>
                <a:cs typeface="NikoshBAN" panose="02000000000000000000" pitchFamily="2" charset="0"/>
              </a:rPr>
              <a:t>শিক্ষক পরিচিতি </a:t>
            </a:r>
            <a:br>
              <a:rPr lang="en-US" sz="3200">
                <a:solidFill>
                  <a:srgbClr val="595959"/>
                </a:solidFill>
                <a:latin typeface="NikoshBAN" panose="02000000000000000000" pitchFamily="2" charset="0"/>
                <a:cs typeface="NikoshBAN" panose="02000000000000000000" pitchFamily="2" charset="0"/>
              </a:rPr>
            </a:br>
            <a:endParaRPr lang="en-US" sz="3200">
              <a:solidFill>
                <a:srgbClr val="595959"/>
              </a:solidFill>
            </a:endParaRPr>
          </a:p>
        </p:txBody>
      </p:sp>
      <p:sp>
        <p:nvSpPr>
          <p:cNvPr id="41" name="Content Placeholder 6">
            <a:extLst>
              <a:ext uri="{FF2B5EF4-FFF2-40B4-BE49-F238E27FC236}">
                <a16:creationId xmlns:a16="http://schemas.microsoft.com/office/drawing/2014/main" id="{11407339-89B3-F3D0-7870-A4F1BA8869B4}"/>
              </a:ext>
            </a:extLst>
          </p:cNvPr>
          <p:cNvSpPr>
            <a:spLocks noGrp="1"/>
          </p:cNvSpPr>
          <p:nvPr>
            <p:ph idx="1"/>
          </p:nvPr>
        </p:nvSpPr>
        <p:spPr>
          <a:xfrm>
            <a:off x="155643" y="2447337"/>
            <a:ext cx="5940357" cy="3770434"/>
          </a:xfrm>
        </p:spPr>
        <p:txBody>
          <a:bodyPr anchor="t">
            <a:normAutofit/>
          </a:bodyPr>
          <a:lstStyle/>
          <a:p>
            <a:pPr algn="ctr"/>
            <a:r>
              <a:rPr lang="en-US" sz="4400" dirty="0" err="1">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মোঃ</a:t>
            </a:r>
            <a:r>
              <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 মোবাশ্বের </a:t>
            </a:r>
            <a:r>
              <a:rPr lang="en-US"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 </a:t>
            </a:r>
            <a:r>
              <a:rPr lang="en-US" sz="4400" dirty="0" err="1">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আলম</a:t>
            </a:r>
            <a:endPar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endParaRPr>
          </a:p>
          <a:p>
            <a:pPr algn="ctr"/>
            <a:r>
              <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সহকা</a:t>
            </a:r>
            <a:r>
              <a:rPr lang="en-US" sz="4400" dirty="0" err="1">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রী</a:t>
            </a:r>
            <a:r>
              <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 শিক্ষক</a:t>
            </a:r>
          </a:p>
          <a:p>
            <a:pPr marL="0" indent="0" algn="ctr">
              <a:buNone/>
            </a:pPr>
            <a:r>
              <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 </a:t>
            </a:r>
            <a:r>
              <a:rPr lang="as-IN" sz="4400" b="1" dirty="0">
                <a:solidFill>
                  <a:srgbClr val="595959"/>
                </a:solidFill>
                <a:latin typeface="Nikosh" panose="02000000000000000000" pitchFamily="2" charset="0"/>
                <a:cs typeface="Nikosh" panose="02000000000000000000" pitchFamily="2" charset="0"/>
              </a:rPr>
              <a:t>শিকারপুর</a:t>
            </a:r>
            <a:r>
              <a:rPr lang="en-US" sz="4400" b="1" dirty="0">
                <a:solidFill>
                  <a:srgbClr val="595959"/>
                </a:solidFill>
                <a:latin typeface="Nikosh" panose="02000000000000000000" pitchFamily="2" charset="0"/>
                <a:cs typeface="Nikosh" panose="02000000000000000000" pitchFamily="2" charset="0"/>
              </a:rPr>
              <a:t> </a:t>
            </a:r>
            <a:r>
              <a:rPr lang="as-IN" sz="4400" b="1" dirty="0">
                <a:solidFill>
                  <a:srgbClr val="595959"/>
                </a:solidFill>
                <a:latin typeface="Nikosh" panose="02000000000000000000" pitchFamily="2" charset="0"/>
                <a:cs typeface="Nikosh" panose="02000000000000000000" pitchFamily="2" charset="0"/>
              </a:rPr>
              <a:t>কাজিপাড়া/২ </a:t>
            </a:r>
            <a:r>
              <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সরকারি প্রাথমিক বিদ্যালয় </a:t>
            </a:r>
          </a:p>
          <a:p>
            <a:pPr algn="ctr"/>
            <a:r>
              <a:rPr lang="bn-IN"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rPr>
              <a:t>বোদা, পঞ্চগড় । </a:t>
            </a:r>
            <a:endParaRPr lang="en-US" sz="4400" dirty="0">
              <a:ln w="0"/>
              <a:solidFill>
                <a:srgbClr val="595959"/>
              </a:solidFill>
              <a:effectLst>
                <a:reflection blurRad="6350" stA="53000" endA="300" endPos="35500" dir="5400000" sy="-90000" algn="bl" rotWithShape="0"/>
              </a:effectLst>
              <a:latin typeface="Nikosh" panose="02000000000000000000" pitchFamily="2" charset="0"/>
              <a:cs typeface="Nikosh" panose="02000000000000000000" pitchFamily="2" charset="0"/>
            </a:endParaRPr>
          </a:p>
          <a:p>
            <a:endParaRPr lang="en-US" sz="2000" dirty="0">
              <a:solidFill>
                <a:srgbClr val="595959"/>
              </a:solidFill>
              <a:latin typeface="Nikosh" panose="02000000000000000000" pitchFamily="2" charset="0"/>
              <a:cs typeface="Nikosh" panose="02000000000000000000" pitchFamily="2" charset="0"/>
            </a:endParaRPr>
          </a:p>
        </p:txBody>
      </p:sp>
      <p:pic>
        <p:nvPicPr>
          <p:cNvPr id="3" name="Picture 2">
            <a:extLst>
              <a:ext uri="{FF2B5EF4-FFF2-40B4-BE49-F238E27FC236}">
                <a16:creationId xmlns:a16="http://schemas.microsoft.com/office/drawing/2014/main" id="{1FC13804-EE9E-7CE2-6D55-AAB588B57DE1}"/>
              </a:ext>
            </a:extLst>
          </p:cNvPr>
          <p:cNvPicPr>
            <a:picLocks noChangeAspect="1"/>
          </p:cNvPicPr>
          <p:nvPr/>
        </p:nvPicPr>
        <p:blipFill>
          <a:blip r:embed="rId2">
            <a:extLst>
              <a:ext uri="{28A0092B-C50C-407E-A947-70E740481C1C}">
                <a14:useLocalDpi xmlns:a14="http://schemas.microsoft.com/office/drawing/2010/main" val="0"/>
              </a:ext>
            </a:extLst>
          </a:blip>
          <a:srcRect r="2" b="10273"/>
          <a:stretch>
            <a:fillRect/>
          </a:stretch>
        </p:blipFill>
        <p:spPr>
          <a:xfrm>
            <a:off x="6781801" y="685800"/>
            <a:ext cx="4797056" cy="5157285"/>
          </a:xfrm>
          <a:prstGeom prst="rect">
            <a:avLst/>
          </a:prstGeom>
        </p:spPr>
      </p:pic>
    </p:spTree>
    <p:extLst>
      <p:ext uri="{BB962C8B-B14F-4D97-AF65-F5344CB8AC3E}">
        <p14:creationId xmlns:p14="http://schemas.microsoft.com/office/powerpoint/2010/main" val="403707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
                                            <p:txEl>
                                              <p:pRg st="0" end="0"/>
                                            </p:txEl>
                                          </p:spTgt>
                                        </p:tgtEl>
                                        <p:attrNameLst>
                                          <p:attrName>style.visibility</p:attrName>
                                        </p:attrNameLst>
                                      </p:cBhvr>
                                      <p:to>
                                        <p:strVal val="visible"/>
                                      </p:to>
                                    </p:set>
                                    <p:animEffect transition="in" filter="wipe(down)">
                                      <p:cBhvr>
                                        <p:cTn id="12" dur="500"/>
                                        <p:tgtEl>
                                          <p:spTgt spid="4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1">
                                            <p:txEl>
                                              <p:pRg st="1" end="1"/>
                                            </p:txEl>
                                          </p:spTgt>
                                        </p:tgtEl>
                                        <p:attrNameLst>
                                          <p:attrName>style.visibility</p:attrName>
                                        </p:attrNameLst>
                                      </p:cBhvr>
                                      <p:to>
                                        <p:strVal val="visible"/>
                                      </p:to>
                                    </p:set>
                                    <p:animEffect transition="in" filter="wipe(down)">
                                      <p:cBhvr>
                                        <p:cTn id="17" dur="500"/>
                                        <p:tgtEl>
                                          <p:spTgt spid="4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
                                            <p:txEl>
                                              <p:pRg st="2" end="2"/>
                                            </p:txEl>
                                          </p:spTgt>
                                        </p:tgtEl>
                                        <p:attrNameLst>
                                          <p:attrName>style.visibility</p:attrName>
                                        </p:attrNameLst>
                                      </p:cBhvr>
                                      <p:to>
                                        <p:strVal val="visible"/>
                                      </p:to>
                                    </p:set>
                                    <p:animEffect transition="in" filter="wipe(down)">
                                      <p:cBhvr>
                                        <p:cTn id="22" dur="500"/>
                                        <p:tgtEl>
                                          <p:spTgt spid="4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1">
                                            <p:txEl>
                                              <p:pRg st="3" end="3"/>
                                            </p:txEl>
                                          </p:spTgt>
                                        </p:tgtEl>
                                        <p:attrNameLst>
                                          <p:attrName>style.visibility</p:attrName>
                                        </p:attrNameLst>
                                      </p:cBhvr>
                                      <p:to>
                                        <p:strVal val="visible"/>
                                      </p:to>
                                    </p:set>
                                    <p:animEffect transition="in" filter="wipe(down)">
                                      <p:cBhvr>
                                        <p:cTn id="27" dur="500"/>
                                        <p:tgtEl>
                                          <p:spTgt spid="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581F476C-BC5F-4F19-A5BF-831F1EE1F4E6}"/>
              </a:ext>
            </a:extLst>
          </p:cNvPr>
          <p:cNvSpPr/>
          <p:nvPr/>
        </p:nvSpPr>
        <p:spPr>
          <a:xfrm>
            <a:off x="3073940" y="175098"/>
            <a:ext cx="6556443" cy="2315183"/>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err="1">
                <a:latin typeface="Nikosh" panose="02000000000000000000" pitchFamily="2" charset="0"/>
                <a:cs typeface="Nikosh" panose="02000000000000000000" pitchFamily="2" charset="0"/>
              </a:rPr>
              <a:t>একক</a:t>
            </a:r>
            <a:r>
              <a:rPr lang="en-US" sz="7200" dirty="0">
                <a:latin typeface="Nikosh" panose="02000000000000000000" pitchFamily="2" charset="0"/>
                <a:cs typeface="Nikosh" panose="02000000000000000000" pitchFamily="2" charset="0"/>
              </a:rPr>
              <a:t> </a:t>
            </a:r>
            <a:r>
              <a:rPr lang="en-US" sz="7200" dirty="0" err="1">
                <a:latin typeface="Nikosh" panose="02000000000000000000" pitchFamily="2" charset="0"/>
                <a:cs typeface="Nikosh" panose="02000000000000000000" pitchFamily="2" charset="0"/>
              </a:rPr>
              <a:t>কাজ</a:t>
            </a:r>
            <a:endParaRPr lang="en-US" sz="7200" dirty="0">
              <a:latin typeface="Nikosh" panose="02000000000000000000" pitchFamily="2" charset="0"/>
              <a:cs typeface="Nikosh" panose="02000000000000000000" pitchFamily="2" charset="0"/>
            </a:endParaRPr>
          </a:p>
        </p:txBody>
      </p:sp>
      <p:sp>
        <p:nvSpPr>
          <p:cNvPr id="3" name="Rectangle 2">
            <a:extLst>
              <a:ext uri="{FF2B5EF4-FFF2-40B4-BE49-F238E27FC236}">
                <a16:creationId xmlns:a16="http://schemas.microsoft.com/office/drawing/2014/main" id="{88DAF6BE-D894-BCFA-84EB-547C0F671816}"/>
              </a:ext>
            </a:extLst>
          </p:cNvPr>
          <p:cNvSpPr/>
          <p:nvPr/>
        </p:nvSpPr>
        <p:spPr>
          <a:xfrm>
            <a:off x="1361872" y="2898843"/>
            <a:ext cx="10000034" cy="344359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শিক্ষার্থীরা</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একা</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একা</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পাঠ</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নিরবে</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পড়বে</a:t>
            </a:r>
            <a:r>
              <a:rPr lang="en-US" sz="4800" dirty="0">
                <a:latin typeface="Nikosh" panose="02000000000000000000" pitchFamily="2" charset="0"/>
                <a:cs typeface="Nikosh" panose="02000000000000000000" pitchFamily="2" charset="0"/>
              </a:rPr>
              <a:t> ।</a:t>
            </a:r>
          </a:p>
        </p:txBody>
      </p:sp>
    </p:spTree>
    <p:extLst>
      <p:ext uri="{BB962C8B-B14F-4D97-AF65-F5344CB8AC3E}">
        <p14:creationId xmlns:p14="http://schemas.microsoft.com/office/powerpoint/2010/main" val="283714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AF22750D-77FE-019B-65ED-120D96CB357C}"/>
              </a:ext>
            </a:extLst>
          </p:cNvPr>
          <p:cNvSpPr/>
          <p:nvPr/>
        </p:nvSpPr>
        <p:spPr>
          <a:xfrm>
            <a:off x="3527898" y="0"/>
            <a:ext cx="5136204" cy="1595336"/>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dirty="0" err="1">
                <a:latin typeface="Nikosh" panose="02000000000000000000" pitchFamily="2" charset="0"/>
                <a:cs typeface="Nikosh" panose="02000000000000000000" pitchFamily="2" charset="0"/>
              </a:rPr>
              <a:t>দলীয়</a:t>
            </a:r>
            <a:r>
              <a:rPr lang="en-US" sz="6600" dirty="0">
                <a:latin typeface="Nikosh" panose="02000000000000000000" pitchFamily="2" charset="0"/>
                <a:cs typeface="Nikosh" panose="02000000000000000000" pitchFamily="2" charset="0"/>
              </a:rPr>
              <a:t> </a:t>
            </a:r>
            <a:r>
              <a:rPr lang="en-US" sz="6600" dirty="0" err="1">
                <a:latin typeface="Nikosh" panose="02000000000000000000" pitchFamily="2" charset="0"/>
                <a:cs typeface="Nikosh" panose="02000000000000000000" pitchFamily="2" charset="0"/>
              </a:rPr>
              <a:t>কাজ</a:t>
            </a:r>
            <a:r>
              <a:rPr lang="en-US" sz="6600" dirty="0">
                <a:latin typeface="Nikosh" panose="02000000000000000000" pitchFamily="2" charset="0"/>
                <a:cs typeface="Nikosh" panose="02000000000000000000" pitchFamily="2" charset="0"/>
              </a:rPr>
              <a:t> </a:t>
            </a:r>
          </a:p>
        </p:txBody>
      </p:sp>
      <p:sp>
        <p:nvSpPr>
          <p:cNvPr id="3" name="Flowchart: Magnetic Disk 2">
            <a:extLst>
              <a:ext uri="{FF2B5EF4-FFF2-40B4-BE49-F238E27FC236}">
                <a16:creationId xmlns:a16="http://schemas.microsoft.com/office/drawing/2014/main" id="{9F47874B-B4E2-1EBD-9E2C-E217F502D466}"/>
              </a:ext>
            </a:extLst>
          </p:cNvPr>
          <p:cNvSpPr/>
          <p:nvPr/>
        </p:nvSpPr>
        <p:spPr>
          <a:xfrm>
            <a:off x="933854" y="1595336"/>
            <a:ext cx="4669277" cy="4990290"/>
          </a:xfrm>
          <a:prstGeom prst="flowChartMagneticDisk">
            <a:avLst/>
          </a:prstGeom>
          <a:solidFill>
            <a:schemeClr val="accent6"/>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000" dirty="0">
              <a:latin typeface="Nikosh" panose="02000000000000000000" pitchFamily="2" charset="0"/>
              <a:cs typeface="Nikosh" panose="02000000000000000000" pitchFamily="2" charset="0"/>
            </a:endParaRPr>
          </a:p>
          <a:p>
            <a:pPr algn="ctr"/>
            <a:r>
              <a:rPr lang="en-US" sz="6000" b="1" dirty="0">
                <a:latin typeface="Nikosh" panose="02000000000000000000" pitchFamily="2" charset="0"/>
                <a:cs typeface="Nikosh" panose="02000000000000000000" pitchFamily="2" charset="0"/>
              </a:rPr>
              <a:t>সবুজ </a:t>
            </a:r>
            <a:r>
              <a:rPr lang="en-US" sz="6000" b="1" dirty="0" err="1">
                <a:latin typeface="Nikosh" panose="02000000000000000000" pitchFamily="2" charset="0"/>
                <a:cs typeface="Nikosh" panose="02000000000000000000" pitchFamily="2" charset="0"/>
              </a:rPr>
              <a:t>দল</a:t>
            </a:r>
            <a:r>
              <a:rPr lang="en-US" sz="4000" dirty="0">
                <a:latin typeface="Nikosh" panose="02000000000000000000" pitchFamily="2" charset="0"/>
                <a:cs typeface="Nikosh" panose="02000000000000000000" pitchFamily="2" charset="0"/>
              </a:rPr>
              <a:t> </a:t>
            </a:r>
          </a:p>
          <a:p>
            <a:pPr algn="ctr"/>
            <a:r>
              <a:rPr lang="en-US" sz="4000" dirty="0" err="1">
                <a:latin typeface="Nikosh" panose="02000000000000000000" pitchFamily="2" charset="0"/>
                <a:cs typeface="Nikosh" panose="02000000000000000000" pitchFamily="2" charset="0"/>
              </a:rPr>
              <a:t>লোভী,সোনার</a:t>
            </a:r>
            <a:r>
              <a:rPr lang="en-US" sz="4000" dirty="0">
                <a:latin typeface="Nikosh" panose="02000000000000000000" pitchFamily="2" charset="0"/>
                <a:cs typeface="Nikosh" panose="02000000000000000000" pitchFamily="2" charset="0"/>
              </a:rPr>
              <a:t> ,</a:t>
            </a:r>
            <a:r>
              <a:rPr lang="en-US" sz="4000" dirty="0" err="1">
                <a:latin typeface="Nikosh" panose="02000000000000000000" pitchFamily="2" charset="0"/>
                <a:cs typeface="Nikosh" panose="02000000000000000000" pitchFamily="2" charset="0"/>
              </a:rPr>
              <a:t>উদারতা,দিয়ে</a:t>
            </a:r>
            <a:r>
              <a:rPr lang="en-US" sz="4000" dirty="0">
                <a:latin typeface="Nikosh" panose="02000000000000000000" pitchFamily="2" charset="0"/>
                <a:cs typeface="Nikosh" panose="02000000000000000000" pitchFamily="2" charset="0"/>
              </a:rPr>
              <a:t> ৩টি </a:t>
            </a:r>
            <a:r>
              <a:rPr lang="en-US" sz="4000" dirty="0" err="1">
                <a:latin typeface="Nikosh" panose="02000000000000000000" pitchFamily="2" charset="0"/>
                <a:cs typeface="Nikosh" panose="02000000000000000000" pitchFamily="2" charset="0"/>
              </a:rPr>
              <a:t>বাক্য</a:t>
            </a:r>
            <a:r>
              <a:rPr lang="en-US" sz="4000" dirty="0">
                <a:latin typeface="Nikosh" panose="02000000000000000000" pitchFamily="2" charset="0"/>
                <a:cs typeface="Nikosh" panose="02000000000000000000" pitchFamily="2" charset="0"/>
              </a:rPr>
              <a:t> </a:t>
            </a:r>
            <a:r>
              <a:rPr lang="en-US" sz="4000" dirty="0" err="1">
                <a:latin typeface="Nikosh" panose="02000000000000000000" pitchFamily="2" charset="0"/>
                <a:cs typeface="Nikosh" panose="02000000000000000000" pitchFamily="2" charset="0"/>
              </a:rPr>
              <a:t>লিখ</a:t>
            </a:r>
            <a:r>
              <a:rPr lang="en-US" sz="4000" dirty="0">
                <a:latin typeface="Nikosh" panose="02000000000000000000" pitchFamily="2" charset="0"/>
                <a:cs typeface="Nikosh" panose="02000000000000000000" pitchFamily="2" charset="0"/>
              </a:rPr>
              <a:t> । </a:t>
            </a:r>
          </a:p>
        </p:txBody>
      </p:sp>
      <p:sp>
        <p:nvSpPr>
          <p:cNvPr id="5" name="Flowchart: Magnetic Disk 4">
            <a:extLst>
              <a:ext uri="{FF2B5EF4-FFF2-40B4-BE49-F238E27FC236}">
                <a16:creationId xmlns:a16="http://schemas.microsoft.com/office/drawing/2014/main" id="{68DC4F73-3FFB-01B8-0598-6B4FFAE71199}"/>
              </a:ext>
            </a:extLst>
          </p:cNvPr>
          <p:cNvSpPr/>
          <p:nvPr/>
        </p:nvSpPr>
        <p:spPr>
          <a:xfrm>
            <a:off x="6588870" y="1595336"/>
            <a:ext cx="4844374" cy="4990290"/>
          </a:xfrm>
          <a:prstGeom prst="flowChartMagneticDisk">
            <a:avLst/>
          </a:prstGeom>
          <a:solidFill>
            <a:srgbClr val="FF00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b="1" dirty="0" err="1">
                <a:latin typeface="Nikosh" panose="02000000000000000000" pitchFamily="2" charset="0"/>
                <a:cs typeface="Nikosh" panose="02000000000000000000" pitchFamily="2" charset="0"/>
              </a:rPr>
              <a:t>লাল</a:t>
            </a:r>
            <a:r>
              <a:rPr lang="en-US" sz="6600" b="1" dirty="0">
                <a:latin typeface="Nikosh" panose="02000000000000000000" pitchFamily="2" charset="0"/>
                <a:cs typeface="Nikosh" panose="02000000000000000000" pitchFamily="2" charset="0"/>
              </a:rPr>
              <a:t> </a:t>
            </a:r>
            <a:r>
              <a:rPr lang="en-US" sz="6600" b="1" dirty="0" err="1">
                <a:latin typeface="Nikosh" panose="02000000000000000000" pitchFamily="2" charset="0"/>
                <a:cs typeface="Nikosh" panose="02000000000000000000" pitchFamily="2" charset="0"/>
              </a:rPr>
              <a:t>দল</a:t>
            </a:r>
            <a:r>
              <a:rPr lang="en-US" sz="6600" b="1" dirty="0">
                <a:latin typeface="Nikosh" panose="02000000000000000000" pitchFamily="2" charset="0"/>
                <a:cs typeface="Nikosh" panose="02000000000000000000" pitchFamily="2" charset="0"/>
              </a:rPr>
              <a:t> </a:t>
            </a:r>
          </a:p>
          <a:p>
            <a:pPr algn="ctr"/>
            <a:r>
              <a:rPr lang="en-US" sz="4400" dirty="0">
                <a:latin typeface="Nikosh" panose="02000000000000000000" pitchFamily="2" charset="0"/>
                <a:cs typeface="Nikosh" panose="02000000000000000000" pitchFamily="2" charset="0"/>
              </a:rPr>
              <a:t>ধনী,গরিব,ধন,দিয়ে ৩টি </a:t>
            </a:r>
            <a:r>
              <a:rPr lang="en-US" sz="4400" dirty="0" err="1">
                <a:latin typeface="Nikosh" panose="02000000000000000000" pitchFamily="2" charset="0"/>
                <a:cs typeface="Nikosh" panose="02000000000000000000" pitchFamily="2" charset="0"/>
              </a:rPr>
              <a:t>বাক্য</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লিখ</a:t>
            </a:r>
            <a:r>
              <a:rPr lang="en-US" sz="4400" dirty="0">
                <a:latin typeface="Nikosh" panose="02000000000000000000" pitchFamily="2" charset="0"/>
                <a:cs typeface="Nikosh" panose="02000000000000000000" pitchFamily="2" charset="0"/>
              </a:rPr>
              <a:t> ।   </a:t>
            </a:r>
          </a:p>
        </p:txBody>
      </p:sp>
    </p:spTree>
    <p:extLst>
      <p:ext uri="{BB962C8B-B14F-4D97-AF65-F5344CB8AC3E}">
        <p14:creationId xmlns:p14="http://schemas.microsoft.com/office/powerpoint/2010/main" val="378276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croll: Horizontal 2">
            <a:extLst>
              <a:ext uri="{FF2B5EF4-FFF2-40B4-BE49-F238E27FC236}">
                <a16:creationId xmlns:a16="http://schemas.microsoft.com/office/drawing/2014/main" id="{A6A4F8B3-3DE5-9F13-9CD4-E059DDD46EC8}"/>
              </a:ext>
            </a:extLst>
          </p:cNvPr>
          <p:cNvSpPr/>
          <p:nvPr/>
        </p:nvSpPr>
        <p:spPr>
          <a:xfrm>
            <a:off x="3852154" y="0"/>
            <a:ext cx="5136204" cy="1536970"/>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dirty="0" err="1">
                <a:latin typeface="Nikosh" panose="02000000000000000000" pitchFamily="2" charset="0"/>
                <a:cs typeface="Nikosh" panose="02000000000000000000" pitchFamily="2" charset="0"/>
              </a:rPr>
              <a:t>মূল্যায়ন</a:t>
            </a:r>
            <a:r>
              <a:rPr lang="en-US" sz="6600" dirty="0">
                <a:latin typeface="Nikosh" panose="02000000000000000000" pitchFamily="2" charset="0"/>
                <a:cs typeface="Nikosh" panose="02000000000000000000" pitchFamily="2" charset="0"/>
              </a:rPr>
              <a:t> </a:t>
            </a:r>
          </a:p>
        </p:txBody>
      </p:sp>
      <p:sp>
        <p:nvSpPr>
          <p:cNvPr id="2" name="Rectangle 1">
            <a:extLst>
              <a:ext uri="{FF2B5EF4-FFF2-40B4-BE49-F238E27FC236}">
                <a16:creationId xmlns:a16="http://schemas.microsoft.com/office/drawing/2014/main" id="{C3336067-7ED2-E958-ACCA-5E7B55F387AC}"/>
              </a:ext>
            </a:extLst>
          </p:cNvPr>
          <p:cNvSpPr/>
          <p:nvPr/>
        </p:nvSpPr>
        <p:spPr>
          <a:xfrm>
            <a:off x="363165" y="3414409"/>
            <a:ext cx="11621312" cy="344359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4800" dirty="0">
                <a:latin typeface="Nikosh" panose="02000000000000000000" pitchFamily="2" charset="0"/>
                <a:cs typeface="Nikosh" panose="02000000000000000000" pitchFamily="2" charset="0"/>
              </a:rPr>
              <a:t>১।সেরিবা</a:t>
            </a:r>
            <a:r>
              <a:rPr lang="as-IN" sz="4800" dirty="0">
                <a:latin typeface="Nikosh" panose="02000000000000000000" pitchFamily="2" charset="0"/>
                <a:cs typeface="Nikosh" panose="02000000000000000000" pitchFamily="2" charset="0"/>
              </a:rPr>
              <a:t> ছিলেন খুব </a:t>
            </a:r>
            <a:r>
              <a:rPr lang="en-US" sz="4800" dirty="0">
                <a:latin typeface="Nikosh" panose="02000000000000000000" pitchFamily="2" charset="0"/>
                <a:cs typeface="Nikosh" panose="02000000000000000000" pitchFamily="2" charset="0"/>
              </a:rPr>
              <a:t>…………</a:t>
            </a:r>
            <a:r>
              <a:rPr lang="as-IN" sz="4800" dirty="0">
                <a:latin typeface="Nikosh" panose="02000000000000000000" pitchFamily="2" charset="0"/>
                <a:cs typeface="Nikosh" panose="02000000000000000000" pitchFamily="2" charset="0"/>
              </a:rPr>
              <a:t>। </a:t>
            </a:r>
            <a:endParaRPr lang="en-US" sz="4800" dirty="0">
              <a:latin typeface="Nikosh" panose="02000000000000000000" pitchFamily="2" charset="0"/>
              <a:cs typeface="Nikosh" panose="02000000000000000000" pitchFamily="2" charset="0"/>
            </a:endParaRPr>
          </a:p>
          <a:p>
            <a:r>
              <a:rPr lang="en-US" sz="4800" dirty="0">
                <a:latin typeface="Nikosh" panose="02000000000000000000" pitchFamily="2" charset="0"/>
                <a:cs typeface="Nikosh" panose="02000000000000000000" pitchFamily="2" charset="0"/>
              </a:rPr>
              <a:t>২।…………</a:t>
            </a:r>
            <a:r>
              <a:rPr lang="as-IN" sz="4800" dirty="0">
                <a:latin typeface="Nikosh" panose="02000000000000000000" pitchFamily="2" charset="0"/>
                <a:cs typeface="Nikosh" panose="02000000000000000000" pitchFamily="2" charset="0"/>
              </a:rPr>
              <a:t>এক বণিক পরিবার থাকত। </a:t>
            </a:r>
            <a:r>
              <a:rPr lang="en-US" sz="4800" dirty="0">
                <a:latin typeface="Nikosh" panose="02000000000000000000" pitchFamily="2" charset="0"/>
                <a:cs typeface="Nikosh" panose="02000000000000000000" pitchFamily="2" charset="0"/>
              </a:rPr>
              <a:t> </a:t>
            </a:r>
          </a:p>
          <a:p>
            <a:r>
              <a:rPr lang="en-US" sz="4800" dirty="0">
                <a:latin typeface="Nikosh" panose="02000000000000000000" pitchFamily="2" charset="0"/>
                <a:cs typeface="Nikosh" panose="02000000000000000000" pitchFamily="2" charset="0"/>
              </a:rPr>
              <a:t>৩।</a:t>
            </a:r>
            <a:r>
              <a:rPr lang="as-IN" sz="4800" dirty="0">
                <a:latin typeface="Nikosh" panose="02000000000000000000" pitchFamily="2" charset="0"/>
                <a:cs typeface="Nikosh" panose="02000000000000000000" pitchFamily="2" charset="0"/>
              </a:rPr>
              <a:t>এক সময় বণিক পরিবার খুব </a:t>
            </a:r>
            <a:r>
              <a:rPr lang="en-US" sz="4800" dirty="0">
                <a:latin typeface="Nikosh" panose="02000000000000000000" pitchFamily="2" charset="0"/>
                <a:cs typeface="Nikosh" panose="02000000000000000000" pitchFamily="2" charset="0"/>
              </a:rPr>
              <a:t>………</a:t>
            </a:r>
            <a:r>
              <a:rPr lang="as-IN" sz="4800" dirty="0">
                <a:latin typeface="Nikosh" panose="02000000000000000000" pitchFamily="2" charset="0"/>
                <a:cs typeface="Nikosh" panose="02000000000000000000" pitchFamily="2" charset="0"/>
              </a:rPr>
              <a:t>ছিল। </a:t>
            </a:r>
            <a:endParaRPr lang="en-US" sz="4800" dirty="0">
              <a:latin typeface="Nikosh" panose="02000000000000000000" pitchFamily="2" charset="0"/>
              <a:cs typeface="Nikosh" panose="02000000000000000000" pitchFamily="2" charset="0"/>
            </a:endParaRPr>
          </a:p>
          <a:p>
            <a:r>
              <a:rPr lang="en-US" sz="4800" dirty="0">
                <a:latin typeface="Nikosh" panose="02000000000000000000" pitchFamily="2" charset="0"/>
                <a:cs typeface="Nikosh" panose="02000000000000000000" pitchFamily="2" charset="0"/>
              </a:rPr>
              <a:t>৪।</a:t>
            </a:r>
            <a:r>
              <a:rPr lang="as-IN" sz="4800" dirty="0">
                <a:latin typeface="Nikosh" panose="02000000000000000000" pitchFamily="2" charset="0"/>
                <a:cs typeface="Nikosh" panose="02000000000000000000" pitchFamily="2" charset="0"/>
              </a:rPr>
              <a:t> ধন-সম্পদ হারিয়ে তারা </a:t>
            </a:r>
            <a:r>
              <a:rPr lang="en-US" sz="4800" dirty="0">
                <a:latin typeface="Nikosh" panose="02000000000000000000" pitchFamily="2" charset="0"/>
                <a:cs typeface="Nikosh" panose="02000000000000000000" pitchFamily="2" charset="0"/>
              </a:rPr>
              <a:t>………</a:t>
            </a:r>
            <a:r>
              <a:rPr lang="as-IN" sz="4800" dirty="0">
                <a:latin typeface="Nikosh" panose="02000000000000000000" pitchFamily="2" charset="0"/>
                <a:cs typeface="Nikosh" panose="02000000000000000000" pitchFamily="2" charset="0"/>
              </a:rPr>
              <a:t>হয়ে যায়। </a:t>
            </a:r>
            <a:r>
              <a:rPr lang="en-US" sz="4800" dirty="0">
                <a:latin typeface="Nikosh" panose="02000000000000000000" pitchFamily="2" charset="0"/>
                <a:cs typeface="Nikosh" panose="02000000000000000000" pitchFamily="2" charset="0"/>
              </a:rPr>
              <a:t> </a:t>
            </a:r>
          </a:p>
          <a:p>
            <a:r>
              <a:rPr lang="en-US" sz="4800" dirty="0">
                <a:latin typeface="Nikosh" panose="02000000000000000000" pitchFamily="2" charset="0"/>
                <a:cs typeface="Nikosh" panose="02000000000000000000" pitchFamily="2" charset="0"/>
              </a:rPr>
              <a:t> </a:t>
            </a:r>
          </a:p>
        </p:txBody>
      </p:sp>
      <p:sp>
        <p:nvSpPr>
          <p:cNvPr id="22" name="TextBox 21">
            <a:extLst>
              <a:ext uri="{FF2B5EF4-FFF2-40B4-BE49-F238E27FC236}">
                <a16:creationId xmlns:a16="http://schemas.microsoft.com/office/drawing/2014/main" id="{50D50C68-550A-9186-EEB4-3385D0F91A3D}"/>
              </a:ext>
            </a:extLst>
          </p:cNvPr>
          <p:cNvSpPr txBox="1"/>
          <p:nvPr/>
        </p:nvSpPr>
        <p:spPr>
          <a:xfrm>
            <a:off x="791992" y="2140803"/>
            <a:ext cx="2500010" cy="830997"/>
          </a:xfrm>
          <a:prstGeom prst="rect">
            <a:avLst/>
          </a:prstGeom>
          <a:noFill/>
        </p:spPr>
        <p:txBody>
          <a:bodyPr wrap="square" rtlCol="0">
            <a:spAutoFit/>
          </a:bodyPr>
          <a:lstStyle/>
          <a:p>
            <a:pPr algn="ctr"/>
            <a:r>
              <a:rPr lang="as-IN" sz="4800" dirty="0">
                <a:latin typeface="Nikosh" panose="02000000000000000000" pitchFamily="2" charset="0"/>
                <a:cs typeface="Nikosh" panose="02000000000000000000" pitchFamily="2" charset="0"/>
              </a:rPr>
              <a:t>গরিব</a:t>
            </a:r>
            <a:endParaRPr lang="en-US" sz="4800" dirty="0" err="1">
              <a:latin typeface="Nikosh" panose="02000000000000000000" pitchFamily="2" charset="0"/>
              <a:cs typeface="Nikosh" panose="02000000000000000000" pitchFamily="2" charset="0"/>
            </a:endParaRPr>
          </a:p>
        </p:txBody>
      </p:sp>
      <p:sp>
        <p:nvSpPr>
          <p:cNvPr id="24" name="TextBox 23">
            <a:extLst>
              <a:ext uri="{FF2B5EF4-FFF2-40B4-BE49-F238E27FC236}">
                <a16:creationId xmlns:a16="http://schemas.microsoft.com/office/drawing/2014/main" id="{6011D3F9-E978-2F99-F05B-0B129B57CA1A}"/>
              </a:ext>
            </a:extLst>
          </p:cNvPr>
          <p:cNvSpPr txBox="1"/>
          <p:nvPr/>
        </p:nvSpPr>
        <p:spPr>
          <a:xfrm>
            <a:off x="3595990" y="2130358"/>
            <a:ext cx="2500010" cy="830997"/>
          </a:xfrm>
          <a:prstGeom prst="rect">
            <a:avLst/>
          </a:prstGeom>
          <a:noFill/>
        </p:spPr>
        <p:txBody>
          <a:bodyPr wrap="square" rtlCol="0">
            <a:spAutoFit/>
          </a:bodyPr>
          <a:lstStyle/>
          <a:p>
            <a:pPr algn="ctr"/>
            <a:r>
              <a:rPr lang="as-IN" sz="4800" dirty="0">
                <a:latin typeface="Nikosh" panose="02000000000000000000" pitchFamily="2" charset="0"/>
                <a:cs typeface="Nikosh" panose="02000000000000000000" pitchFamily="2" charset="0"/>
              </a:rPr>
              <a:t>অন্</a:t>
            </a:r>
            <a:r>
              <a:rPr lang="en-US" sz="4800" dirty="0" err="1">
                <a:latin typeface="Nikosh" panose="02000000000000000000" pitchFamily="2" charset="0"/>
                <a:cs typeface="Nikosh" panose="02000000000000000000" pitchFamily="2" charset="0"/>
              </a:rPr>
              <a:t>ধপুরে</a:t>
            </a:r>
            <a:endParaRPr lang="en-US" sz="4800" dirty="0">
              <a:latin typeface="Nikosh" panose="02000000000000000000" pitchFamily="2" charset="0"/>
              <a:cs typeface="Nikosh" panose="02000000000000000000" pitchFamily="2" charset="0"/>
            </a:endParaRPr>
          </a:p>
        </p:txBody>
      </p:sp>
      <p:sp>
        <p:nvSpPr>
          <p:cNvPr id="26" name="TextBox 25">
            <a:extLst>
              <a:ext uri="{FF2B5EF4-FFF2-40B4-BE49-F238E27FC236}">
                <a16:creationId xmlns:a16="http://schemas.microsoft.com/office/drawing/2014/main" id="{18445524-29B7-B181-7A58-7C532C7B7D86}"/>
              </a:ext>
            </a:extLst>
          </p:cNvPr>
          <p:cNvSpPr txBox="1"/>
          <p:nvPr/>
        </p:nvSpPr>
        <p:spPr>
          <a:xfrm>
            <a:off x="5927384" y="2140802"/>
            <a:ext cx="2500010" cy="830997"/>
          </a:xfrm>
          <a:prstGeom prst="rect">
            <a:avLst/>
          </a:prstGeom>
          <a:noFill/>
        </p:spPr>
        <p:txBody>
          <a:bodyPr wrap="square" rtlCol="0">
            <a:spAutoFit/>
          </a:bodyPr>
          <a:lstStyle/>
          <a:p>
            <a:pPr algn="ctr"/>
            <a:r>
              <a:rPr lang="en-US" sz="4800" dirty="0">
                <a:latin typeface="Nikosh" panose="02000000000000000000" pitchFamily="2" charset="0"/>
                <a:cs typeface="Nikosh" panose="02000000000000000000" pitchFamily="2" charset="0"/>
              </a:rPr>
              <a:t>লোভী</a:t>
            </a:r>
          </a:p>
        </p:txBody>
      </p:sp>
      <p:sp>
        <p:nvSpPr>
          <p:cNvPr id="28" name="TextBox 27">
            <a:extLst>
              <a:ext uri="{FF2B5EF4-FFF2-40B4-BE49-F238E27FC236}">
                <a16:creationId xmlns:a16="http://schemas.microsoft.com/office/drawing/2014/main" id="{6CE35F91-0D79-D09D-90DB-219FD7312EE1}"/>
              </a:ext>
            </a:extLst>
          </p:cNvPr>
          <p:cNvSpPr txBox="1"/>
          <p:nvPr/>
        </p:nvSpPr>
        <p:spPr>
          <a:xfrm>
            <a:off x="8310663" y="2113692"/>
            <a:ext cx="2500010" cy="830997"/>
          </a:xfrm>
          <a:prstGeom prst="rect">
            <a:avLst/>
          </a:prstGeom>
          <a:noFill/>
        </p:spPr>
        <p:txBody>
          <a:bodyPr wrap="square" rtlCol="0">
            <a:spAutoFit/>
          </a:bodyPr>
          <a:lstStyle/>
          <a:p>
            <a:pPr algn="ctr"/>
            <a:r>
              <a:rPr lang="as-IN" sz="4800">
                <a:latin typeface="Nikosh" panose="02000000000000000000" pitchFamily="2" charset="0"/>
                <a:cs typeface="Nikosh" panose="02000000000000000000" pitchFamily="2" charset="0"/>
              </a:rPr>
              <a:t>ধনী</a:t>
            </a:r>
            <a:endParaRPr lang="en-US" sz="4800" dirty="0">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4336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875E-6 4.81481E-6 L -0.13698 0.17199 " pathEditMode="relative" rAng="0" ptsTypes="AA">
                                      <p:cBhvr>
                                        <p:cTn id="6" dur="2000" fill="hold"/>
                                        <p:tgtEl>
                                          <p:spTgt spid="26"/>
                                        </p:tgtEl>
                                        <p:attrNameLst>
                                          <p:attrName>ppt_x</p:attrName>
                                          <p:attrName>ppt_y</p:attrName>
                                        </p:attrNameLst>
                                      </p:cBhvr>
                                      <p:rCtr x="-6849" y="8588"/>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16667E-6 -4.81481E-6 L -0.21862 0.27292 " pathEditMode="relative" rAng="0" ptsTypes="AA">
                                      <p:cBhvr>
                                        <p:cTn id="10" dur="2000" fill="hold"/>
                                        <p:tgtEl>
                                          <p:spTgt spid="24"/>
                                        </p:tgtEl>
                                        <p:attrNameLst>
                                          <p:attrName>ppt_x</p:attrName>
                                          <p:attrName>ppt_y</p:attrName>
                                        </p:attrNameLst>
                                      </p:cBhvr>
                                      <p:rCtr x="-10938" y="13634"/>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58333E-6 0 L -0.18411 0.36875 " pathEditMode="relative" rAng="0" ptsTypes="AA">
                                      <p:cBhvr>
                                        <p:cTn id="14" dur="2000" fill="hold"/>
                                        <p:tgtEl>
                                          <p:spTgt spid="28"/>
                                        </p:tgtEl>
                                        <p:attrNameLst>
                                          <p:attrName>ppt_x</p:attrName>
                                          <p:attrName>ppt_y</p:attrName>
                                        </p:attrNameLst>
                                      </p:cBhvr>
                                      <p:rCtr x="-9206" y="1842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08333E-6 4.81481E-6 L 0.37187 0.4699 " pathEditMode="relative" rAng="0" ptsTypes="AA">
                                      <p:cBhvr>
                                        <p:cTn id="18" dur="2000" fill="hold"/>
                                        <p:tgtEl>
                                          <p:spTgt spid="22"/>
                                        </p:tgtEl>
                                        <p:attrNameLst>
                                          <p:attrName>ppt_x</p:attrName>
                                          <p:attrName>ppt_y</p:attrName>
                                        </p:attrNameLst>
                                      </p:cBhvr>
                                      <p:rCtr x="18594" y="234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DC3B2C-2E94-5EA0-4855-674087D0DC71}"/>
              </a:ext>
            </a:extLst>
          </p:cNvPr>
          <p:cNvPicPr>
            <a:picLocks noChangeAspect="1"/>
          </p:cNvPicPr>
          <p:nvPr/>
        </p:nvPicPr>
        <p:blipFill>
          <a:blip r:embed="rId3">
            <a:extLst>
              <a:ext uri="{28A0092B-C50C-407E-A947-70E740481C1C}">
                <a14:useLocalDpi xmlns:a14="http://schemas.microsoft.com/office/drawing/2010/main" val="0"/>
              </a:ext>
            </a:extLst>
          </a:blip>
          <a:srcRect l="5183" r="28505" b="6735"/>
          <a:stretch>
            <a:fillRect/>
          </a:stretch>
        </p:blipFill>
        <p:spPr>
          <a:xfrm>
            <a:off x="3523488" y="10"/>
            <a:ext cx="8668512" cy="6857990"/>
          </a:xfrm>
          <a:prstGeom prst="rect">
            <a:avLst/>
          </a:prstGeom>
          <a:ln>
            <a:noFill/>
          </a:ln>
          <a:effectLst>
            <a:softEdge rad="112500"/>
          </a:effectLst>
        </p:spPr>
      </p:pic>
      <p:sp>
        <p:nvSpPr>
          <p:cNvPr id="2" name="Flowchart: Punched Tape 1">
            <a:extLst>
              <a:ext uri="{FF2B5EF4-FFF2-40B4-BE49-F238E27FC236}">
                <a16:creationId xmlns:a16="http://schemas.microsoft.com/office/drawing/2014/main" id="{F78EB8FE-3A13-9284-D3EC-288A25117291}"/>
              </a:ext>
            </a:extLst>
          </p:cNvPr>
          <p:cNvSpPr/>
          <p:nvPr/>
        </p:nvSpPr>
        <p:spPr>
          <a:xfrm>
            <a:off x="418987" y="0"/>
            <a:ext cx="4023360" cy="3204134"/>
          </a:xfrm>
          <a:prstGeom prst="flowChartPunchedTape">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rmAutofit/>
          </a:bodyPr>
          <a:lstStyle/>
          <a:p>
            <a:pPr>
              <a:lnSpc>
                <a:spcPct val="90000"/>
              </a:lnSpc>
              <a:spcBef>
                <a:spcPct val="0"/>
              </a:spcBef>
              <a:spcAft>
                <a:spcPts val="600"/>
              </a:spcAft>
            </a:pPr>
            <a:r>
              <a:rPr lang="en-US" sz="6000">
                <a:solidFill>
                  <a:schemeClr val="tx1"/>
                </a:solidFill>
                <a:latin typeface="Nikosh" panose="02000000000000000000" pitchFamily="2" charset="0"/>
                <a:ea typeface="+mj-ea"/>
                <a:cs typeface="Nikosh" panose="02000000000000000000" pitchFamily="2" charset="0"/>
              </a:rPr>
              <a:t>বাড়ির কাজ</a:t>
            </a:r>
          </a:p>
        </p:txBody>
      </p:sp>
      <p:sp>
        <p:nvSpPr>
          <p:cNvPr id="3" name="Rectangle: Rounded Corners 2">
            <a:extLst>
              <a:ext uri="{FF2B5EF4-FFF2-40B4-BE49-F238E27FC236}">
                <a16:creationId xmlns:a16="http://schemas.microsoft.com/office/drawing/2014/main" id="{2D220B60-1841-0771-F5E8-B431DA4A26ED}"/>
              </a:ext>
            </a:extLst>
          </p:cNvPr>
          <p:cNvSpPr/>
          <p:nvPr/>
        </p:nvSpPr>
        <p:spPr>
          <a:xfrm>
            <a:off x="1" y="5389124"/>
            <a:ext cx="12057682" cy="133436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600" dirty="0">
                <a:latin typeface="Nikosh" panose="02000000000000000000" pitchFamily="2" charset="0"/>
                <a:cs typeface="Nikosh" panose="02000000000000000000" pitchFamily="2" charset="0"/>
              </a:rPr>
              <a:t>ধনী,গরিব,ধন,দিয়ে ৩টি </a:t>
            </a:r>
            <a:r>
              <a:rPr lang="en-US" sz="3600" dirty="0" err="1">
                <a:latin typeface="Nikosh" panose="02000000000000000000" pitchFamily="2" charset="0"/>
                <a:cs typeface="Nikosh" panose="02000000000000000000" pitchFamily="2" charset="0"/>
              </a:rPr>
              <a:t>বাক্য</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লিখে</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আনবে</a:t>
            </a:r>
            <a:r>
              <a:rPr lang="en-US" sz="3600" dirty="0">
                <a:latin typeface="Nikosh" panose="02000000000000000000" pitchFamily="2" charset="0"/>
                <a:cs typeface="Nikosh" panose="02000000000000000000" pitchFamily="2" charset="0"/>
              </a:rPr>
              <a:t> ।   </a:t>
            </a:r>
          </a:p>
        </p:txBody>
      </p:sp>
    </p:spTree>
    <p:extLst>
      <p:ext uri="{BB962C8B-B14F-4D97-AF65-F5344CB8AC3E}">
        <p14:creationId xmlns:p14="http://schemas.microsoft.com/office/powerpoint/2010/main" val="65551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8" name="Group 137"/>
          <p:cNvGrpSpPr/>
          <p:nvPr/>
        </p:nvGrpSpPr>
        <p:grpSpPr>
          <a:xfrm>
            <a:off x="2199639" y="1264323"/>
            <a:ext cx="9316063" cy="1273136"/>
            <a:chOff x="2587114" y="5291667"/>
            <a:chExt cx="12576686" cy="1718733"/>
          </a:xfrm>
        </p:grpSpPr>
        <p:sp>
          <p:nvSpPr>
            <p:cNvPr id="58" name="Oval 57"/>
            <p:cNvSpPr/>
            <p:nvPr/>
          </p:nvSpPr>
          <p:spPr>
            <a:xfrm>
              <a:off x="2587114" y="5444067"/>
              <a:ext cx="1447799" cy="1566333"/>
            </a:xfrm>
            <a:prstGeom prst="ellipse">
              <a:avLst/>
            </a:prstGeom>
            <a:solidFill>
              <a:srgbClr val="FF000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a:t>
              </a:r>
            </a:p>
          </p:txBody>
        </p:sp>
        <p:sp>
          <p:nvSpPr>
            <p:cNvPr id="68" name="Oval 67"/>
            <p:cNvSpPr/>
            <p:nvPr/>
          </p:nvSpPr>
          <p:spPr>
            <a:xfrm>
              <a:off x="5638800" y="5444067"/>
              <a:ext cx="1447800" cy="1566333"/>
            </a:xfrm>
            <a:prstGeom prst="ellipse">
              <a:avLst/>
            </a:prstGeom>
            <a:solidFill>
              <a:srgbClr val="FF000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a:t>
              </a:r>
            </a:p>
          </p:txBody>
        </p:sp>
        <p:sp>
          <p:nvSpPr>
            <p:cNvPr id="78" name="Oval 77"/>
            <p:cNvSpPr/>
            <p:nvPr/>
          </p:nvSpPr>
          <p:spPr>
            <a:xfrm>
              <a:off x="4114800" y="5444067"/>
              <a:ext cx="1447800" cy="1566333"/>
            </a:xfrm>
            <a:prstGeom prst="ellipse">
              <a:avLst/>
            </a:prstGeom>
            <a:solidFill>
              <a:srgbClr val="00CC66"/>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a:t>
              </a:r>
              <a:endPar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8" name="Oval 87"/>
            <p:cNvSpPr/>
            <p:nvPr/>
          </p:nvSpPr>
          <p:spPr>
            <a:xfrm>
              <a:off x="7239000" y="5367866"/>
              <a:ext cx="1472463" cy="1566333"/>
            </a:xfrm>
            <a:prstGeom prst="ellipse">
              <a:avLst/>
            </a:prstGeom>
            <a:solidFill>
              <a:srgbClr val="00CC66"/>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a:t>
              </a:r>
              <a:endPar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08" name="Oval 107"/>
            <p:cNvSpPr/>
            <p:nvPr/>
          </p:nvSpPr>
          <p:spPr>
            <a:xfrm>
              <a:off x="10439400" y="5367867"/>
              <a:ext cx="1524000" cy="1566333"/>
            </a:xfrm>
            <a:prstGeom prst="ellipse">
              <a:avLst/>
            </a:prstGeom>
            <a:solidFill>
              <a:srgbClr val="00CC66"/>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ন্য</a:t>
              </a:r>
              <a:endPar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18" name="Oval 117"/>
            <p:cNvSpPr/>
            <p:nvPr/>
          </p:nvSpPr>
          <p:spPr>
            <a:xfrm>
              <a:off x="12115800" y="5291667"/>
              <a:ext cx="1447800" cy="1566333"/>
            </a:xfrm>
            <a:prstGeom prst="ellipse">
              <a:avLst/>
            </a:prstGeom>
            <a:solidFill>
              <a:srgbClr val="FF000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err="1">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a:t>
              </a:r>
              <a:endPar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28" name="Oval 127"/>
            <p:cNvSpPr/>
            <p:nvPr/>
          </p:nvSpPr>
          <p:spPr>
            <a:xfrm>
              <a:off x="13716000" y="5291667"/>
              <a:ext cx="1447800" cy="1566333"/>
            </a:xfrm>
            <a:prstGeom prst="ellipse">
              <a:avLst/>
            </a:prstGeom>
            <a:solidFill>
              <a:srgbClr val="00CC66"/>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a:t>
              </a:r>
            </a:p>
          </p:txBody>
        </p:sp>
        <p:sp>
          <p:nvSpPr>
            <p:cNvPr id="98" name="Oval 97"/>
            <p:cNvSpPr/>
            <p:nvPr/>
          </p:nvSpPr>
          <p:spPr>
            <a:xfrm>
              <a:off x="8839200" y="5444067"/>
              <a:ext cx="1447800" cy="1566333"/>
            </a:xfrm>
            <a:prstGeom prst="ellipse">
              <a:avLst/>
            </a:prstGeom>
            <a:solidFill>
              <a:srgbClr val="FF000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n>
                    <a:solidFill>
                      <a:sysClr val="windowText" lastClr="000000"/>
                    </a:solidFill>
                  </a:ln>
                  <a:solidFill>
                    <a:sysClr val="windowText" lastClr="0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ধ</a:t>
              </a:r>
            </a:p>
          </p:txBody>
        </p:sp>
      </p:grpSp>
      <p:sp>
        <p:nvSpPr>
          <p:cNvPr id="5" name="Slide Number Placeholder 4"/>
          <p:cNvSpPr>
            <a:spLocks noGrp="1"/>
          </p:cNvSpPr>
          <p:nvPr>
            <p:ph type="sldNum" sz="quarter" idx="12"/>
          </p:nvPr>
        </p:nvSpPr>
        <p:spPr/>
        <p:txBody>
          <a:bodyPr/>
          <a:lstStyle/>
          <a:p>
            <a:fld id="{E5EDCDE3-B026-4F02-B7D9-F840013D3D67}" type="slidenum">
              <a:rPr lang="en-US" smtClean="0"/>
              <a:t>24</a:t>
            </a:fld>
            <a:endParaRPr lang="en-US"/>
          </a:p>
        </p:txBody>
      </p:sp>
      <p:pic>
        <p:nvPicPr>
          <p:cNvPr id="73" name="Picture 72">
            <a:extLst>
              <a:ext uri="{FF2B5EF4-FFF2-40B4-BE49-F238E27FC236}">
                <a16:creationId xmlns:a16="http://schemas.microsoft.com/office/drawing/2014/main" id="{5E9201A8-764E-4BA5-A2A0-9CBA06A88D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537459"/>
            <a:ext cx="12192000" cy="4320541"/>
          </a:xfrm>
          <a:prstGeom prst="rect">
            <a:avLst/>
          </a:prstGeom>
        </p:spPr>
      </p:pic>
      <p:pic>
        <p:nvPicPr>
          <p:cNvPr id="74" name="Picture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291" y="790702"/>
            <a:ext cx="2446930" cy="1854280"/>
          </a:xfrm>
          <a:prstGeom prst="rect">
            <a:avLst/>
          </a:prstGeom>
        </p:spPr>
      </p:pic>
    </p:spTree>
    <p:extLst>
      <p:ext uri="{BB962C8B-B14F-4D97-AF65-F5344CB8AC3E}">
        <p14:creationId xmlns:p14="http://schemas.microsoft.com/office/powerpoint/2010/main" val="764925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wheel(1)">
                                      <p:cBhvr>
                                        <p:cTn id="7" dur="2000"/>
                                        <p:tgtEl>
                                          <p:spTgt spid="138"/>
                                        </p:tgtEl>
                                      </p:cBhvr>
                                    </p:animEffect>
                                  </p:childTnLst>
                                </p:cTn>
                              </p:par>
                              <p:par>
                                <p:cTn id="8" presetID="21" presetClass="entr" presetSubtype="1" fill="hold" nodeType="withEffect">
                                  <p:stCondLst>
                                    <p:cond delay="0"/>
                                  </p:stCondLst>
                                  <p:childTnLst>
                                    <p:set>
                                      <p:cBhvr>
                                        <p:cTn id="9" dur="1" fill="hold">
                                          <p:stCondLst>
                                            <p:cond delay="0"/>
                                          </p:stCondLst>
                                        </p:cTn>
                                        <p:tgtEl>
                                          <p:spTgt spid="74"/>
                                        </p:tgtEl>
                                        <p:attrNameLst>
                                          <p:attrName>style.visibility</p:attrName>
                                        </p:attrNameLst>
                                      </p:cBhvr>
                                      <p:to>
                                        <p:strVal val="visible"/>
                                      </p:to>
                                    </p:set>
                                    <p:animEffect transition="in" filter="wheel(1)">
                                      <p:cBhvr>
                                        <p:cTn id="10" dur="2000"/>
                                        <p:tgtEl>
                                          <p:spTgt spid="74"/>
                                        </p:tgtEl>
                                      </p:cBhvr>
                                    </p:animEffect>
                                  </p:childTnLst>
                                </p:cTn>
                              </p:par>
                              <p:par>
                                <p:cTn id="11" presetID="21" presetClass="entr" presetSubtype="1" fill="hold" nodeType="with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heel(1)">
                                      <p:cBhvr>
                                        <p:cTn id="13" dur="20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627ED5-22CA-4A29-A6A2-97F037474280}"/>
              </a:ext>
            </a:extLst>
          </p:cNvPr>
          <p:cNvSpPr/>
          <p:nvPr/>
        </p:nvSpPr>
        <p:spPr>
          <a:xfrm>
            <a:off x="2307240" y="84653"/>
            <a:ext cx="7201651" cy="1015663"/>
          </a:xfrm>
          <a:prstGeom prst="rect">
            <a:avLst/>
          </a:prstGeom>
          <a:ln w="76200"/>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6000" b="1" dirty="0" err="1">
                <a:latin typeface="NikoshBAN" panose="02000000000000000000" pitchFamily="2" charset="0"/>
                <a:cs typeface="NikoshBAN" panose="02000000000000000000" pitchFamily="2" charset="0"/>
              </a:rPr>
              <a:t>পাঠ</a:t>
            </a:r>
            <a:r>
              <a:rPr lang="en-US" sz="6000" b="1" dirty="0">
                <a:latin typeface="NikoshBAN" panose="02000000000000000000" pitchFamily="2" charset="0"/>
                <a:cs typeface="NikoshBAN" panose="02000000000000000000" pitchFamily="2" charset="0"/>
              </a:rPr>
              <a:t> </a:t>
            </a:r>
            <a:r>
              <a:rPr lang="en-US" sz="6000" b="1" dirty="0" err="1">
                <a:latin typeface="NikoshBAN" panose="02000000000000000000" pitchFamily="2" charset="0"/>
                <a:cs typeface="NikoshBAN" panose="02000000000000000000" pitchFamily="2" charset="0"/>
              </a:rPr>
              <a:t>পরিচিতি</a:t>
            </a:r>
            <a:endParaRPr lang="en-US" sz="6000" b="1" dirty="0">
              <a:solidFill>
                <a:srgbClr val="FF0000"/>
              </a:solidFill>
              <a:latin typeface="NikoshBAN" panose="02000000000000000000" pitchFamily="2" charset="0"/>
              <a:cs typeface="NikoshBAN" panose="02000000000000000000" pitchFamily="2" charset="0"/>
            </a:endParaRPr>
          </a:p>
        </p:txBody>
      </p:sp>
      <p:sp>
        <p:nvSpPr>
          <p:cNvPr id="9" name="Arrow: Down 8">
            <a:extLst>
              <a:ext uri="{FF2B5EF4-FFF2-40B4-BE49-F238E27FC236}">
                <a16:creationId xmlns:a16="http://schemas.microsoft.com/office/drawing/2014/main" id="{28275199-7FA1-4BE0-B98E-36AB0A90B731}"/>
              </a:ext>
            </a:extLst>
          </p:cNvPr>
          <p:cNvSpPr/>
          <p:nvPr/>
        </p:nvSpPr>
        <p:spPr>
          <a:xfrm rot="16200000">
            <a:off x="4953413" y="3627967"/>
            <a:ext cx="778688" cy="871575"/>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croll: Vertical 1">
            <a:extLst>
              <a:ext uri="{FF2B5EF4-FFF2-40B4-BE49-F238E27FC236}">
                <a16:creationId xmlns:a16="http://schemas.microsoft.com/office/drawing/2014/main" id="{4E339805-7ED6-1816-9495-FB2DAA514AC1}"/>
              </a:ext>
            </a:extLst>
          </p:cNvPr>
          <p:cNvSpPr/>
          <p:nvPr/>
        </p:nvSpPr>
        <p:spPr>
          <a:xfrm>
            <a:off x="5908065" y="1368456"/>
            <a:ext cx="6096000" cy="4611905"/>
          </a:xfrm>
          <a:prstGeom prst="verticalScroll">
            <a:avLst/>
          </a:prstGeom>
        </p:spPr>
        <p:style>
          <a:lnRef idx="3">
            <a:schemeClr val="lt1"/>
          </a:lnRef>
          <a:fillRef idx="1">
            <a:schemeClr val="accent6"/>
          </a:fillRef>
          <a:effectRef idx="1">
            <a:schemeClr val="accent6"/>
          </a:effectRef>
          <a:fontRef idx="minor">
            <a:schemeClr val="lt1"/>
          </a:fontRef>
        </p:style>
        <p:txBody>
          <a:bodyPr rtlCol="0" anchor="ctr"/>
          <a:lstStyle/>
          <a:p>
            <a:pPr lvl="1" algn="ctr"/>
            <a:r>
              <a:rPr lang="bn-BD" sz="3200" dirty="0">
                <a:ln>
                  <a:solidFill>
                    <a:sysClr val="windowText" lastClr="000000"/>
                  </a:solidFill>
                </a:ln>
                <a:solidFill>
                  <a:schemeClr val="tx1"/>
                </a:solidFill>
                <a:latin typeface="NikoshBAN" pitchFamily="2" charset="0"/>
                <a:cs typeface="NikoshBAN" pitchFamily="2" charset="0"/>
              </a:rPr>
              <a:t>শ্রে</a:t>
            </a:r>
            <a:r>
              <a:rPr lang="bn-IN" sz="3200" dirty="0">
                <a:ln>
                  <a:solidFill>
                    <a:sysClr val="windowText" lastClr="000000"/>
                  </a:solidFill>
                </a:ln>
                <a:solidFill>
                  <a:schemeClr val="tx1"/>
                </a:solidFill>
                <a:latin typeface="NikoshBAN" pitchFamily="2" charset="0"/>
                <a:cs typeface="NikoshBAN" pitchFamily="2" charset="0"/>
              </a:rPr>
              <a:t>ণিঃ</a:t>
            </a:r>
            <a:r>
              <a:rPr lang="en-US" sz="3200" dirty="0">
                <a:ln>
                  <a:solidFill>
                    <a:sysClr val="windowText" lastClr="000000"/>
                  </a:solidFill>
                </a:ln>
                <a:solidFill>
                  <a:schemeClr val="tx1"/>
                </a:solidFill>
                <a:latin typeface="NikoshBAN" pitchFamily="2" charset="0"/>
                <a:cs typeface="NikoshBAN" pitchFamily="2" charset="0"/>
              </a:rPr>
              <a:t> ৪র্থ</a:t>
            </a:r>
            <a:endParaRPr lang="bn-BD" sz="3200" dirty="0">
              <a:ln>
                <a:solidFill>
                  <a:sysClr val="windowText" lastClr="000000"/>
                </a:solidFill>
              </a:ln>
              <a:solidFill>
                <a:schemeClr val="tx1"/>
              </a:solidFill>
              <a:latin typeface="NikoshBAN" pitchFamily="2" charset="0"/>
              <a:cs typeface="NikoshBAN" pitchFamily="2" charset="0"/>
            </a:endParaRPr>
          </a:p>
          <a:p>
            <a:pPr lvl="1" algn="ctr"/>
            <a:r>
              <a:rPr lang="bn-BD" sz="3200" dirty="0">
                <a:ln>
                  <a:solidFill>
                    <a:sysClr val="windowText" lastClr="000000"/>
                  </a:solidFill>
                </a:ln>
                <a:solidFill>
                  <a:schemeClr val="tx1"/>
                </a:solidFill>
                <a:latin typeface="NikoshBAN" pitchFamily="2" charset="0"/>
                <a:cs typeface="NikoshBAN" pitchFamily="2" charset="0"/>
              </a:rPr>
              <a:t>বিষয়ঃ </a:t>
            </a:r>
            <a:r>
              <a:rPr lang="en-US" sz="3200" dirty="0" err="1">
                <a:ln>
                  <a:solidFill>
                    <a:sysClr val="windowText" lastClr="000000"/>
                  </a:solidFill>
                </a:ln>
                <a:solidFill>
                  <a:schemeClr val="tx1"/>
                </a:solidFill>
                <a:latin typeface="NikoshBAN" pitchFamily="2" charset="0"/>
                <a:cs typeface="NikoshBAN" pitchFamily="2" charset="0"/>
              </a:rPr>
              <a:t>বাংলা</a:t>
            </a:r>
            <a:endParaRPr lang="en-US" sz="3200" dirty="0">
              <a:ln>
                <a:solidFill>
                  <a:sysClr val="windowText" lastClr="000000"/>
                </a:solidFill>
              </a:ln>
              <a:solidFill>
                <a:schemeClr val="tx1"/>
              </a:solidFill>
              <a:latin typeface="NikoshBAN" pitchFamily="2" charset="0"/>
              <a:cs typeface="NikoshBAN" pitchFamily="2" charset="0"/>
            </a:endParaRPr>
          </a:p>
          <a:p>
            <a:pPr lvl="1" algn="ctr"/>
            <a:r>
              <a:rPr lang="en-US" sz="3200" dirty="0" err="1">
                <a:ln>
                  <a:solidFill>
                    <a:sysClr val="windowText" lastClr="000000"/>
                  </a:solidFill>
                </a:ln>
                <a:solidFill>
                  <a:schemeClr val="tx1"/>
                </a:solidFill>
                <a:latin typeface="NikoshBAN" pitchFamily="2" charset="0"/>
                <a:cs typeface="NikoshBAN" pitchFamily="2" charset="0"/>
              </a:rPr>
              <a:t>অধ্যায়ঃ</a:t>
            </a:r>
            <a:r>
              <a:rPr lang="en-US" sz="3200" dirty="0">
                <a:ln>
                  <a:solidFill>
                    <a:sysClr val="windowText" lastClr="000000"/>
                  </a:solidFill>
                </a:ln>
                <a:solidFill>
                  <a:schemeClr val="tx1"/>
                </a:solidFill>
                <a:latin typeface="NikoshBAN" pitchFamily="2" charset="0"/>
                <a:cs typeface="NikoshBAN" pitchFamily="2" charset="0"/>
              </a:rPr>
              <a:t> ১৬, সোনার </a:t>
            </a:r>
            <a:r>
              <a:rPr lang="en-US" sz="3200" dirty="0" err="1">
                <a:ln>
                  <a:solidFill>
                    <a:sysClr val="windowText" lastClr="000000"/>
                  </a:solidFill>
                </a:ln>
                <a:solidFill>
                  <a:schemeClr val="tx1"/>
                </a:solidFill>
                <a:latin typeface="NikoshBAN" pitchFamily="2" charset="0"/>
                <a:cs typeface="NikoshBAN" pitchFamily="2" charset="0"/>
              </a:rPr>
              <a:t>থালা</a:t>
            </a:r>
            <a:r>
              <a:rPr lang="en-US" sz="3200" dirty="0">
                <a:ln>
                  <a:solidFill>
                    <a:sysClr val="windowText" lastClr="000000"/>
                  </a:solidFill>
                </a:ln>
                <a:solidFill>
                  <a:schemeClr val="tx1"/>
                </a:solidFill>
                <a:latin typeface="NikoshBAN" pitchFamily="2" charset="0"/>
                <a:cs typeface="NikoshBAN" pitchFamily="2" charset="0"/>
              </a:rPr>
              <a:t> </a:t>
            </a:r>
          </a:p>
          <a:p>
            <a:pPr lvl="1" algn="ctr"/>
            <a:r>
              <a:rPr lang="en-US" sz="3200" dirty="0" err="1">
                <a:ln>
                  <a:solidFill>
                    <a:sysClr val="windowText" lastClr="000000"/>
                  </a:solidFill>
                </a:ln>
                <a:solidFill>
                  <a:schemeClr val="tx1"/>
                </a:solidFill>
                <a:latin typeface="NikoshBAN" pitchFamily="2" charset="0"/>
                <a:cs typeface="NikoshBAN" pitchFamily="2" charset="0"/>
              </a:rPr>
              <a:t>পাঠ্যাংশঃ</a:t>
            </a:r>
            <a:r>
              <a:rPr lang="en-US" sz="3200" dirty="0">
                <a:ln>
                  <a:solidFill>
                    <a:sysClr val="windowText" lastClr="000000"/>
                  </a:solidFill>
                </a:ln>
                <a:solidFill>
                  <a:schemeClr val="tx1"/>
                </a:solidFill>
                <a:latin typeface="NikoshBAN" pitchFamily="2" charset="0"/>
                <a:cs typeface="NikoshBAN" pitchFamily="2" charset="0"/>
              </a:rPr>
              <a:t> </a:t>
            </a:r>
            <a:r>
              <a:rPr lang="en-US" sz="3200" dirty="0" err="1">
                <a:ln>
                  <a:solidFill>
                    <a:sysClr val="windowText" lastClr="000000"/>
                  </a:solidFill>
                </a:ln>
                <a:solidFill>
                  <a:schemeClr val="tx1"/>
                </a:solidFill>
                <a:latin typeface="NikoshBAN" pitchFamily="2" charset="0"/>
                <a:cs typeface="NikoshBAN" pitchFamily="2" charset="0"/>
              </a:rPr>
              <a:t>অনেক</a:t>
            </a:r>
            <a:r>
              <a:rPr lang="en-US" sz="3200" dirty="0">
                <a:ln>
                  <a:solidFill>
                    <a:sysClr val="windowText" lastClr="000000"/>
                  </a:solidFill>
                </a:ln>
                <a:solidFill>
                  <a:schemeClr val="tx1"/>
                </a:solidFill>
                <a:latin typeface="NikoshBAN" pitchFamily="2" charset="0"/>
                <a:cs typeface="NikoshBAN" pitchFamily="2" charset="0"/>
              </a:rPr>
              <a:t> </a:t>
            </a:r>
            <a:r>
              <a:rPr lang="en-US" sz="3200" dirty="0" err="1">
                <a:ln>
                  <a:solidFill>
                    <a:sysClr val="windowText" lastClr="000000"/>
                  </a:solidFill>
                </a:ln>
                <a:solidFill>
                  <a:schemeClr val="tx1"/>
                </a:solidFill>
                <a:latin typeface="NikoshBAN" pitchFamily="2" charset="0"/>
                <a:cs typeface="NikoshBAN" pitchFamily="2" charset="0"/>
              </a:rPr>
              <a:t>দিন্</a:t>
            </a:r>
            <a:r>
              <a:rPr lang="en-US" sz="3200" dirty="0">
                <a:ln>
                  <a:solidFill>
                    <a:sysClr val="windowText" lastClr="000000"/>
                  </a:solidFill>
                </a:ln>
                <a:solidFill>
                  <a:schemeClr val="tx1"/>
                </a:solidFill>
                <a:latin typeface="NikoshBAN" pitchFamily="2" charset="0"/>
                <a:cs typeface="NikoshBAN" pitchFamily="2" charset="0"/>
              </a:rPr>
              <a:t>‌………</a:t>
            </a:r>
            <a:r>
              <a:rPr lang="en-US" sz="3200" dirty="0" err="1">
                <a:ln>
                  <a:solidFill>
                    <a:sysClr val="windowText" lastClr="000000"/>
                  </a:solidFill>
                </a:ln>
                <a:solidFill>
                  <a:schemeClr val="tx1"/>
                </a:solidFill>
                <a:latin typeface="NikoshBAN" pitchFamily="2" charset="0"/>
                <a:cs typeface="NikoshBAN" pitchFamily="2" charset="0"/>
              </a:rPr>
              <a:t>সংসার</a:t>
            </a:r>
            <a:r>
              <a:rPr lang="en-US" sz="3200" dirty="0">
                <a:ln>
                  <a:solidFill>
                    <a:sysClr val="windowText" lastClr="000000"/>
                  </a:solidFill>
                </a:ln>
                <a:solidFill>
                  <a:schemeClr val="tx1"/>
                </a:solidFill>
                <a:latin typeface="NikoshBAN" pitchFamily="2" charset="0"/>
                <a:cs typeface="NikoshBAN" pitchFamily="2" charset="0"/>
              </a:rPr>
              <a:t> </a:t>
            </a:r>
            <a:r>
              <a:rPr lang="en-US" sz="3200" dirty="0" err="1">
                <a:ln>
                  <a:solidFill>
                    <a:sysClr val="windowText" lastClr="000000"/>
                  </a:solidFill>
                </a:ln>
                <a:solidFill>
                  <a:schemeClr val="tx1"/>
                </a:solidFill>
                <a:latin typeface="NikoshBAN" pitchFamily="2" charset="0"/>
                <a:cs typeface="NikoshBAN" pitchFamily="2" charset="0"/>
              </a:rPr>
              <a:t>চালাতো</a:t>
            </a:r>
            <a:r>
              <a:rPr lang="en-US" sz="3200" dirty="0">
                <a:ln>
                  <a:solidFill>
                    <a:sysClr val="windowText" lastClr="000000"/>
                  </a:solidFill>
                </a:ln>
                <a:solidFill>
                  <a:schemeClr val="tx1"/>
                </a:solidFill>
                <a:latin typeface="NikoshBAN" pitchFamily="2" charset="0"/>
                <a:cs typeface="NikoshBAN" pitchFamily="2" charset="0"/>
              </a:rPr>
              <a:t> ।   </a:t>
            </a:r>
          </a:p>
        </p:txBody>
      </p:sp>
      <p:pic>
        <p:nvPicPr>
          <p:cNvPr id="5" name="Picture 4">
            <a:extLst>
              <a:ext uri="{FF2B5EF4-FFF2-40B4-BE49-F238E27FC236}">
                <a16:creationId xmlns:a16="http://schemas.microsoft.com/office/drawing/2014/main" id="{879A582F-040B-68A8-4F17-2501F22DD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850" y="1710068"/>
            <a:ext cx="3931119" cy="4267646"/>
          </a:xfrm>
          <a:prstGeom prst="rect">
            <a:avLst/>
          </a:prstGeom>
        </p:spPr>
      </p:pic>
    </p:spTree>
    <p:extLst>
      <p:ext uri="{BB962C8B-B14F-4D97-AF65-F5344CB8AC3E}">
        <p14:creationId xmlns:p14="http://schemas.microsoft.com/office/powerpoint/2010/main" val="15548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bg/>
                                          </p:spTgt>
                                        </p:tgtEl>
                                        <p:attrNameLst>
                                          <p:attrName>style.visibility</p:attrName>
                                        </p:attrNameLst>
                                      </p:cBhvr>
                                      <p:to>
                                        <p:strVal val="visible"/>
                                      </p:to>
                                    </p:set>
                                    <p:animEffect transition="in" filter="barn(inVertical)">
                                      <p:cBhvr>
                                        <p:cTn id="21" dur="500"/>
                                        <p:tgtEl>
                                          <p:spTgt spid="2">
                                            <p:bg/>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barn(inVertical)">
                                      <p:cBhvr>
                                        <p:cTn id="24" dur="500"/>
                                        <p:tgtEl>
                                          <p:spTgt spid="2">
                                            <p:txEl>
                                              <p:pRg st="0" end="0"/>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barn(inVertical)">
                                      <p:cBhvr>
                                        <p:cTn id="27" dur="500"/>
                                        <p:tgtEl>
                                          <p:spTgt spid="2">
                                            <p:txEl>
                                              <p:pRg st="1" end="1"/>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barn(inVertical)">
                                      <p:cBhvr>
                                        <p:cTn id="30" dur="500"/>
                                        <p:tgtEl>
                                          <p:spTgt spid="2">
                                            <p:txEl>
                                              <p:pRg st="2" end="2"/>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barn(inVertical)">
                                      <p:cBhvr>
                                        <p:cTn id="3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EB0E81A0-CDEB-18B5-DD61-BD1D2D5573F5}"/>
              </a:ext>
            </a:extLst>
          </p:cNvPr>
          <p:cNvSpPr/>
          <p:nvPr/>
        </p:nvSpPr>
        <p:spPr>
          <a:xfrm>
            <a:off x="3654357" y="0"/>
            <a:ext cx="4883285" cy="1770434"/>
          </a:xfrm>
          <a:prstGeom prst="flowChartPunchedTap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8000" dirty="0" err="1">
                <a:latin typeface="Nikosh" panose="02000000000000000000" pitchFamily="2" charset="0"/>
                <a:cs typeface="Nikosh" panose="02000000000000000000" pitchFamily="2" charset="0"/>
              </a:rPr>
              <a:t>শিখনফল</a:t>
            </a:r>
            <a:endParaRPr lang="en-US" sz="8000" dirty="0">
              <a:latin typeface="Nikosh" panose="02000000000000000000" pitchFamily="2" charset="0"/>
              <a:cs typeface="Nikosh" panose="02000000000000000000" pitchFamily="2" charset="0"/>
            </a:endParaRPr>
          </a:p>
        </p:txBody>
      </p:sp>
      <p:sp>
        <p:nvSpPr>
          <p:cNvPr id="3" name="Rectangle: Rounded Corners 2">
            <a:extLst>
              <a:ext uri="{FF2B5EF4-FFF2-40B4-BE49-F238E27FC236}">
                <a16:creationId xmlns:a16="http://schemas.microsoft.com/office/drawing/2014/main" id="{CBD3082C-3CFD-7147-D6B1-EBB73D2E3CF6}"/>
              </a:ext>
            </a:extLst>
          </p:cNvPr>
          <p:cNvSpPr/>
          <p:nvPr/>
        </p:nvSpPr>
        <p:spPr>
          <a:xfrm>
            <a:off x="0" y="1945532"/>
            <a:ext cx="12192000" cy="46206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as-IN" sz="3600" dirty="0">
                <a:solidFill>
                  <a:schemeClr val="bg1"/>
                </a:solidFill>
                <a:latin typeface="Nikosh" panose="02000000000000000000" pitchFamily="2" charset="0"/>
                <a:cs typeface="Nikosh" panose="02000000000000000000" pitchFamily="2" charset="0"/>
              </a:rPr>
              <a:t>৩.১.১ চিত্র/ছবি বা ছক সংবলিত/বিহীন বর্ণনা শুনে তথ্য শনাক্ত করতে ও বিষয়বস্তু বলতে পারবে। </a:t>
            </a:r>
            <a:endParaRPr lang="en-US" sz="3600" dirty="0">
              <a:solidFill>
                <a:schemeClr val="bg1"/>
              </a:solidFill>
              <a:latin typeface="Nikosh" panose="02000000000000000000" pitchFamily="2" charset="0"/>
              <a:cs typeface="Nikosh" panose="02000000000000000000" pitchFamily="2" charset="0"/>
            </a:endParaRPr>
          </a:p>
          <a:p>
            <a:r>
              <a:rPr lang="as-IN" sz="3600" dirty="0">
                <a:solidFill>
                  <a:schemeClr val="bg1"/>
                </a:solidFill>
                <a:latin typeface="Nikosh" panose="02000000000000000000" pitchFamily="2" charset="0"/>
                <a:cs typeface="Nikosh" panose="02000000000000000000" pitchFamily="2" charset="0"/>
              </a:rPr>
              <a:t>৭.১.২ স্পষ্ট ও শুদ্ধ উচ্চারণে তথ্যমূলক রচনার বিষয়বস্তু বলতে পারবে। </a:t>
            </a:r>
            <a:endParaRPr lang="en-US" sz="3600" dirty="0">
              <a:solidFill>
                <a:schemeClr val="bg1"/>
              </a:solidFill>
              <a:latin typeface="Nikosh" panose="02000000000000000000" pitchFamily="2" charset="0"/>
              <a:cs typeface="Nikosh" panose="02000000000000000000" pitchFamily="2" charset="0"/>
            </a:endParaRPr>
          </a:p>
          <a:p>
            <a:r>
              <a:rPr lang="as-IN" sz="3600" dirty="0">
                <a:solidFill>
                  <a:schemeClr val="bg1"/>
                </a:solidFill>
                <a:latin typeface="Nikosh" panose="02000000000000000000" pitchFamily="2" charset="0"/>
                <a:cs typeface="Nikosh" panose="02000000000000000000" pitchFamily="2" charset="0"/>
              </a:rPr>
              <a:t>৯.১.৩ বিরামচিহ্ন অনুসারে স্পষ্ট ও শুদ্ধ উচ্চারণে সাবলীলভাবে বিভিন্ন ধরনের বাক্য পড়তে পারবে। </a:t>
            </a:r>
            <a:endParaRPr lang="en-US" sz="3600" dirty="0">
              <a:solidFill>
                <a:schemeClr val="bg1"/>
              </a:solidFill>
              <a:latin typeface="Nikosh" panose="02000000000000000000" pitchFamily="2" charset="0"/>
              <a:cs typeface="Nikosh" panose="02000000000000000000" pitchFamily="2" charset="0"/>
            </a:endParaRPr>
          </a:p>
          <a:p>
            <a:r>
              <a:rPr lang="as-IN" sz="3600" dirty="0">
                <a:solidFill>
                  <a:schemeClr val="bg1"/>
                </a:solidFill>
                <a:latin typeface="Nikosh" panose="02000000000000000000" pitchFamily="2" charset="0"/>
                <a:cs typeface="Nikosh" panose="02000000000000000000" pitchFamily="2" charset="0"/>
              </a:rPr>
              <a:t>১১.১.১ বিরামচিহ্ন মেনে স্পষ্ট ও প্রমিত উচ্চারণে পাঠ্যপুস্তকের রচনা ও সমমানের বর্ণনামূলক রচনা পড়ে বিষয়বস্তু নিজের মতো করে প্রকাশ করতে পারবে।</a:t>
            </a:r>
            <a:endParaRPr lang="en-US" sz="3600" dirty="0">
              <a:solidFill>
                <a:schemeClr val="bg1"/>
              </a:solidFill>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369179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74536A-DB72-9780-CA9A-EC2F922109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664" y="1389245"/>
            <a:ext cx="6793984" cy="5571067"/>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croll: Horizontal 3">
            <a:extLst>
              <a:ext uri="{FF2B5EF4-FFF2-40B4-BE49-F238E27FC236}">
                <a16:creationId xmlns:a16="http://schemas.microsoft.com/office/drawing/2014/main" id="{97479A1F-5B90-8457-D562-0BA857F71D7E}"/>
              </a:ext>
            </a:extLst>
          </p:cNvPr>
          <p:cNvSpPr/>
          <p:nvPr/>
        </p:nvSpPr>
        <p:spPr>
          <a:xfrm>
            <a:off x="2737158" y="102312"/>
            <a:ext cx="5681825" cy="1378525"/>
          </a:xfrm>
          <a:prstGeom prst="horizont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4400" dirty="0" err="1">
                <a:latin typeface="Nikosh" panose="02000000000000000000" pitchFamily="2" charset="0"/>
                <a:cs typeface="Nikosh" panose="02000000000000000000" pitchFamily="2" charset="0"/>
              </a:rPr>
              <a:t>ছবিতে</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কি</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দেখতে</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পাচ্ছ</a:t>
            </a:r>
            <a:endParaRPr lang="en-US" sz="4400" dirty="0">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9571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croll: Horizontal 2">
            <a:extLst>
              <a:ext uri="{FF2B5EF4-FFF2-40B4-BE49-F238E27FC236}">
                <a16:creationId xmlns:a16="http://schemas.microsoft.com/office/drawing/2014/main" id="{5A76131A-AFCF-8931-CA92-181611567C0D}"/>
              </a:ext>
            </a:extLst>
          </p:cNvPr>
          <p:cNvSpPr/>
          <p:nvPr/>
        </p:nvSpPr>
        <p:spPr>
          <a:xfrm>
            <a:off x="2737158" y="102312"/>
            <a:ext cx="5681825" cy="1378525"/>
          </a:xfrm>
          <a:prstGeom prst="horizont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4400" dirty="0" err="1">
                <a:latin typeface="Nikosh" panose="02000000000000000000" pitchFamily="2" charset="0"/>
                <a:cs typeface="Nikosh" panose="02000000000000000000" pitchFamily="2" charset="0"/>
              </a:rPr>
              <a:t>ছবিতে</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কি</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দেখতে</a:t>
            </a:r>
            <a:r>
              <a:rPr lang="en-US" sz="4400" dirty="0">
                <a:latin typeface="Nikosh" panose="02000000000000000000" pitchFamily="2" charset="0"/>
                <a:cs typeface="Nikosh" panose="02000000000000000000" pitchFamily="2" charset="0"/>
              </a:rPr>
              <a:t> </a:t>
            </a:r>
            <a:r>
              <a:rPr lang="en-US" sz="4400" dirty="0" err="1">
                <a:latin typeface="Nikosh" panose="02000000000000000000" pitchFamily="2" charset="0"/>
                <a:cs typeface="Nikosh" panose="02000000000000000000" pitchFamily="2" charset="0"/>
              </a:rPr>
              <a:t>পাচ্ছ</a:t>
            </a:r>
            <a:endParaRPr lang="en-US" sz="4400" dirty="0">
              <a:latin typeface="Nikosh" panose="02000000000000000000" pitchFamily="2" charset="0"/>
              <a:cs typeface="Nikosh" panose="02000000000000000000" pitchFamily="2" charset="0"/>
            </a:endParaRPr>
          </a:p>
        </p:txBody>
      </p:sp>
      <p:pic>
        <p:nvPicPr>
          <p:cNvPr id="5" name="Picture 4">
            <a:extLst>
              <a:ext uri="{FF2B5EF4-FFF2-40B4-BE49-F238E27FC236}">
                <a16:creationId xmlns:a16="http://schemas.microsoft.com/office/drawing/2014/main" id="{2F598D1F-6025-9797-5DF5-9A28DDB82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85" y="1811578"/>
            <a:ext cx="10350230" cy="478600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9540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Vertical 1">
            <a:extLst>
              <a:ext uri="{FF2B5EF4-FFF2-40B4-BE49-F238E27FC236}">
                <a16:creationId xmlns:a16="http://schemas.microsoft.com/office/drawing/2014/main" id="{3DD0960F-ED65-A60A-41DF-8A2A57874F6E}"/>
              </a:ext>
            </a:extLst>
          </p:cNvPr>
          <p:cNvSpPr/>
          <p:nvPr/>
        </p:nvSpPr>
        <p:spPr>
          <a:xfrm>
            <a:off x="2864603" y="178064"/>
            <a:ext cx="6462794" cy="2214939"/>
          </a:xfrm>
          <a:prstGeom prst="verticalScroll">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5400" u="sng" dirty="0">
                <a:solidFill>
                  <a:schemeClr val="bg1"/>
                </a:solidFill>
                <a:latin typeface="NikoshBAN" panose="02000000000000000000" pitchFamily="2" charset="0"/>
                <a:cs typeface="NikoshBAN" panose="02000000000000000000" pitchFamily="2" charset="0"/>
              </a:rPr>
              <a:t>আ</a:t>
            </a:r>
            <a:r>
              <a:rPr lang="as-IN" sz="5400" u="sng" dirty="0">
                <a:solidFill>
                  <a:schemeClr val="bg1"/>
                </a:solidFill>
                <a:latin typeface="NikoshBAN" panose="02000000000000000000" pitchFamily="2" charset="0"/>
                <a:cs typeface="NikoshBAN" panose="02000000000000000000" pitchFamily="2" charset="0"/>
              </a:rPr>
              <a:t>জ</a:t>
            </a:r>
            <a:r>
              <a:rPr lang="en-US" sz="5400" u="sng" dirty="0">
                <a:solidFill>
                  <a:schemeClr val="bg1"/>
                </a:solidFill>
                <a:latin typeface="NikoshBAN" panose="02000000000000000000" pitchFamily="2" charset="0"/>
                <a:cs typeface="NikoshBAN" panose="02000000000000000000" pitchFamily="2" charset="0"/>
              </a:rPr>
              <a:t>ক</a:t>
            </a:r>
            <a:r>
              <a:rPr lang="as-IN" sz="5400" u="sng" dirty="0">
                <a:solidFill>
                  <a:schemeClr val="bg1"/>
                </a:solidFill>
                <a:latin typeface="NikoshBAN" panose="02000000000000000000" pitchFamily="2" charset="0"/>
                <a:cs typeface="NikoshBAN" panose="02000000000000000000" pitchFamily="2" charset="0"/>
              </a:rPr>
              <a:t>ে</a:t>
            </a:r>
            <a:r>
              <a:rPr lang="en-US" sz="5400" u="sng" dirty="0">
                <a:solidFill>
                  <a:schemeClr val="bg1"/>
                </a:solidFill>
                <a:latin typeface="NikoshBAN" panose="02000000000000000000" pitchFamily="2" charset="0"/>
                <a:cs typeface="NikoshBAN" panose="02000000000000000000" pitchFamily="2" charset="0"/>
              </a:rPr>
              <a:t>র </a:t>
            </a:r>
            <a:r>
              <a:rPr lang="as-IN" sz="5400" u="sng" dirty="0">
                <a:solidFill>
                  <a:schemeClr val="bg1"/>
                </a:solidFill>
                <a:latin typeface="NikoshBAN" panose="02000000000000000000" pitchFamily="2" charset="0"/>
                <a:cs typeface="NikoshBAN" panose="02000000000000000000" pitchFamily="2" charset="0"/>
              </a:rPr>
              <a:t>প</a:t>
            </a:r>
            <a:r>
              <a:rPr lang="en-US" sz="5400" u="sng" dirty="0" err="1">
                <a:solidFill>
                  <a:schemeClr val="bg1"/>
                </a:solidFill>
                <a:latin typeface="NikoshBAN" panose="02000000000000000000" pitchFamily="2" charset="0"/>
                <a:cs typeface="NikoshBAN" panose="02000000000000000000" pitchFamily="2" charset="0"/>
              </a:rPr>
              <a:t>াঠ</a:t>
            </a:r>
            <a:endParaRPr lang="en-US" sz="5400" u="sng" dirty="0">
              <a:solidFill>
                <a:schemeClr val="bg1"/>
              </a:solidFill>
              <a:latin typeface="NikoshBAN" panose="02000000000000000000" pitchFamily="2" charset="0"/>
              <a:cs typeface="NikoshBAN" panose="02000000000000000000" pitchFamily="2" charset="0"/>
            </a:endParaRPr>
          </a:p>
        </p:txBody>
      </p:sp>
      <p:sp>
        <p:nvSpPr>
          <p:cNvPr id="3" name="Thought Bubble: Cloud 2">
            <a:extLst>
              <a:ext uri="{FF2B5EF4-FFF2-40B4-BE49-F238E27FC236}">
                <a16:creationId xmlns:a16="http://schemas.microsoft.com/office/drawing/2014/main" id="{B73EADDC-8839-8207-C01A-FC83DEA38C75}"/>
              </a:ext>
            </a:extLst>
          </p:cNvPr>
          <p:cNvSpPr/>
          <p:nvPr/>
        </p:nvSpPr>
        <p:spPr>
          <a:xfrm>
            <a:off x="2490282" y="3215526"/>
            <a:ext cx="7747888" cy="3146363"/>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800" dirty="0">
                <a:latin typeface="Nikosh" panose="02000000000000000000" pitchFamily="2" charset="0"/>
                <a:cs typeface="Nikosh" panose="02000000000000000000" pitchFamily="2" charset="0"/>
              </a:rPr>
              <a:t>সোনার </a:t>
            </a:r>
            <a:r>
              <a:rPr lang="en-US" sz="8800" dirty="0" err="1">
                <a:latin typeface="Nikosh" panose="02000000000000000000" pitchFamily="2" charset="0"/>
                <a:cs typeface="Nikosh" panose="02000000000000000000" pitchFamily="2" charset="0"/>
              </a:rPr>
              <a:t>থালা</a:t>
            </a:r>
            <a:endParaRPr lang="en-US" sz="8800" dirty="0">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89246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0BEFD12E-4D70-B4E8-08B1-09F236C81557}"/>
              </a:ext>
            </a:extLst>
          </p:cNvPr>
          <p:cNvSpPr/>
          <p:nvPr/>
        </p:nvSpPr>
        <p:spPr>
          <a:xfrm>
            <a:off x="2782110" y="0"/>
            <a:ext cx="6245158" cy="1400783"/>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Nikosh" panose="02000000000000000000" pitchFamily="2" charset="0"/>
                <a:cs typeface="Nikosh" panose="02000000000000000000" pitchFamily="2" charset="0"/>
              </a:rPr>
              <a:t>শিক্ষক</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এর</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আদর্শ</a:t>
            </a:r>
            <a:r>
              <a:rPr lang="en-US" sz="4800" dirty="0">
                <a:latin typeface="Nikosh" panose="02000000000000000000" pitchFamily="2" charset="0"/>
                <a:cs typeface="Nikosh" panose="02000000000000000000" pitchFamily="2" charset="0"/>
              </a:rPr>
              <a:t> </a:t>
            </a:r>
            <a:r>
              <a:rPr lang="en-US" sz="4800" dirty="0" err="1">
                <a:latin typeface="Nikosh" panose="02000000000000000000" pitchFamily="2" charset="0"/>
                <a:cs typeface="Nikosh" panose="02000000000000000000" pitchFamily="2" charset="0"/>
              </a:rPr>
              <a:t>পাঠ</a:t>
            </a:r>
            <a:endParaRPr lang="en-US" sz="4800" dirty="0">
              <a:latin typeface="Nikosh" panose="02000000000000000000" pitchFamily="2" charset="0"/>
              <a:cs typeface="Nikosh" panose="02000000000000000000" pitchFamily="2" charset="0"/>
            </a:endParaRPr>
          </a:p>
        </p:txBody>
      </p:sp>
      <p:pic>
        <p:nvPicPr>
          <p:cNvPr id="4" name="Picture 3">
            <a:extLst>
              <a:ext uri="{FF2B5EF4-FFF2-40B4-BE49-F238E27FC236}">
                <a16:creationId xmlns:a16="http://schemas.microsoft.com/office/drawing/2014/main" id="{7293DCB9-F900-BDF6-338D-0F20D05C0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2417" y="1622110"/>
            <a:ext cx="9844391" cy="4547636"/>
          </a:xfrm>
          <a:prstGeom prst="rect">
            <a:avLst/>
          </a:prstGeom>
        </p:spPr>
      </p:pic>
    </p:spTree>
    <p:extLst>
      <p:ext uri="{BB962C8B-B14F-4D97-AF65-F5344CB8AC3E}">
        <p14:creationId xmlns:p14="http://schemas.microsoft.com/office/powerpoint/2010/main" val="22026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Vertical 1">
            <a:extLst>
              <a:ext uri="{FF2B5EF4-FFF2-40B4-BE49-F238E27FC236}">
                <a16:creationId xmlns:a16="http://schemas.microsoft.com/office/drawing/2014/main" id="{B38DCE1B-FD56-2D61-463A-C4C1FF59D7C9}"/>
              </a:ext>
            </a:extLst>
          </p:cNvPr>
          <p:cNvSpPr/>
          <p:nvPr/>
        </p:nvSpPr>
        <p:spPr>
          <a:xfrm>
            <a:off x="3693267" y="97277"/>
            <a:ext cx="4805464" cy="972766"/>
          </a:xfrm>
          <a:prstGeom prst="vertic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000" dirty="0">
                <a:latin typeface="Nikosh" panose="02000000000000000000" pitchFamily="2" charset="0"/>
                <a:cs typeface="Nikosh" panose="02000000000000000000" pitchFamily="2" charset="0"/>
              </a:rPr>
              <a:t>সোনার </a:t>
            </a:r>
            <a:r>
              <a:rPr lang="en-US" sz="6000" dirty="0" err="1">
                <a:latin typeface="Nikosh" panose="02000000000000000000" pitchFamily="2" charset="0"/>
                <a:cs typeface="Nikosh" panose="02000000000000000000" pitchFamily="2" charset="0"/>
              </a:rPr>
              <a:t>থালা</a:t>
            </a:r>
            <a:endParaRPr lang="en-US" sz="6000" dirty="0">
              <a:latin typeface="Nikosh" panose="02000000000000000000" pitchFamily="2" charset="0"/>
              <a:cs typeface="Nikosh" panose="02000000000000000000" pitchFamily="2" charset="0"/>
            </a:endParaRPr>
          </a:p>
        </p:txBody>
      </p:sp>
      <p:pic>
        <p:nvPicPr>
          <p:cNvPr id="8" name="Picture 7">
            <a:extLst>
              <a:ext uri="{FF2B5EF4-FFF2-40B4-BE49-F238E27FC236}">
                <a16:creationId xmlns:a16="http://schemas.microsoft.com/office/drawing/2014/main" id="{4F85F1E2-9964-51E0-7E94-318E123178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0868" y="1439694"/>
            <a:ext cx="4957863" cy="3599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a:extLst>
              <a:ext uri="{FF2B5EF4-FFF2-40B4-BE49-F238E27FC236}">
                <a16:creationId xmlns:a16="http://schemas.microsoft.com/office/drawing/2014/main" id="{1E450206-02F3-DD06-C5C0-C60E38C434EB}"/>
              </a:ext>
            </a:extLst>
          </p:cNvPr>
          <p:cNvSpPr/>
          <p:nvPr/>
        </p:nvSpPr>
        <p:spPr>
          <a:xfrm>
            <a:off x="308042" y="5283095"/>
            <a:ext cx="11206264" cy="13608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s-IN" sz="4800">
                <a:latin typeface="Nikosh" panose="02000000000000000000" pitchFamily="2" charset="0"/>
                <a:cs typeface="Nikosh" panose="02000000000000000000" pitchFamily="2" charset="0"/>
              </a:rPr>
              <a:t>অনেক দিন আগের কথা। এক দেশে সেরিবান নামে এক ফেরিওয়ালা থাকতেন। তিনি কখনো লোভ করতেন না।</a:t>
            </a:r>
            <a:endParaRPr lang="en-US" sz="4800" dirty="0" err="1">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356839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4800" dirty="0" err="1" smtClean="0">
            <a:latin typeface="Nikosh" panose="02000000000000000000" pitchFamily="2" charset="0"/>
            <a:cs typeface="Nikosh" panose="02000000000000000000" pitchFamily="2" charset="0"/>
          </a:defRPr>
        </a:defPPr>
      </a:lstStyle>
      <a:style>
        <a:lnRef idx="2">
          <a:schemeClr val="accent6"/>
        </a:lnRef>
        <a:fillRef idx="1">
          <a:schemeClr val="lt1"/>
        </a:fillRef>
        <a:effectRef idx="0">
          <a:schemeClr val="accent6"/>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TotalTime>
  <Words>469</Words>
  <Application>Microsoft Office PowerPoint</Application>
  <PresentationFormat>Widescreen</PresentationFormat>
  <Paragraphs>89</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Nikosh</vt:lpstr>
      <vt:lpstr>NikoshBAN</vt:lpstr>
      <vt:lpstr>Office Theme</vt:lpstr>
      <vt:lpstr>PowerPoint Presentation</vt:lpstr>
      <vt:lpstr>শিক্ষক পরিচিতি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Pedp4 WPBX5105GRF052211633</dc:creator>
  <cp:lastModifiedBy>Pedp4 WPBX5105GRF052211633</cp:lastModifiedBy>
  <cp:revision>14</cp:revision>
  <dcterms:created xsi:type="dcterms:W3CDTF">2026-07-23T16:04:21Z</dcterms:created>
  <dcterms:modified xsi:type="dcterms:W3CDTF">2026-07-25T08:31:48Z</dcterms:modified>
</cp:coreProperties>
</file>