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notesMasterIdLst>
    <p:notesMasterId r:id="rId17"/>
  </p:notesMasterIdLst>
  <p:sldIdLst>
    <p:sldId id="322" r:id="rId2"/>
    <p:sldId id="324" r:id="rId3"/>
    <p:sldId id="262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325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075F52-B106-4F63-BF78-468B5547CED3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88D358-6E2C-4810-8AE6-66539299C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076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8D358-6E2C-4810-8AE6-66539299C48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420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E6090-3C39-4847-A64C-4B9528F29B0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CE93987-D1C7-4215-834A-DE1C1658F1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186240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E6090-3C39-4847-A64C-4B9528F29B0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CE93987-D1C7-4215-834A-DE1C1658F1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904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E6090-3C39-4847-A64C-4B9528F29B0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CE93987-D1C7-4215-834A-DE1C1658F15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432442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E6090-3C39-4847-A64C-4B9528F29B0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CE93987-D1C7-4215-834A-DE1C1658F1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0839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E6090-3C39-4847-A64C-4B9528F29B0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CE93987-D1C7-4215-834A-DE1C1658F155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551315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E6090-3C39-4847-A64C-4B9528F29B0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CE93987-D1C7-4215-834A-DE1C1658F1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3168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E6090-3C39-4847-A64C-4B9528F29B0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93987-D1C7-4215-834A-DE1C1658F1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921749"/>
      </p:ext>
    </p:extLst>
  </p:cSld>
  <p:clrMapOvr>
    <a:masterClrMapping/>
  </p:clrMapOvr>
  <p:transition spd="med">
    <p:pull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E6090-3C39-4847-A64C-4B9528F29B0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93987-D1C7-4215-834A-DE1C1658F1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043568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E6090-3C39-4847-A64C-4B9528F29B0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93987-D1C7-4215-834A-DE1C1658F1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873905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E6090-3C39-4847-A64C-4B9528F29B0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CE93987-D1C7-4215-834A-DE1C1658F1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038154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E6090-3C39-4847-A64C-4B9528F29B0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CE93987-D1C7-4215-834A-DE1C1658F1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9276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E6090-3C39-4847-A64C-4B9528F29B0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CE93987-D1C7-4215-834A-DE1C1658F1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726016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E6090-3C39-4847-A64C-4B9528F29B0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93987-D1C7-4215-834A-DE1C1658F1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483220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E6090-3C39-4847-A64C-4B9528F29B0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93987-D1C7-4215-834A-DE1C1658F1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433640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E6090-3C39-4847-A64C-4B9528F29B0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93987-D1C7-4215-834A-DE1C1658F1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531388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E6090-3C39-4847-A64C-4B9528F29B0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CE93987-D1C7-4215-834A-DE1C1658F1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313067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FE6090-3C39-4847-A64C-4B9528F29B0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CE93987-D1C7-4215-834A-DE1C1658F1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895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  <p:sldLayoutId id="2147483754" r:id="rId16"/>
  </p:sldLayoutIdLst>
  <p:transition spd="med">
    <p:pull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457200"/>
            <a:ext cx="7924800" cy="2057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rgbClr val="00B05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800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bn-BD" sz="166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Photo0862.jpg"/>
          <p:cNvPicPr>
            <a:picLocks noChangeAspect="1"/>
          </p:cNvPicPr>
          <p:nvPr/>
        </p:nvPicPr>
        <p:blipFill>
          <a:blip r:embed="rId2"/>
          <a:srcRect l="4167" t="9375" b="23438"/>
          <a:stretch>
            <a:fillRect/>
          </a:stretch>
        </p:blipFill>
        <p:spPr>
          <a:xfrm>
            <a:off x="3324131" y="2782388"/>
            <a:ext cx="5105400" cy="3618412"/>
          </a:xfrm>
          <a:prstGeom prst="ellipse">
            <a:avLst/>
          </a:prstGeom>
          <a:ln w="76200" cap="rnd">
            <a:solidFill>
              <a:srgbClr val="00B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5292" y="291302"/>
            <a:ext cx="4094329" cy="1286254"/>
          </a:xfrm>
          <a:solidFill>
            <a:schemeClr val="accent1">
              <a:lumMod val="20000"/>
              <a:lumOff val="80000"/>
            </a:schemeClr>
          </a:solidFill>
          <a:ln w="38100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ctr"/>
            <a:r>
              <a:rPr lang="bn-BD" sz="9600" dirty="0">
                <a:solidFill>
                  <a:schemeClr val="accent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সমাধানঃ</a:t>
            </a:r>
            <a:endParaRPr lang="en-US" sz="9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27517" y="1577556"/>
            <a:ext cx="9672443" cy="4899972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ct val="50000"/>
              </a:spcBef>
              <a:buNone/>
            </a:pPr>
            <a:r>
              <a:rPr lang="bn-BD" sz="4000" dirty="0">
                <a:solidFill>
                  <a:schemeClr val="accent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BD" sz="60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উৎপাদকে বিশ্লেষণের ধাপ</a:t>
            </a:r>
            <a:r>
              <a:rPr lang="en-US" sz="60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60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চারটি। যথাঃ </a:t>
            </a:r>
            <a:r>
              <a:rPr lang="en-US" sz="60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      </a:t>
            </a:r>
            <a:r>
              <a:rPr lang="bn-IN" sz="4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bn-BD" sz="4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কমন নেওয়া </a:t>
            </a:r>
            <a:endParaRPr lang="bn-IN" sz="44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ct val="50000"/>
              </a:spcBef>
              <a:buNone/>
            </a:pPr>
            <a:r>
              <a:rPr lang="bn-IN" sz="4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bn-BD" sz="4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সূত্র প্রয়োগ করা </a:t>
            </a:r>
          </a:p>
          <a:p>
            <a:pPr marL="0" indent="0">
              <a:lnSpc>
                <a:spcPct val="100000"/>
              </a:lnSpc>
              <a:spcBef>
                <a:spcPct val="50000"/>
              </a:spcBef>
              <a:buNone/>
            </a:pPr>
            <a:r>
              <a:rPr lang="bn-IN" sz="4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৩। </a:t>
            </a:r>
            <a:r>
              <a:rPr lang="bn-BD" sz="4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মিডিল টার্ম করা এবং</a:t>
            </a:r>
          </a:p>
          <a:p>
            <a:pPr marL="0" indent="0">
              <a:lnSpc>
                <a:spcPct val="100000"/>
              </a:lnSpc>
              <a:spcBef>
                <a:spcPct val="50000"/>
              </a:spcBef>
              <a:buNone/>
            </a:pPr>
            <a:r>
              <a:rPr lang="bn-IN" sz="4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৪। </a:t>
            </a:r>
            <a:r>
              <a:rPr lang="bn-BD" sz="4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ইচ্ছেমত সাজিয়ে নেওয়া।</a:t>
            </a:r>
            <a:endParaRPr lang="en-US" sz="44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9367A0D6-C66F-F50E-D8B6-58371E05069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342"/>
            </a:avLst>
          </a:prstGeom>
          <a:gradFill flip="none" rotWithShape="1">
            <a:gsLst>
              <a:gs pos="13000">
                <a:srgbClr val="92D050"/>
              </a:gs>
              <a:gs pos="59000">
                <a:srgbClr val="92D050"/>
              </a:gs>
              <a:gs pos="46000">
                <a:schemeClr val="accent1">
                  <a:lumMod val="75000"/>
                </a:schemeClr>
              </a:gs>
              <a:gs pos="27000">
                <a:schemeClr val="accent2">
                  <a:lumMod val="75000"/>
                </a:schemeClr>
              </a:gs>
              <a:gs pos="3356">
                <a:schemeClr val="accent4">
                  <a:lumMod val="75000"/>
                </a:schemeClr>
              </a:gs>
              <a:gs pos="68000">
                <a:schemeClr val="accent6">
                  <a:lumMod val="75000"/>
                </a:schemeClr>
              </a:gs>
              <a:gs pos="97987">
                <a:schemeClr val="accent5">
                  <a:lumMod val="75000"/>
                </a:schemeClr>
              </a:gs>
              <a:gs pos="78000">
                <a:srgbClr val="00B050"/>
              </a:gs>
            </a:gsLst>
            <a:lin ang="13200000" scaled="0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88524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7311" y="917124"/>
            <a:ext cx="3545058" cy="1325563"/>
          </a:xfrm>
          <a:solidFill>
            <a:schemeClr val="accent1">
              <a:lumMod val="20000"/>
              <a:lumOff val="80000"/>
            </a:schemeClr>
          </a:solidFill>
          <a:ln w="57150"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pPr algn="ctr"/>
            <a:r>
              <a:rPr lang="bn-BD" sz="6600" dirty="0">
                <a:latin typeface="NikoshBAN" panose="02000000000000000000" pitchFamily="2" charset="0"/>
                <a:cs typeface="NikoshBAN" panose="02000000000000000000" pitchFamily="2" charset="0"/>
              </a:rPr>
              <a:t>দলীয় কাজ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51597" y="2753673"/>
                <a:ext cx="10216487" cy="3005682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bn-BD" sz="4400" b="1" dirty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১। </a:t>
                </a:r>
                <a14:m>
                  <m:oMath xmlns:m="http://schemas.openxmlformats.org/officeDocument/2006/math">
                    <m:r>
                      <a:rPr lang="en-US" sz="4400" b="1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sSup>
                      <m:sSupPr>
                        <m:ctrlPr>
                          <a:rPr lang="en-US" sz="44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4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𝟗</m:t>
                    </m:r>
                    <m:r>
                      <a:rPr lang="en-US" sz="44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4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4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en-US" sz="44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br>
                  <a:rPr lang="bn-BD" sz="4400" b="1" i="1" dirty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4400" b="1" dirty="0">
                  <a:solidFill>
                    <a:srgbClr val="7030A0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4800" b="1" dirty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 </a:t>
                </a:r>
                <a:r>
                  <a:rPr lang="bn-BD" sz="4800" b="1" dirty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রাশিটিকে উৎপাদকে বিশ্লেষন কর।</a:t>
                </a:r>
                <a:endParaRPr lang="en-US" sz="4800" b="1" dirty="0">
                  <a:solidFill>
                    <a:srgbClr val="7030A0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1597" y="2753673"/>
                <a:ext cx="10216487" cy="3005682"/>
              </a:xfrm>
              <a:blipFill>
                <a:blip r:embed="rId2"/>
                <a:stretch>
                  <a:fillRect l="-2387" t="-32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Frame 4">
            <a:extLst>
              <a:ext uri="{FF2B5EF4-FFF2-40B4-BE49-F238E27FC236}">
                <a16:creationId xmlns:a16="http://schemas.microsoft.com/office/drawing/2014/main" id="{30751591-B06C-2853-88F4-A5969FFECC8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342"/>
            </a:avLst>
          </a:prstGeom>
          <a:gradFill flip="none" rotWithShape="1">
            <a:gsLst>
              <a:gs pos="13000">
                <a:srgbClr val="92D050"/>
              </a:gs>
              <a:gs pos="59000">
                <a:srgbClr val="92D050"/>
              </a:gs>
              <a:gs pos="46000">
                <a:schemeClr val="accent1">
                  <a:lumMod val="75000"/>
                </a:schemeClr>
              </a:gs>
              <a:gs pos="27000">
                <a:schemeClr val="accent2">
                  <a:lumMod val="75000"/>
                </a:schemeClr>
              </a:gs>
              <a:gs pos="3356">
                <a:schemeClr val="accent4">
                  <a:lumMod val="75000"/>
                </a:schemeClr>
              </a:gs>
              <a:gs pos="68000">
                <a:schemeClr val="accent6">
                  <a:lumMod val="75000"/>
                </a:schemeClr>
              </a:gs>
              <a:gs pos="97987">
                <a:schemeClr val="accent5">
                  <a:lumMod val="75000"/>
                </a:schemeClr>
              </a:gs>
              <a:gs pos="78000">
                <a:srgbClr val="00B050"/>
              </a:gs>
            </a:gsLst>
            <a:lin ang="13200000" scaled="0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42655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4578" y="365126"/>
            <a:ext cx="2552132" cy="1204368"/>
          </a:xfr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>
            <a:noAutofit/>
          </a:bodyPr>
          <a:lstStyle/>
          <a:p>
            <a:r>
              <a:rPr lang="bn-BD" sz="7200" dirty="0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br>
              <a:rPr lang="en-US" sz="72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br>
              <a:rPr lang="bn-BD" sz="72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endParaRPr lang="en-US" sz="7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916372" y="2292824"/>
                <a:ext cx="7254923" cy="3316406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bn-BD" sz="4800" b="1" dirty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১। </a:t>
                </a:r>
                <a:r>
                  <a:rPr lang="bn-IN" sz="4800" b="1" dirty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bn-BD" sz="48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8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𝟗</m:t>
                    </m:r>
                    <m:r>
                      <a:rPr lang="en-US" sz="48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8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8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𝟏𝟎</m:t>
                    </m:r>
                  </m:oMath>
                </a14:m>
                <a:endParaRPr lang="en-US" sz="4800" b="1" dirty="0">
                  <a:solidFill>
                    <a:srgbClr val="7030A0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marL="0" indent="0">
                  <a:buNone/>
                </a:pPr>
                <a:r>
                  <a:rPr lang="en-US" sz="4800" b="1" dirty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=2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8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8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8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8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8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sz="48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8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8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𝟏𝟎</m:t>
                    </m:r>
                  </m:oMath>
                </a14:m>
                <a:endParaRPr lang="en-US" sz="4800" b="1" dirty="0">
                  <a:solidFill>
                    <a:srgbClr val="7030A0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marL="0" indent="0">
                  <a:buNone/>
                </a:pPr>
                <a:r>
                  <a:rPr lang="en-US" sz="4800" b="1" dirty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=2x(x+2)+5(x+2)</a:t>
                </a:r>
              </a:p>
              <a:p>
                <a:pPr marL="0" indent="0">
                  <a:buNone/>
                </a:pPr>
                <a:r>
                  <a:rPr lang="en-US" sz="4800" b="1" dirty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=(x+2)(2x+5)  </a:t>
                </a:r>
                <a:r>
                  <a:rPr lang="en-US" sz="4800" b="1" dirty="0" err="1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Ans</a:t>
                </a:r>
                <a:endParaRPr lang="en-US" sz="4800" b="1" dirty="0">
                  <a:solidFill>
                    <a:srgbClr val="7030A0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16372" y="2292824"/>
                <a:ext cx="7254923" cy="3316406"/>
              </a:xfrm>
              <a:blipFill>
                <a:blip r:embed="rId2"/>
                <a:stretch>
                  <a:fillRect l="-3782" t="-3309" b="-132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Frame 4">
            <a:extLst>
              <a:ext uri="{FF2B5EF4-FFF2-40B4-BE49-F238E27FC236}">
                <a16:creationId xmlns:a16="http://schemas.microsoft.com/office/drawing/2014/main" id="{6274E595-55CA-9827-51B4-772777727BC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342"/>
            </a:avLst>
          </a:prstGeom>
          <a:gradFill flip="none" rotWithShape="1">
            <a:gsLst>
              <a:gs pos="13000">
                <a:srgbClr val="92D050"/>
              </a:gs>
              <a:gs pos="59000">
                <a:srgbClr val="92D050"/>
              </a:gs>
              <a:gs pos="46000">
                <a:schemeClr val="accent1">
                  <a:lumMod val="75000"/>
                </a:schemeClr>
              </a:gs>
              <a:gs pos="27000">
                <a:schemeClr val="accent2">
                  <a:lumMod val="75000"/>
                </a:schemeClr>
              </a:gs>
              <a:gs pos="3356">
                <a:schemeClr val="accent4">
                  <a:lumMod val="75000"/>
                </a:schemeClr>
              </a:gs>
              <a:gs pos="68000">
                <a:schemeClr val="accent6">
                  <a:lumMod val="75000"/>
                </a:schemeClr>
              </a:gs>
              <a:gs pos="97987">
                <a:schemeClr val="accent5">
                  <a:lumMod val="75000"/>
                </a:schemeClr>
              </a:gs>
              <a:gs pos="78000">
                <a:srgbClr val="00B050"/>
              </a:gs>
            </a:gsLst>
            <a:lin ang="13200000" scaled="0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35372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49320" y="539087"/>
            <a:ext cx="4293359" cy="1679012"/>
          </a:xfr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bn-BD" sz="115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মূল্যায়নঃ</a:t>
            </a:r>
            <a:endParaRPr lang="en-US" sz="115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988324" y="2620370"/>
                <a:ext cx="10107305" cy="252483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bn-BD" sz="40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১। উৎপাদকে বিশ্লেষন কি ?</a:t>
                </a:r>
              </a:p>
              <a:p>
                <a:pPr marL="0" indent="0">
                  <a:buNone/>
                </a:pPr>
                <a:r>
                  <a:rPr lang="bn-BD" sz="40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২। উৎপাদকে বিশ্লেষনের ধাপগুলো কি কি ?</a:t>
                </a:r>
              </a:p>
              <a:p>
                <a:pPr marL="0" indent="0">
                  <a:buNone/>
                </a:pPr>
                <a:r>
                  <a:rPr lang="bn-BD" sz="40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৩।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400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m:rPr>
                        <m:nor/>
                      </m:rPr>
                      <a:rPr lang="en-US" sz="4000" b="0" i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m:rPr>
                        <m:nor/>
                      </m:rPr>
                      <a:rPr lang="en-US" sz="4000" b="0" i="0" smtClean="0">
                        <a:latin typeface="NikoshBAN" panose="02000000000000000000" pitchFamily="2" charset="0"/>
                        <a:cs typeface="NikoshBAN" panose="02000000000000000000" pitchFamily="2" charset="0"/>
                      </a:rPr>
                      <m:t>কে </m:t>
                    </m:r>
                    <m:r>
                      <m:rPr>
                        <m:nor/>
                      </m:rPr>
                      <a:rPr lang="bn-BD" sz="4000" i="0" dirty="0">
                        <a:latin typeface="NikoshBAN" panose="02000000000000000000" pitchFamily="2" charset="0"/>
                        <a:cs typeface="NikoshBAN" panose="02000000000000000000" pitchFamily="2" charset="0"/>
                      </a:rPr>
                      <m:t>উৎপাদকে বিশ্লেষনে</m:t>
                    </m:r>
                    <m:r>
                      <m:rPr>
                        <m:nor/>
                      </m:rPr>
                      <a:rPr lang="en-US" sz="4000" b="0" i="0" dirty="0" smtClean="0">
                        <a:latin typeface="NikoshBAN" panose="02000000000000000000" pitchFamily="2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কর</m:t>
                    </m:r>
                    <m:r>
                      <a:rPr lang="bn-BD" sz="4000" b="0" i="1" smtClean="0">
                        <a:latin typeface="Cambria Math" panose="02040503050406030204" pitchFamily="18" charset="0"/>
                      </a:rPr>
                      <m:t>।</m:t>
                    </m:r>
                  </m:oMath>
                </a14:m>
                <a:endParaRPr lang="en-US" sz="40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88324" y="2620370"/>
                <a:ext cx="10107305" cy="2524836"/>
              </a:xfrm>
              <a:blipFill>
                <a:blip r:embed="rId2"/>
                <a:stretch>
                  <a:fillRect l="-2111" t="-41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Frame 4">
            <a:extLst>
              <a:ext uri="{FF2B5EF4-FFF2-40B4-BE49-F238E27FC236}">
                <a16:creationId xmlns:a16="http://schemas.microsoft.com/office/drawing/2014/main" id="{587B95DA-919E-4A92-8E8A-463145C9078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342"/>
            </a:avLst>
          </a:prstGeom>
          <a:gradFill flip="none" rotWithShape="1">
            <a:gsLst>
              <a:gs pos="13000">
                <a:srgbClr val="92D050"/>
              </a:gs>
              <a:gs pos="59000">
                <a:srgbClr val="92D050"/>
              </a:gs>
              <a:gs pos="46000">
                <a:schemeClr val="accent1">
                  <a:lumMod val="75000"/>
                </a:schemeClr>
              </a:gs>
              <a:gs pos="27000">
                <a:schemeClr val="accent2">
                  <a:lumMod val="75000"/>
                </a:schemeClr>
              </a:gs>
              <a:gs pos="3356">
                <a:schemeClr val="accent4">
                  <a:lumMod val="75000"/>
                </a:schemeClr>
              </a:gs>
              <a:gs pos="68000">
                <a:schemeClr val="accent6">
                  <a:lumMod val="75000"/>
                </a:schemeClr>
              </a:gs>
              <a:gs pos="97987">
                <a:schemeClr val="accent5">
                  <a:lumMod val="75000"/>
                </a:schemeClr>
              </a:gs>
              <a:gs pos="78000">
                <a:srgbClr val="00B050"/>
              </a:gs>
            </a:gsLst>
            <a:lin ang="13200000" scaled="0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287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0666" y="364584"/>
            <a:ext cx="4479886" cy="1325563"/>
          </a:xfr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bn-BD" sz="8000" b="1" dirty="0"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8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8000" b="1" dirty="0">
                <a:latin typeface="NikoshBAN" panose="02000000000000000000" pitchFamily="2" charset="0"/>
                <a:cs typeface="NikoshBAN" panose="02000000000000000000" pitchFamily="2" charset="0"/>
              </a:rPr>
              <a:t>কাজ </a:t>
            </a:r>
            <a:endParaRPr lang="en-US" sz="8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774825" y="1957427"/>
                <a:ext cx="10515600" cy="4325678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80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         </a:t>
                </a:r>
                <a:r>
                  <a:rPr lang="bn-BD" sz="8000" u="sng" dirty="0">
                    <a:solidFill>
                      <a:srgbClr val="00206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উৎপাদকে বিশ্লেষন ।</a:t>
                </a:r>
              </a:p>
              <a:p>
                <a:pPr marL="0" indent="0">
                  <a:buNone/>
                </a:pPr>
                <a:r>
                  <a:rPr lang="bn-BD" sz="6000" b="1" dirty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১।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6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pPr>
                      <m:e>
                        <m:r>
                          <a:rPr lang="en-US" sz="6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𝒂</m:t>
                        </m:r>
                      </m:e>
                      <m:sup>
                        <m:r>
                          <a:rPr lang="en-US" sz="6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𝟐</m:t>
                        </m:r>
                      </m:sup>
                    </m:sSup>
                    <m:r>
                      <a:rPr lang="en-US" sz="60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+</m:t>
                    </m:r>
                    <m:r>
                      <a:rPr lang="en-US" sz="60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𝒃𝒄</m:t>
                    </m:r>
                    <m:r>
                      <a:rPr lang="en-US" sz="60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+</m:t>
                    </m:r>
                    <m:r>
                      <a:rPr lang="en-US" sz="60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𝒄𝒂</m:t>
                    </m:r>
                    <m:r>
                      <a:rPr lang="en-US" sz="60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+</m:t>
                    </m:r>
                    <m:r>
                      <a:rPr lang="en-US" sz="60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𝒂𝒃</m:t>
                    </m:r>
                  </m:oMath>
                </a14:m>
                <a:endParaRPr lang="en-US" sz="6000" b="1" dirty="0">
                  <a:solidFill>
                    <a:srgbClr val="7030A0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marL="0" indent="0">
                  <a:buNone/>
                </a:pPr>
                <a:r>
                  <a:rPr lang="en-US" sz="6000" b="1" dirty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2</a:t>
                </a:r>
                <a:r>
                  <a:rPr lang="bn-BD" sz="6000" b="1" dirty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।</a:t>
                </a:r>
                <a:r>
                  <a:rPr lang="en-US" sz="6000" b="1" dirty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6000" b="1" dirty="0">
                    <a:solidFill>
                      <a:srgbClr val="7030A0"/>
                    </a:solidFill>
                    <a:latin typeface="NikoshBAN" panose="02000000000000000000" pitchFamily="2" charset="0"/>
                    <a:ea typeface="Verdana" panose="020B0604030504040204" pitchFamily="34" charset="0"/>
                    <a:cs typeface="NikoshBAN" panose="02000000000000000000" pitchFamily="2" charset="0"/>
                  </a:rPr>
                  <a:t>9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6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pPr>
                      <m:e>
                        <m:r>
                          <a:rPr lang="en-US" sz="6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6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𝟐</m:t>
                        </m:r>
                      </m:sup>
                    </m:sSup>
                    <m:r>
                      <a:rPr lang="en-US" sz="60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−</m:t>
                    </m:r>
                  </m:oMath>
                </a14:m>
                <a:r>
                  <a:rPr lang="en-US" sz="6000" b="1" dirty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-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6000" b="1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pPr>
                      <m:e>
                        <m:r>
                          <a:rPr lang="en-US" sz="6000" b="1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𝒚</m:t>
                        </m:r>
                      </m:e>
                      <m:sup>
                        <m:r>
                          <a:rPr lang="en-US" sz="6000" b="1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sz="6000" b="1" dirty="0">
                  <a:solidFill>
                    <a:srgbClr val="7030A0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marL="0" indent="0">
                  <a:buNone/>
                </a:pPr>
                <a:r>
                  <a:rPr lang="en-US" sz="6000" b="1" dirty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3</a:t>
                </a:r>
                <a:r>
                  <a:rPr lang="bn-BD" sz="6000" b="1" dirty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।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6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pPr>
                      <m:e>
                        <m:r>
                          <a:rPr lang="bn-IN" sz="6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 </m:t>
                        </m:r>
                        <m:r>
                          <a:rPr lang="en-US" sz="6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𝒙</m:t>
                        </m:r>
                      </m:e>
                      <m:sup>
                        <m:r>
                          <a:rPr lang="en-US" sz="6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𝟐</m:t>
                        </m:r>
                      </m:sup>
                    </m:sSup>
                    <m:r>
                      <a:rPr lang="en-US" sz="60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−</m:t>
                    </m:r>
                    <m:r>
                      <a:rPr lang="en-US" sz="60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𝟐</m:t>
                    </m:r>
                    <m:r>
                      <a:rPr lang="en-US" sz="60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𝒙𝒚</m:t>
                    </m:r>
                    <m:r>
                      <a:rPr lang="en-US" sz="60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+</m:t>
                    </m:r>
                    <m:sSup>
                      <m:sSupPr>
                        <m:ctrlPr>
                          <a:rPr lang="en-US" sz="6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pPr>
                      <m:e>
                        <m:r>
                          <a:rPr lang="en-US" sz="6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𝒚</m:t>
                        </m:r>
                      </m:e>
                      <m:sup>
                        <m:r>
                          <a:rPr lang="en-US" sz="6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𝟐</m:t>
                        </m:r>
                      </m:sup>
                    </m:sSup>
                    <m:r>
                      <a:rPr lang="en-US" sz="60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−</m:t>
                    </m:r>
                    <m:sSup>
                      <m:sSupPr>
                        <m:ctrlPr>
                          <a:rPr lang="en-US" sz="6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sSupPr>
                      <m:e>
                        <m:r>
                          <a:rPr lang="en-US" sz="6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𝒑</m:t>
                        </m:r>
                      </m:e>
                      <m:sup>
                        <m:r>
                          <a:rPr lang="en-US" sz="6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sz="6000" b="1" dirty="0">
                  <a:solidFill>
                    <a:srgbClr val="7030A0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74825" y="1957427"/>
                <a:ext cx="10515600" cy="4325678"/>
              </a:xfrm>
              <a:blipFill>
                <a:blip r:embed="rId2"/>
                <a:stretch>
                  <a:fillRect l="-3478" t="-6197" b="-138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Frame 4">
            <a:extLst>
              <a:ext uri="{FF2B5EF4-FFF2-40B4-BE49-F238E27FC236}">
                <a16:creationId xmlns:a16="http://schemas.microsoft.com/office/drawing/2014/main" id="{5AD7D7C5-20FD-00B6-D2D7-DC6CC4A1099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342"/>
            </a:avLst>
          </a:prstGeom>
          <a:gradFill flip="none" rotWithShape="1">
            <a:gsLst>
              <a:gs pos="13000">
                <a:srgbClr val="92D050"/>
              </a:gs>
              <a:gs pos="59000">
                <a:srgbClr val="92D050"/>
              </a:gs>
              <a:gs pos="46000">
                <a:schemeClr val="accent1">
                  <a:lumMod val="75000"/>
                </a:schemeClr>
              </a:gs>
              <a:gs pos="27000">
                <a:schemeClr val="accent2">
                  <a:lumMod val="75000"/>
                </a:schemeClr>
              </a:gs>
              <a:gs pos="3356">
                <a:schemeClr val="accent4">
                  <a:lumMod val="75000"/>
                </a:schemeClr>
              </a:gs>
              <a:gs pos="68000">
                <a:schemeClr val="accent6">
                  <a:lumMod val="75000"/>
                </a:schemeClr>
              </a:gs>
              <a:gs pos="97987">
                <a:schemeClr val="accent5">
                  <a:lumMod val="75000"/>
                </a:schemeClr>
              </a:gs>
              <a:gs pos="78000">
                <a:srgbClr val="00B050"/>
              </a:gs>
            </a:gsLst>
            <a:lin ang="13200000" scaled="0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0B4CB0F-B7EB-CB50-08FF-5D2C794F91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7558" y="267280"/>
            <a:ext cx="1422867" cy="1422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24287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E127D-341D-D46C-DA3F-91D84EB202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513A774-B1A0-ECB4-FBCF-2E25C7148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6650" y="1855959"/>
            <a:ext cx="10044213" cy="384772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bn-IN" sz="4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ctr">
              <a:buNone/>
            </a:pPr>
            <a:r>
              <a:rPr lang="bn-BD" sz="287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</a:t>
            </a:r>
            <a:r>
              <a:rPr lang="en-US" sz="287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bn-BD" sz="287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্যবাদ</a:t>
            </a:r>
            <a:endParaRPr lang="en-US" sz="287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Frame 7">
            <a:extLst>
              <a:ext uri="{FF2B5EF4-FFF2-40B4-BE49-F238E27FC236}">
                <a16:creationId xmlns:a16="http://schemas.microsoft.com/office/drawing/2014/main" id="{F12367AA-5C32-C6C9-A728-A290C8ADD59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342"/>
            </a:avLst>
          </a:prstGeom>
          <a:gradFill flip="none" rotWithShape="1">
            <a:gsLst>
              <a:gs pos="13000">
                <a:srgbClr val="92D050"/>
              </a:gs>
              <a:gs pos="59000">
                <a:srgbClr val="92D050"/>
              </a:gs>
              <a:gs pos="46000">
                <a:schemeClr val="accent1">
                  <a:lumMod val="75000"/>
                </a:schemeClr>
              </a:gs>
              <a:gs pos="27000">
                <a:schemeClr val="accent2">
                  <a:lumMod val="75000"/>
                </a:schemeClr>
              </a:gs>
              <a:gs pos="3356">
                <a:schemeClr val="accent4">
                  <a:lumMod val="75000"/>
                </a:schemeClr>
              </a:gs>
              <a:gs pos="68000">
                <a:schemeClr val="accent6">
                  <a:lumMod val="75000"/>
                </a:schemeClr>
              </a:gs>
              <a:gs pos="97987">
                <a:schemeClr val="accent5">
                  <a:lumMod val="75000"/>
                </a:schemeClr>
              </a:gs>
              <a:gs pos="78000">
                <a:srgbClr val="00B050"/>
              </a:gs>
            </a:gsLst>
            <a:lin ang="13200000" scaled="0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0837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10100" y="516097"/>
            <a:ext cx="2971800" cy="549109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7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3781" y="3429000"/>
            <a:ext cx="474604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36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সোহেল</a:t>
            </a:r>
            <a:r>
              <a:rPr lang="en-US" sz="36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রানা</a:t>
            </a:r>
            <a:r>
              <a:rPr lang="en-US" sz="40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40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8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সিনিয়র </a:t>
            </a:r>
            <a:r>
              <a:rPr lang="en-US" sz="28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bn-IN" sz="28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( আইসিটি) </a:t>
            </a:r>
            <a:r>
              <a:rPr lang="en-US" sz="28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20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রাজশাহী</a:t>
            </a:r>
            <a:r>
              <a:rPr lang="en-US" sz="20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স্যাটেলাইট</a:t>
            </a:r>
            <a:r>
              <a:rPr lang="en-US" sz="20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টাউন</a:t>
            </a:r>
            <a:r>
              <a:rPr lang="en-US" sz="20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হাই</a:t>
            </a:r>
            <a:r>
              <a:rPr lang="en-US" sz="20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স্কুল</a:t>
            </a:r>
            <a:endParaRPr lang="en-US" sz="24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4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উপশহর</a:t>
            </a:r>
            <a:r>
              <a:rPr lang="en-US" sz="2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রাজশাহী</a:t>
            </a:r>
            <a:r>
              <a:rPr lang="en-US" sz="2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  <a:p>
            <a:pPr algn="ctr"/>
            <a:r>
              <a:rPr lang="bn-IN" sz="2400" b="1" dirty="0">
                <a:solidFill>
                  <a:srgbClr val="002060"/>
                </a:solidFill>
                <a:latin typeface="Dutch801 XBd BT" pitchFamily="18" charset="0"/>
                <a:cs typeface="NikoshBAN" pitchFamily="2" charset="0"/>
              </a:rPr>
              <a:t>ইমেইলঃ </a:t>
            </a:r>
            <a:r>
              <a:rPr lang="en-US" sz="2400" b="1" dirty="0">
                <a:solidFill>
                  <a:srgbClr val="002060"/>
                </a:solidFill>
                <a:latin typeface="Dutch801 XBd BT" pitchFamily="18" charset="0"/>
                <a:cs typeface="NikoshBAN" pitchFamily="2" charset="0"/>
              </a:rPr>
              <a:t>sobujstate@gmail.com</a:t>
            </a:r>
            <a:endParaRPr lang="en-US" sz="2000" b="1" dirty="0">
              <a:solidFill>
                <a:srgbClr val="002060"/>
              </a:solidFill>
              <a:latin typeface="Dutch801 XBd BT" pitchFamily="18" charset="0"/>
              <a:cs typeface="Times New Roman" pitchFamily="18" charset="0"/>
            </a:endParaRPr>
          </a:p>
        </p:txBody>
      </p:sp>
      <p:sp>
        <p:nvSpPr>
          <p:cNvPr id="11" name="Frame 10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342"/>
            </a:avLst>
          </a:prstGeom>
          <a:gradFill flip="none" rotWithShape="1">
            <a:gsLst>
              <a:gs pos="13000">
                <a:srgbClr val="92D050"/>
              </a:gs>
              <a:gs pos="59000">
                <a:srgbClr val="92D050"/>
              </a:gs>
              <a:gs pos="46000">
                <a:schemeClr val="accent1">
                  <a:lumMod val="75000"/>
                </a:schemeClr>
              </a:gs>
              <a:gs pos="27000">
                <a:schemeClr val="accent2">
                  <a:lumMod val="75000"/>
                </a:schemeClr>
              </a:gs>
              <a:gs pos="3356">
                <a:schemeClr val="accent4">
                  <a:lumMod val="75000"/>
                </a:schemeClr>
              </a:gs>
              <a:gs pos="68000">
                <a:schemeClr val="accent6">
                  <a:lumMod val="75000"/>
                </a:schemeClr>
              </a:gs>
              <a:gs pos="97987">
                <a:schemeClr val="accent5">
                  <a:lumMod val="75000"/>
                </a:schemeClr>
              </a:gs>
              <a:gs pos="78000">
                <a:srgbClr val="00B050"/>
              </a:gs>
            </a:gsLst>
            <a:lin ang="13200000" scaled="0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1501" y="1065206"/>
            <a:ext cx="2007279" cy="20835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6ECC3589-D277-DA52-083A-7478F0A0275B}"/>
              </a:ext>
            </a:extLst>
          </p:cNvPr>
          <p:cNvGrpSpPr/>
          <p:nvPr/>
        </p:nvGrpSpPr>
        <p:grpSpPr>
          <a:xfrm>
            <a:off x="5387743" y="1326625"/>
            <a:ext cx="860656" cy="4475515"/>
            <a:chOff x="5595553" y="1138985"/>
            <a:chExt cx="993052" cy="5163993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6096000" y="1371600"/>
              <a:ext cx="0" cy="4698763"/>
            </a:xfrm>
            <a:prstGeom prst="line">
              <a:avLst/>
            </a:prstGeom>
            <a:ln w="57150">
              <a:solidFill>
                <a:srgbClr val="C00000"/>
              </a:solidFill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Oval 15"/>
            <p:cNvSpPr/>
            <p:nvPr/>
          </p:nvSpPr>
          <p:spPr>
            <a:xfrm>
              <a:off x="5943600" y="1138985"/>
              <a:ext cx="304800" cy="44231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5943600" y="5860660"/>
              <a:ext cx="304800" cy="44231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5867400" y="2123471"/>
              <a:ext cx="0" cy="3085989"/>
            </a:xfrm>
            <a:prstGeom prst="line">
              <a:avLst/>
            </a:prstGeom>
            <a:ln w="57150">
              <a:solidFill>
                <a:schemeClr val="tx1"/>
              </a:solidFill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6324600" y="2123471"/>
              <a:ext cx="0" cy="3085989"/>
            </a:xfrm>
            <a:prstGeom prst="line">
              <a:avLst/>
            </a:prstGeom>
            <a:ln w="57150">
              <a:solidFill>
                <a:schemeClr val="tx1"/>
              </a:solidFill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Oval 24"/>
            <p:cNvSpPr/>
            <p:nvPr/>
          </p:nvSpPr>
          <p:spPr>
            <a:xfrm>
              <a:off x="6283805" y="4914441"/>
              <a:ext cx="304800" cy="44231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6272755" y="1889391"/>
              <a:ext cx="304800" cy="44231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5597612" y="4943614"/>
              <a:ext cx="304800" cy="44231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5595553" y="1942652"/>
              <a:ext cx="304800" cy="44231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Content Placeholder 2"/>
          <p:cNvSpPr txBox="1">
            <a:spLocks/>
          </p:cNvSpPr>
          <p:nvPr/>
        </p:nvSpPr>
        <p:spPr>
          <a:xfrm>
            <a:off x="6687153" y="3429000"/>
            <a:ext cx="5066093" cy="2482846"/>
          </a:xfrm>
          <a:prstGeom prst="rect">
            <a:avLst/>
          </a:prstGeom>
          <a:ln w="38100">
            <a:solidFill>
              <a:srgbClr val="92D050"/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bn-IN" sz="5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বিষয়ঃ গণিত</a:t>
            </a:r>
            <a:r>
              <a:rPr lang="bn-BD" sz="5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bn-BD" sz="5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শ্রেণীঃ অষ্টম</a:t>
            </a:r>
            <a:endParaRPr lang="en-US" sz="54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ctr">
              <a:buNone/>
            </a:pPr>
            <a:r>
              <a:rPr lang="en-US" sz="72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অধ্যায়-চতুর্থ</a:t>
            </a:r>
            <a:endParaRPr lang="en-SG" sz="72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bn-BD" sz="48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B1B31B-9FA9-E23F-35EE-6A96FEB941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1995" y="1304072"/>
            <a:ext cx="1730457" cy="1844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5435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329916" y="1352750"/>
                <a:ext cx="10557285" cy="5439983"/>
              </a:xfrm>
            </p:spPr>
            <p:txBody>
              <a:bodyPr>
                <a:noAutofit/>
              </a:bodyPr>
              <a:lstStyle/>
              <a:p>
                <a:r>
                  <a:rPr lang="bn-BD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যদি কোন বীজগণীতীয় রাশি দুই বা ততোধিক রাশির গুনফল হয়,তাহলে শেষোক্ত রাশিগুলোর প্রত্যেকটিকে প্রথম রাশির উৎপাদক বা গুণণীয়ক বলা হয় । যেমন-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32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  <m:sup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=(</m:t>
                    </m:r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)(a--b)</a:t>
                </a:r>
                <a:r>
                  <a:rPr lang="bn-BD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,এখানে (</a:t>
                </a:r>
                <a:r>
                  <a:rPr lang="en-US" sz="32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a+b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)</a:t>
                </a:r>
                <a:r>
                  <a:rPr lang="bn-BD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ও       </a:t>
                </a:r>
                <a:r>
                  <a: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(a--b)</a:t>
                </a:r>
                <a:r>
                  <a:rPr lang="bn-BD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রাশি দুইটি(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32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  <m:sup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bn-BD" sz="32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bn-BD" sz="40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এর উৎপাদক।</a:t>
                </a:r>
                <a:endParaRPr lang="en-US" sz="40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endParaRPr lang="bn-BD" sz="32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bn-BD" sz="32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যখন কোন বীজগণীতিয় রাশিকে সম্ভাব্য দুই বা ততোধিক রাশির গুনফলরুপে প্রকেশ করা হয়,তখন একে উৎপাদকে বিশ্লেষণ করা বলে। যেমন-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bn-BD" sz="28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bn-BD" sz="2800" b="1" i="1" smtClean="0">
                        <a:latin typeface="Cambria Math" panose="02040503050406030204" pitchFamily="18" charset="0"/>
                      </a:rPr>
                      <m:t>২</m:t>
                    </m:r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𝒙</m:t>
                    </m:r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d>
                    <m:r>
                      <a:rPr lang="bn-BD" sz="2800" b="1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bn-BD" sz="2800" b="1" i="1" smtClean="0">
                        <a:latin typeface="Cambria Math" panose="02040503050406030204" pitchFamily="18" charset="0"/>
                      </a:rPr>
                      <m:t>এখানে</m:t>
                    </m:r>
                    <m:r>
                      <a:rPr lang="bn-BD" sz="28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bn-BD" sz="28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bn-BD" sz="2800" b="1" i="1" smtClean="0">
                        <a:latin typeface="Cambria Math" panose="02040503050406030204" pitchFamily="18" charset="0"/>
                      </a:rPr>
                      <m:t>ও</m:t>
                    </m:r>
                    <m:r>
                      <a:rPr lang="bn-BD" sz="2800" b="1" i="1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bn-BD" sz="28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d>
                  </m:oMath>
                </a14:m>
                <a:r>
                  <a:rPr lang="bn-BD" sz="40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bn-BD" sz="36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উৎপাদক</a:t>
                </a:r>
                <a:r>
                  <a:rPr lang="bn-IN" sz="36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bn-BD" sz="36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]</a:t>
                </a:r>
                <a:endParaRPr lang="en-US" sz="40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29916" y="1352750"/>
                <a:ext cx="10557285" cy="5439983"/>
              </a:xfrm>
              <a:blipFill>
                <a:blip r:embed="rId2"/>
                <a:stretch>
                  <a:fillRect l="-1328" t="-1682" r="-6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2968840"/>
              </p:ext>
            </p:extLst>
          </p:nvPr>
        </p:nvGraphicFramePr>
        <p:xfrm>
          <a:off x="6038850" y="3319463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14120" imgH="215640" progId="Equation.3">
                  <p:embed/>
                </p:oleObj>
              </mc:Choice>
              <mc:Fallback>
                <p:oleObj name="Equation" r:id="rId3" imgW="11412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038850" y="3319463"/>
                        <a:ext cx="1143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Oval 1">
            <a:extLst>
              <a:ext uri="{FF2B5EF4-FFF2-40B4-BE49-F238E27FC236}">
                <a16:creationId xmlns:a16="http://schemas.microsoft.com/office/drawing/2014/main" id="{1E5BB1F0-1A0C-61D9-A019-E72CD013FD04}"/>
              </a:ext>
            </a:extLst>
          </p:cNvPr>
          <p:cNvSpPr/>
          <p:nvPr/>
        </p:nvSpPr>
        <p:spPr>
          <a:xfrm>
            <a:off x="4001632" y="271604"/>
            <a:ext cx="4436198" cy="88724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লক্ষ্য করি ...</a:t>
            </a:r>
            <a:endParaRPr lang="en-US" sz="40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Frame 5">
            <a:extLst>
              <a:ext uri="{FF2B5EF4-FFF2-40B4-BE49-F238E27FC236}">
                <a16:creationId xmlns:a16="http://schemas.microsoft.com/office/drawing/2014/main" id="{C4934346-33DB-2018-3EE7-83A280CDE79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342"/>
            </a:avLst>
          </a:prstGeom>
          <a:gradFill flip="none" rotWithShape="1">
            <a:gsLst>
              <a:gs pos="13000">
                <a:srgbClr val="92D050"/>
              </a:gs>
              <a:gs pos="59000">
                <a:srgbClr val="92D050"/>
              </a:gs>
              <a:gs pos="46000">
                <a:schemeClr val="accent1">
                  <a:lumMod val="75000"/>
                </a:schemeClr>
              </a:gs>
              <a:gs pos="27000">
                <a:schemeClr val="accent2">
                  <a:lumMod val="75000"/>
                </a:schemeClr>
              </a:gs>
              <a:gs pos="3356">
                <a:schemeClr val="accent4">
                  <a:lumMod val="75000"/>
                </a:schemeClr>
              </a:gs>
              <a:gs pos="68000">
                <a:schemeClr val="accent6">
                  <a:lumMod val="75000"/>
                </a:schemeClr>
              </a:gs>
              <a:gs pos="97987">
                <a:schemeClr val="accent5">
                  <a:lumMod val="75000"/>
                </a:schemeClr>
              </a:gs>
              <a:gs pos="78000">
                <a:srgbClr val="00B050"/>
              </a:gs>
            </a:gsLst>
            <a:lin ang="13200000" scaled="0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99647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7991" y="2373901"/>
            <a:ext cx="8693816" cy="1754480"/>
          </a:xfr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bn-BD" sz="115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উৎপাদকে বিশ্লেষণ</a:t>
            </a:r>
            <a:endParaRPr lang="en-US" sz="115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259A176D-9F96-ACAE-0779-2CD0D57D5F8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342"/>
            </a:avLst>
          </a:prstGeom>
          <a:gradFill flip="none" rotWithShape="1">
            <a:gsLst>
              <a:gs pos="13000">
                <a:srgbClr val="92D050"/>
              </a:gs>
              <a:gs pos="59000">
                <a:srgbClr val="92D050"/>
              </a:gs>
              <a:gs pos="46000">
                <a:schemeClr val="accent1">
                  <a:lumMod val="75000"/>
                </a:schemeClr>
              </a:gs>
              <a:gs pos="27000">
                <a:schemeClr val="accent2">
                  <a:lumMod val="75000"/>
                </a:schemeClr>
              </a:gs>
              <a:gs pos="3356">
                <a:schemeClr val="accent4">
                  <a:lumMod val="75000"/>
                </a:schemeClr>
              </a:gs>
              <a:gs pos="68000">
                <a:schemeClr val="accent6">
                  <a:lumMod val="75000"/>
                </a:schemeClr>
              </a:gs>
              <a:gs pos="97987">
                <a:schemeClr val="accent5">
                  <a:lumMod val="75000"/>
                </a:schemeClr>
              </a:gs>
              <a:gs pos="78000">
                <a:srgbClr val="00B050"/>
              </a:gs>
            </a:gsLst>
            <a:lin ang="13200000" scaled="0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11533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471" y="2506526"/>
            <a:ext cx="9649063" cy="338917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bn-BD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১। উৎপাদকে বিশ্লেষণ কী তা বলতে পারবে।</a:t>
            </a:r>
          </a:p>
          <a:p>
            <a:pPr marL="0" indent="0">
              <a:buNone/>
            </a:pPr>
            <a:r>
              <a:rPr lang="bn-BD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২। উৎপাদকে বিশ্লেষণের ধাপ কয়টি তা লিখতে পারবে।     </a:t>
            </a:r>
          </a:p>
          <a:p>
            <a:pPr marL="0" indent="0">
              <a:buNone/>
            </a:pPr>
            <a:r>
              <a:rPr lang="bn-BD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৩। উৎপাদকে বিশ্লেষণ করতে পারবে।</a:t>
            </a:r>
            <a:r>
              <a:rPr lang="en-US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		   </a:t>
            </a:r>
            <a:r>
              <a:rPr lang="bn-BD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</a:t>
            </a:r>
            <a:r>
              <a:rPr lang="en-US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               </a:t>
            </a:r>
            <a:r>
              <a:rPr lang="bn-BD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IN" sz="36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bn-BD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৪। সুত্রের ব্যবহার জানতে পারবে।</a:t>
            </a:r>
            <a:endParaRPr lang="en-US" sz="36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endParaRPr lang="bn-BD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endParaRPr lang="bn-BD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873BF27-6218-990C-A7F7-66348EC6B008}"/>
              </a:ext>
            </a:extLst>
          </p:cNvPr>
          <p:cNvSpPr txBox="1">
            <a:spLocks/>
          </p:cNvSpPr>
          <p:nvPr/>
        </p:nvSpPr>
        <p:spPr>
          <a:xfrm>
            <a:off x="2030718" y="599422"/>
            <a:ext cx="8693816" cy="17544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3" charset="2"/>
              <a:buNone/>
            </a:pPr>
            <a:r>
              <a:rPr lang="en-US" sz="115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115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Frame 7">
            <a:extLst>
              <a:ext uri="{FF2B5EF4-FFF2-40B4-BE49-F238E27FC236}">
                <a16:creationId xmlns:a16="http://schemas.microsoft.com/office/drawing/2014/main" id="{9F44A3A3-520B-0DD8-6E48-2B5A85C5733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342"/>
            </a:avLst>
          </a:prstGeom>
          <a:gradFill flip="none" rotWithShape="1">
            <a:gsLst>
              <a:gs pos="13000">
                <a:srgbClr val="92D050"/>
              </a:gs>
              <a:gs pos="59000">
                <a:srgbClr val="92D050"/>
              </a:gs>
              <a:gs pos="46000">
                <a:schemeClr val="accent1">
                  <a:lumMod val="75000"/>
                </a:schemeClr>
              </a:gs>
              <a:gs pos="27000">
                <a:schemeClr val="accent2">
                  <a:lumMod val="75000"/>
                </a:schemeClr>
              </a:gs>
              <a:gs pos="3356">
                <a:schemeClr val="accent4">
                  <a:lumMod val="75000"/>
                </a:schemeClr>
              </a:gs>
              <a:gs pos="68000">
                <a:schemeClr val="accent6">
                  <a:lumMod val="75000"/>
                </a:schemeClr>
              </a:gs>
              <a:gs pos="97987">
                <a:schemeClr val="accent5">
                  <a:lumMod val="75000"/>
                </a:schemeClr>
              </a:gs>
              <a:gs pos="78000">
                <a:srgbClr val="00B050"/>
              </a:gs>
            </a:gsLst>
            <a:lin ang="13200000" scaled="0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07220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uiExpand="1" build="allAtOnce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472411" y="278111"/>
            <a:ext cx="3500438" cy="962025"/>
          </a:xfr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ctr"/>
            <a:r>
              <a:rPr lang="bn-BD" sz="6000" dirty="0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type="body" sz="half" idx="4294967295"/>
              </p:nvPr>
            </p:nvSpPr>
            <p:spPr>
              <a:xfrm>
                <a:off x="7352939" y="4060884"/>
                <a:ext cx="4449762" cy="2640013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bn-BD" sz="3200" dirty="0">
                    <a:latin typeface="Times New Roman" panose="02020603050405020304" pitchFamily="18" charset="0"/>
                  </a:rPr>
                  <a:t>২। 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bn-BD" sz="3200" dirty="0">
                    <a:latin typeface="Times New Roman" panose="02020603050405020304" pitchFamily="18" charset="0"/>
                  </a:rPr>
                  <a:t>+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x—10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=3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20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+6x—5x—10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=3x(x+2)—5(x+2)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=(3x—5)(x+2) Ans</a:t>
                </a:r>
              </a:p>
              <a:p>
                <a:pPr marL="0" indent="0">
                  <a:buNone/>
                </a:pPr>
                <a:endParaRPr lang="en-US" sz="36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4294967295"/>
              </p:nvPr>
            </p:nvSpPr>
            <p:spPr>
              <a:xfrm>
                <a:off x="7352939" y="4060884"/>
                <a:ext cx="4449762" cy="2640013"/>
              </a:xfrm>
              <a:blipFill>
                <a:blip r:embed="rId2"/>
                <a:stretch>
                  <a:fillRect l="-3425" t="-41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888236" y="4349840"/>
                <a:ext cx="4878624" cy="20621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bn-BD" sz="3200" dirty="0">
                    <a:latin typeface="Times New Roman" panose="02020603050405020304" pitchFamily="18" charset="0"/>
                    <a:cs typeface="NikoshBAN" panose="02000000000000000000" pitchFamily="2" charset="0"/>
                  </a:rPr>
                  <a:t>১।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9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32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9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= 9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32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12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= 3x(3x+1)—4(3x+1)</a:t>
                </a:r>
              </a:p>
              <a:p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=(3x+1)(3x—4) 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Ans</a:t>
                </a:r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236" y="4349840"/>
                <a:ext cx="4878624" cy="2062103"/>
              </a:xfrm>
              <a:prstGeom prst="rect">
                <a:avLst/>
              </a:prstGeom>
              <a:blipFill>
                <a:blip r:embed="rId3"/>
                <a:stretch>
                  <a:fillRect l="-3250" t="-5325" b="-85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3E0656B9-C3F0-4A68-A73D-0A5F6BBB4337}"/>
              </a:ext>
            </a:extLst>
          </p:cNvPr>
          <p:cNvSpPr txBox="1"/>
          <p:nvPr/>
        </p:nvSpPr>
        <p:spPr>
          <a:xfrm>
            <a:off x="673396" y="1418520"/>
            <a:ext cx="10845207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IN" sz="2800" dirty="0">
                <a:solidFill>
                  <a:schemeClr val="accent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১। উৎপাদকে বিশ্লেষন কি?</a:t>
            </a:r>
          </a:p>
          <a:p>
            <a:pPr algn="just"/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যখন কোন বীজগণিতীয় রাশিকে সম্ভাব্য দুই বা ততোধিক রাশির গুনফলরুপে প্রকাশ করা হয় তখন একে উৎপাদকে বিশ্লেষন বলে।</a:t>
            </a:r>
          </a:p>
          <a:p>
            <a:pPr algn="just"/>
            <a:r>
              <a:rPr lang="bn-IN" sz="28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bn-BD" sz="28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উৎপাদকে বিশ্লেষনের ধাপ কয় টি ও কি কি?</a:t>
            </a:r>
            <a:r>
              <a:rPr lang="bn-IN" sz="28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just"/>
            <a:r>
              <a:rPr lang="bn-BD" sz="28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উৎপাদকে বিশ্লেষনের ধাপ চারটি</a:t>
            </a:r>
            <a:r>
              <a:rPr lang="bn-BD" sz="2800" dirty="0">
                <a:solidFill>
                  <a:schemeClr val="accent6">
                    <a:lumMod val="20000"/>
                    <a:lumOff val="8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bn-BD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যথা-</a:t>
            </a:r>
            <a:r>
              <a:rPr lang="bn-IN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কমন নেওয়া, </a:t>
            </a:r>
            <a:r>
              <a:rPr lang="bn-BD" sz="28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সুত্র প্রয়োগ করা,</a:t>
            </a:r>
            <a:r>
              <a:rPr lang="bn-IN" sz="28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মিডিল ট্রম করা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এবং </a:t>
            </a:r>
            <a:r>
              <a:rPr lang="bn-BD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ইচ্ছে মতো সাজিয়ে নেওয়া।</a:t>
            </a:r>
          </a:p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050678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  <p:bldP spid="6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939112" y="799418"/>
            <a:ext cx="6100550" cy="945061"/>
          </a:xfr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Autofit/>
          </a:bodyPr>
          <a:lstStyle/>
          <a:p>
            <a:pPr algn="ctr"/>
            <a:r>
              <a:rPr lang="bn-BD" sz="6000" dirty="0">
                <a:latin typeface="NikoshBAN" panose="02000000000000000000" pitchFamily="2" charset="0"/>
                <a:cs typeface="NikoshBAN" panose="02000000000000000000" pitchFamily="2" charset="0"/>
              </a:rPr>
              <a:t>একক কাজ</a:t>
            </a:r>
            <a:endParaRPr lang="en-US" sz="6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81506" y="2877315"/>
            <a:ext cx="10557767" cy="142254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bn-BD" sz="72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উৎপাদকে বিশ্লেষন কাকে বলে ?</a:t>
            </a:r>
            <a:endParaRPr lang="en-US" sz="72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819CE096-B412-BFAB-C411-DA5F808F651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342"/>
            </a:avLst>
          </a:prstGeom>
          <a:gradFill flip="none" rotWithShape="1">
            <a:gsLst>
              <a:gs pos="13000">
                <a:srgbClr val="92D050"/>
              </a:gs>
              <a:gs pos="59000">
                <a:srgbClr val="92D050"/>
              </a:gs>
              <a:gs pos="46000">
                <a:schemeClr val="accent1">
                  <a:lumMod val="75000"/>
                </a:schemeClr>
              </a:gs>
              <a:gs pos="27000">
                <a:schemeClr val="accent2">
                  <a:lumMod val="75000"/>
                </a:schemeClr>
              </a:gs>
              <a:gs pos="3356">
                <a:schemeClr val="accent4">
                  <a:lumMod val="75000"/>
                </a:schemeClr>
              </a:gs>
              <a:gs pos="68000">
                <a:schemeClr val="accent6">
                  <a:lumMod val="75000"/>
                </a:schemeClr>
              </a:gs>
              <a:gs pos="97987">
                <a:schemeClr val="accent5">
                  <a:lumMod val="75000"/>
                </a:schemeClr>
              </a:gs>
              <a:gs pos="78000">
                <a:srgbClr val="00B050"/>
              </a:gs>
            </a:gsLst>
            <a:lin ang="13200000" scaled="0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01747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8963" y="3068066"/>
            <a:ext cx="10072048" cy="1592379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>
              <a:spcBef>
                <a:spcPct val="50000"/>
              </a:spcBef>
              <a:buNone/>
            </a:pPr>
            <a:r>
              <a:rPr lang="bn-BD" sz="4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  রাশিকে দুই বা ততোধিক রাশির গুনফলরুপে প্রকাশ করাকে উৎপাদকে বিশ্লেষণ বলে।</a:t>
            </a:r>
            <a:r>
              <a:rPr lang="en-US" sz="4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4979150" y="1451674"/>
            <a:ext cx="2759131" cy="11079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bn-BD" sz="6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সমাধানঃ</a:t>
            </a:r>
            <a:endParaRPr lang="en-US" sz="66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15D04322-F3DD-AD49-EA58-151C508B409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342"/>
            </a:avLst>
          </a:prstGeom>
          <a:gradFill flip="none" rotWithShape="1">
            <a:gsLst>
              <a:gs pos="13000">
                <a:srgbClr val="92D050"/>
              </a:gs>
              <a:gs pos="59000">
                <a:srgbClr val="92D050"/>
              </a:gs>
              <a:gs pos="46000">
                <a:schemeClr val="accent1">
                  <a:lumMod val="75000"/>
                </a:schemeClr>
              </a:gs>
              <a:gs pos="27000">
                <a:schemeClr val="accent2">
                  <a:lumMod val="75000"/>
                </a:schemeClr>
              </a:gs>
              <a:gs pos="3356">
                <a:schemeClr val="accent4">
                  <a:lumMod val="75000"/>
                </a:schemeClr>
              </a:gs>
              <a:gs pos="68000">
                <a:schemeClr val="accent6">
                  <a:lumMod val="75000"/>
                </a:schemeClr>
              </a:gs>
              <a:gs pos="97987">
                <a:schemeClr val="accent5">
                  <a:lumMod val="75000"/>
                </a:schemeClr>
              </a:gs>
              <a:gs pos="78000">
                <a:srgbClr val="00B050"/>
              </a:gs>
            </a:gsLst>
            <a:lin ang="13200000" scaled="0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5072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755" y="1094806"/>
            <a:ext cx="6436058" cy="1325563"/>
          </a:xfr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algn="ctr"/>
            <a:r>
              <a:rPr lang="bn-BD" sz="6000" dirty="0">
                <a:latin typeface="NikoshBAN" panose="02000000000000000000" pitchFamily="2" charset="0"/>
                <a:cs typeface="NikoshBAN" panose="02000000000000000000" pitchFamily="2" charset="0"/>
              </a:rPr>
              <a:t>জোড়ায় কাজ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0834" y="3112070"/>
            <a:ext cx="10072467" cy="13255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 algn="ctr">
              <a:spcBef>
                <a:spcPct val="50000"/>
              </a:spcBef>
              <a:buNone/>
            </a:pPr>
            <a:endParaRPr lang="bn-IN" sz="1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ctr">
              <a:spcBef>
                <a:spcPct val="50000"/>
              </a:spcBef>
              <a:buNone/>
            </a:pPr>
            <a:r>
              <a:rPr lang="bn-BD" sz="5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উৎপাদকে বিশ্লেষণের ধাপ কয়টি ও কি কি </a:t>
            </a:r>
            <a:r>
              <a:rPr lang="en-US" sz="5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F473B908-3A25-34DC-724C-AB5C51A2447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342"/>
            </a:avLst>
          </a:prstGeom>
          <a:gradFill flip="none" rotWithShape="1">
            <a:gsLst>
              <a:gs pos="13000">
                <a:srgbClr val="92D050"/>
              </a:gs>
              <a:gs pos="59000">
                <a:srgbClr val="92D050"/>
              </a:gs>
              <a:gs pos="46000">
                <a:schemeClr val="accent1">
                  <a:lumMod val="75000"/>
                </a:schemeClr>
              </a:gs>
              <a:gs pos="27000">
                <a:schemeClr val="accent2">
                  <a:lumMod val="75000"/>
                </a:schemeClr>
              </a:gs>
              <a:gs pos="3356">
                <a:schemeClr val="accent4">
                  <a:lumMod val="75000"/>
                </a:schemeClr>
              </a:gs>
              <a:gs pos="68000">
                <a:schemeClr val="accent6">
                  <a:lumMod val="75000"/>
                </a:schemeClr>
              </a:gs>
              <a:gs pos="97987">
                <a:schemeClr val="accent5">
                  <a:lumMod val="75000"/>
                </a:schemeClr>
              </a:gs>
              <a:gs pos="78000">
                <a:srgbClr val="00B050"/>
              </a:gs>
            </a:gsLst>
            <a:lin ang="13200000" scaled="0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9174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77</TotalTime>
  <Words>498</Words>
  <Application>Microsoft Office PowerPoint</Application>
  <PresentationFormat>Widescreen</PresentationFormat>
  <Paragraphs>66</Paragraphs>
  <Slides>15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Arial</vt:lpstr>
      <vt:lpstr>Calibri</vt:lpstr>
      <vt:lpstr>Cambria Math</vt:lpstr>
      <vt:lpstr>Century Gothic</vt:lpstr>
      <vt:lpstr>Dutch801 XBd BT</vt:lpstr>
      <vt:lpstr>NikoshBAN</vt:lpstr>
      <vt:lpstr>Times New Roman</vt:lpstr>
      <vt:lpstr>Wingdings 3</vt:lpstr>
      <vt:lpstr>Wisp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সমাধান</vt:lpstr>
      <vt:lpstr>একক কাজ</vt:lpstr>
      <vt:lpstr>PowerPoint Presentation</vt:lpstr>
      <vt:lpstr>জোড়ায় কাজ</vt:lpstr>
      <vt:lpstr>সমাধানঃ</vt:lpstr>
      <vt:lpstr>দলীয় কাজ</vt:lpstr>
      <vt:lpstr>সমাধান  </vt:lpstr>
      <vt:lpstr>মূল্যায়নঃ</vt:lpstr>
      <vt:lpstr>বাড়ির কাজ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</dc:creator>
  <cp:lastModifiedBy>user</cp:lastModifiedBy>
  <cp:revision>109</cp:revision>
  <dcterms:created xsi:type="dcterms:W3CDTF">2015-01-07T15:33:39Z</dcterms:created>
  <dcterms:modified xsi:type="dcterms:W3CDTF">2026-07-25T09:08:46Z</dcterms:modified>
</cp:coreProperties>
</file>