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779" r:id="rId2"/>
    <p:sldMasterId id="2147483815" r:id="rId3"/>
  </p:sldMasterIdLst>
  <p:notesMasterIdLst>
    <p:notesMasterId r:id="rId15"/>
  </p:notesMasterIdLst>
  <p:sldIdLst>
    <p:sldId id="257" r:id="rId4"/>
    <p:sldId id="258" r:id="rId5"/>
    <p:sldId id="26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99"/>
    <a:srgbClr val="FDF4FE"/>
    <a:srgbClr val="582CD4"/>
    <a:srgbClr val="6BEE12"/>
    <a:srgbClr val="D527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>
        <p:scale>
          <a:sx n="64" d="100"/>
          <a:sy n="64" d="100"/>
        </p:scale>
        <p:origin x="-108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5CCD3C-5B07-4E96-9B96-7AFF664D21C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82F5EFF-6CA0-4881-930B-7F9BDB9FE2F6}">
      <dgm:prSet phldrT="[Text]"/>
      <dgm:spPr>
        <a:solidFill>
          <a:srgbClr val="92D050"/>
        </a:solidFill>
      </dgm:spPr>
      <dgm:t>
        <a:bodyPr/>
        <a:lstStyle/>
        <a:p>
          <a:r>
            <a:rPr lang="en-US" dirty="0"/>
            <a:t>Assertive Sentence</a:t>
          </a:r>
        </a:p>
      </dgm:t>
    </dgm:pt>
    <dgm:pt modelId="{3B93EBDE-B315-40B8-920E-5233ACF1166A}" type="parTrans" cxnId="{D89BFE0C-A58D-48F1-8B07-AA7778CA1C35}">
      <dgm:prSet/>
      <dgm:spPr/>
      <dgm:t>
        <a:bodyPr/>
        <a:lstStyle/>
        <a:p>
          <a:endParaRPr lang="en-US"/>
        </a:p>
      </dgm:t>
    </dgm:pt>
    <dgm:pt modelId="{157038E6-F9D1-411A-B02D-8F4CD4D9C1C8}" type="sibTrans" cxnId="{D89BFE0C-A58D-48F1-8B07-AA7778CA1C35}">
      <dgm:prSet/>
      <dgm:spPr/>
      <dgm:t>
        <a:bodyPr/>
        <a:lstStyle/>
        <a:p>
          <a:endParaRPr lang="en-US"/>
        </a:p>
      </dgm:t>
    </dgm:pt>
    <dgm:pt modelId="{F2368173-942C-48DA-B914-333599C7081C}">
      <dgm:prSet phldrT="[Text]"/>
      <dgm:spPr>
        <a:solidFill>
          <a:srgbClr val="7030A0"/>
        </a:solidFill>
      </dgm:spPr>
      <dgm:t>
        <a:bodyPr/>
        <a:lstStyle/>
        <a:p>
          <a:r>
            <a:rPr lang="en-US" dirty="0"/>
            <a:t>Interrogative Sentence</a:t>
          </a:r>
        </a:p>
      </dgm:t>
    </dgm:pt>
    <dgm:pt modelId="{8E43284D-B5BF-4231-AFC9-FB4CBAF0A650}" type="parTrans" cxnId="{987866BB-9B23-4C6D-8AE8-3CCF4F7E6869}">
      <dgm:prSet/>
      <dgm:spPr/>
      <dgm:t>
        <a:bodyPr/>
        <a:lstStyle/>
        <a:p>
          <a:endParaRPr lang="en-US"/>
        </a:p>
      </dgm:t>
    </dgm:pt>
    <dgm:pt modelId="{1EB278FF-32A8-43D2-93EF-EBB61BCC1161}" type="sibTrans" cxnId="{987866BB-9B23-4C6D-8AE8-3CCF4F7E6869}">
      <dgm:prSet/>
      <dgm:spPr/>
      <dgm:t>
        <a:bodyPr/>
        <a:lstStyle/>
        <a:p>
          <a:endParaRPr lang="en-US"/>
        </a:p>
      </dgm:t>
    </dgm:pt>
    <dgm:pt modelId="{091F0BCC-1223-4108-AED2-6ABCB933D0B5}">
      <dgm:prSet phldrT="[Text]"/>
      <dgm:spPr/>
      <dgm:t>
        <a:bodyPr/>
        <a:lstStyle/>
        <a:p>
          <a:r>
            <a:rPr lang="en-US" dirty="0"/>
            <a:t>Imperative Sentence</a:t>
          </a:r>
        </a:p>
      </dgm:t>
    </dgm:pt>
    <dgm:pt modelId="{C6805027-9CB7-4E95-ABB6-04B376F9FFFB}" type="parTrans" cxnId="{2B7E7D9B-A0D9-484B-B7FA-2368D960565E}">
      <dgm:prSet/>
      <dgm:spPr/>
      <dgm:t>
        <a:bodyPr/>
        <a:lstStyle/>
        <a:p>
          <a:endParaRPr lang="en-US"/>
        </a:p>
      </dgm:t>
    </dgm:pt>
    <dgm:pt modelId="{F5542F81-5D94-42C3-85F1-EB721618CFE4}" type="sibTrans" cxnId="{2B7E7D9B-A0D9-484B-B7FA-2368D960565E}">
      <dgm:prSet/>
      <dgm:spPr/>
      <dgm:t>
        <a:bodyPr/>
        <a:lstStyle/>
        <a:p>
          <a:endParaRPr lang="en-US"/>
        </a:p>
      </dgm:t>
    </dgm:pt>
    <dgm:pt modelId="{399FE0E7-A6B4-4217-8B2C-4B17E924ADDC}">
      <dgm:prSet phldrT="[Text]"/>
      <dgm:spPr>
        <a:solidFill>
          <a:srgbClr val="D527D9"/>
        </a:solidFill>
      </dgm:spPr>
      <dgm:t>
        <a:bodyPr/>
        <a:lstStyle/>
        <a:p>
          <a:r>
            <a:rPr lang="en-US" dirty="0"/>
            <a:t>Optative Sentence</a:t>
          </a:r>
        </a:p>
      </dgm:t>
    </dgm:pt>
    <dgm:pt modelId="{95E23BD6-DC12-4550-A515-E475CA9DD5BA}" type="parTrans" cxnId="{1B0FCE2D-26F4-47BE-AEE3-CE8CA39D9F39}">
      <dgm:prSet/>
      <dgm:spPr/>
      <dgm:t>
        <a:bodyPr/>
        <a:lstStyle/>
        <a:p>
          <a:endParaRPr lang="en-US"/>
        </a:p>
      </dgm:t>
    </dgm:pt>
    <dgm:pt modelId="{84664A0D-8419-4AD4-944E-210007CDFD1D}" type="sibTrans" cxnId="{1B0FCE2D-26F4-47BE-AEE3-CE8CA39D9F39}">
      <dgm:prSet/>
      <dgm:spPr/>
      <dgm:t>
        <a:bodyPr/>
        <a:lstStyle/>
        <a:p>
          <a:endParaRPr lang="en-US"/>
        </a:p>
      </dgm:t>
    </dgm:pt>
    <dgm:pt modelId="{28D53082-D326-4FA4-82E4-7B57CC85DB68}">
      <dgm:prSet phldrT="[Text]"/>
      <dgm:spPr>
        <a:solidFill>
          <a:srgbClr val="6BEE12"/>
        </a:solidFill>
      </dgm:spPr>
      <dgm:t>
        <a:bodyPr/>
        <a:lstStyle/>
        <a:p>
          <a:r>
            <a:rPr lang="en-US" dirty="0"/>
            <a:t>Exclamatory Sentence</a:t>
          </a:r>
        </a:p>
      </dgm:t>
    </dgm:pt>
    <dgm:pt modelId="{9609CC90-9F5B-412C-BD46-BAEC82C7229D}" type="parTrans" cxnId="{CAC6E097-4E3B-4AE7-BC0A-7D65864BCA79}">
      <dgm:prSet/>
      <dgm:spPr/>
      <dgm:t>
        <a:bodyPr/>
        <a:lstStyle/>
        <a:p>
          <a:endParaRPr lang="en-US"/>
        </a:p>
      </dgm:t>
    </dgm:pt>
    <dgm:pt modelId="{13664853-18F2-4B1B-86E5-B7AB639B3881}" type="sibTrans" cxnId="{CAC6E097-4E3B-4AE7-BC0A-7D65864BCA79}">
      <dgm:prSet/>
      <dgm:spPr/>
      <dgm:t>
        <a:bodyPr/>
        <a:lstStyle/>
        <a:p>
          <a:endParaRPr lang="en-US"/>
        </a:p>
      </dgm:t>
    </dgm:pt>
    <dgm:pt modelId="{C0F4B9F8-10D6-4451-A809-A8E744E2EA83}" type="pres">
      <dgm:prSet presAssocID="{EE5CCD3C-5B07-4E96-9B96-7AFF664D21C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9BDE8C-B3A4-462A-BBDA-9C32A1594BE8}" type="pres">
      <dgm:prSet presAssocID="{782F5EFF-6CA0-4881-930B-7F9BDB9FE2F6}" presName="linNode" presStyleCnt="0"/>
      <dgm:spPr/>
    </dgm:pt>
    <dgm:pt modelId="{96215C24-FD2E-44FD-BC06-5E2AC203CD68}" type="pres">
      <dgm:prSet presAssocID="{782F5EFF-6CA0-4881-930B-7F9BDB9FE2F6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DABE992-44B2-4D83-90ED-9BCA99EA96FE}" type="pres">
      <dgm:prSet presAssocID="{157038E6-F9D1-411A-B02D-8F4CD4D9C1C8}" presName="sp" presStyleCnt="0"/>
      <dgm:spPr/>
    </dgm:pt>
    <dgm:pt modelId="{1FC70C4B-DD5D-405D-A0E4-E5DBC5E457A9}" type="pres">
      <dgm:prSet presAssocID="{F2368173-942C-48DA-B914-333599C7081C}" presName="linNode" presStyleCnt="0"/>
      <dgm:spPr/>
    </dgm:pt>
    <dgm:pt modelId="{462E85F3-B9FD-4137-9356-C1CBF6104298}" type="pres">
      <dgm:prSet presAssocID="{F2368173-942C-48DA-B914-333599C7081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6756D8-ECED-437C-A34E-674CD166667A}" type="pres">
      <dgm:prSet presAssocID="{1EB278FF-32A8-43D2-93EF-EBB61BCC1161}" presName="sp" presStyleCnt="0"/>
      <dgm:spPr/>
    </dgm:pt>
    <dgm:pt modelId="{1AE2B924-D69A-4DE3-BE8D-EA1C8C7D3E98}" type="pres">
      <dgm:prSet presAssocID="{091F0BCC-1223-4108-AED2-6ABCB933D0B5}" presName="linNode" presStyleCnt="0"/>
      <dgm:spPr/>
    </dgm:pt>
    <dgm:pt modelId="{B283A79C-077D-465D-B3CA-67F3FF0077D3}" type="pres">
      <dgm:prSet presAssocID="{091F0BCC-1223-4108-AED2-6ABCB933D0B5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C706D6A-027B-4229-AB8D-20FCCF9A5517}" type="pres">
      <dgm:prSet presAssocID="{F5542F81-5D94-42C3-85F1-EB721618CFE4}" presName="sp" presStyleCnt="0"/>
      <dgm:spPr/>
    </dgm:pt>
    <dgm:pt modelId="{D0F301AE-BB80-452C-BDDE-02B9623A8357}" type="pres">
      <dgm:prSet presAssocID="{399FE0E7-A6B4-4217-8B2C-4B17E924ADDC}" presName="linNode" presStyleCnt="0"/>
      <dgm:spPr/>
    </dgm:pt>
    <dgm:pt modelId="{CE91E7DF-0C78-4107-8E13-313F327CF3B8}" type="pres">
      <dgm:prSet presAssocID="{399FE0E7-A6B4-4217-8B2C-4B17E924ADDC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08D92BF-C416-42D3-851B-F8B32ED15DB5}" type="pres">
      <dgm:prSet presAssocID="{84664A0D-8419-4AD4-944E-210007CDFD1D}" presName="sp" presStyleCnt="0"/>
      <dgm:spPr/>
    </dgm:pt>
    <dgm:pt modelId="{83180102-7B51-4B16-A685-6149DC7EDAB6}" type="pres">
      <dgm:prSet presAssocID="{28D53082-D326-4FA4-82E4-7B57CC85DB68}" presName="linNode" presStyleCnt="0"/>
      <dgm:spPr/>
    </dgm:pt>
    <dgm:pt modelId="{DAF79A13-D867-4A98-A569-E0105623702B}" type="pres">
      <dgm:prSet presAssocID="{28D53082-D326-4FA4-82E4-7B57CC85DB68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F28339-FB2E-4E06-BF7F-713EEDFFA152}" type="presOf" srcId="{F2368173-942C-48DA-B914-333599C7081C}" destId="{462E85F3-B9FD-4137-9356-C1CBF6104298}" srcOrd="0" destOrd="0" presId="urn:microsoft.com/office/officeart/2005/8/layout/vList5"/>
    <dgm:cxn modelId="{E50B032E-D63C-4EEB-8DB0-6A7D38A58959}" type="presOf" srcId="{28D53082-D326-4FA4-82E4-7B57CC85DB68}" destId="{DAF79A13-D867-4A98-A569-E0105623702B}" srcOrd="0" destOrd="0" presId="urn:microsoft.com/office/officeart/2005/8/layout/vList5"/>
    <dgm:cxn modelId="{1B0FCE2D-26F4-47BE-AEE3-CE8CA39D9F39}" srcId="{EE5CCD3C-5B07-4E96-9B96-7AFF664D21C3}" destId="{399FE0E7-A6B4-4217-8B2C-4B17E924ADDC}" srcOrd="3" destOrd="0" parTransId="{95E23BD6-DC12-4550-A515-E475CA9DD5BA}" sibTransId="{84664A0D-8419-4AD4-944E-210007CDFD1D}"/>
    <dgm:cxn modelId="{65B8DB92-CBC4-40B0-A420-8B896A1F71B8}" type="presOf" srcId="{091F0BCC-1223-4108-AED2-6ABCB933D0B5}" destId="{B283A79C-077D-465D-B3CA-67F3FF0077D3}" srcOrd="0" destOrd="0" presId="urn:microsoft.com/office/officeart/2005/8/layout/vList5"/>
    <dgm:cxn modelId="{8A0231DB-4993-4137-BF76-65B836A60C32}" type="presOf" srcId="{399FE0E7-A6B4-4217-8B2C-4B17E924ADDC}" destId="{CE91E7DF-0C78-4107-8E13-313F327CF3B8}" srcOrd="0" destOrd="0" presId="urn:microsoft.com/office/officeart/2005/8/layout/vList5"/>
    <dgm:cxn modelId="{FEBB404F-6DC2-4995-A72C-63BAC30AD944}" type="presOf" srcId="{782F5EFF-6CA0-4881-930B-7F9BDB9FE2F6}" destId="{96215C24-FD2E-44FD-BC06-5E2AC203CD68}" srcOrd="0" destOrd="0" presId="urn:microsoft.com/office/officeart/2005/8/layout/vList5"/>
    <dgm:cxn modelId="{2B7E7D9B-A0D9-484B-B7FA-2368D960565E}" srcId="{EE5CCD3C-5B07-4E96-9B96-7AFF664D21C3}" destId="{091F0BCC-1223-4108-AED2-6ABCB933D0B5}" srcOrd="2" destOrd="0" parTransId="{C6805027-9CB7-4E95-ABB6-04B376F9FFFB}" sibTransId="{F5542F81-5D94-42C3-85F1-EB721618CFE4}"/>
    <dgm:cxn modelId="{987866BB-9B23-4C6D-8AE8-3CCF4F7E6869}" srcId="{EE5CCD3C-5B07-4E96-9B96-7AFF664D21C3}" destId="{F2368173-942C-48DA-B914-333599C7081C}" srcOrd="1" destOrd="0" parTransId="{8E43284D-B5BF-4231-AFC9-FB4CBAF0A650}" sibTransId="{1EB278FF-32A8-43D2-93EF-EBB61BCC1161}"/>
    <dgm:cxn modelId="{0F73B3CF-3172-450F-8B38-EC312B5F34E0}" type="presOf" srcId="{EE5CCD3C-5B07-4E96-9B96-7AFF664D21C3}" destId="{C0F4B9F8-10D6-4451-A809-A8E744E2EA83}" srcOrd="0" destOrd="0" presId="urn:microsoft.com/office/officeart/2005/8/layout/vList5"/>
    <dgm:cxn modelId="{D89BFE0C-A58D-48F1-8B07-AA7778CA1C35}" srcId="{EE5CCD3C-5B07-4E96-9B96-7AFF664D21C3}" destId="{782F5EFF-6CA0-4881-930B-7F9BDB9FE2F6}" srcOrd="0" destOrd="0" parTransId="{3B93EBDE-B315-40B8-920E-5233ACF1166A}" sibTransId="{157038E6-F9D1-411A-B02D-8F4CD4D9C1C8}"/>
    <dgm:cxn modelId="{CAC6E097-4E3B-4AE7-BC0A-7D65864BCA79}" srcId="{EE5CCD3C-5B07-4E96-9B96-7AFF664D21C3}" destId="{28D53082-D326-4FA4-82E4-7B57CC85DB68}" srcOrd="4" destOrd="0" parTransId="{9609CC90-9F5B-412C-BD46-BAEC82C7229D}" sibTransId="{13664853-18F2-4B1B-86E5-B7AB639B3881}"/>
    <dgm:cxn modelId="{18C1F8A8-761C-4C59-843A-D122204CC81C}" type="presParOf" srcId="{C0F4B9F8-10D6-4451-A809-A8E744E2EA83}" destId="{129BDE8C-B3A4-462A-BBDA-9C32A1594BE8}" srcOrd="0" destOrd="0" presId="urn:microsoft.com/office/officeart/2005/8/layout/vList5"/>
    <dgm:cxn modelId="{DABECBCF-CA26-418B-833E-064D5A81B115}" type="presParOf" srcId="{129BDE8C-B3A4-462A-BBDA-9C32A1594BE8}" destId="{96215C24-FD2E-44FD-BC06-5E2AC203CD68}" srcOrd="0" destOrd="0" presId="urn:microsoft.com/office/officeart/2005/8/layout/vList5"/>
    <dgm:cxn modelId="{1E5417EC-0959-4436-98EA-CE03F1FA6CBB}" type="presParOf" srcId="{C0F4B9F8-10D6-4451-A809-A8E744E2EA83}" destId="{0DABE992-44B2-4D83-90ED-9BCA99EA96FE}" srcOrd="1" destOrd="0" presId="urn:microsoft.com/office/officeart/2005/8/layout/vList5"/>
    <dgm:cxn modelId="{BE29BAAE-B571-467F-93CD-C2AF9BE2A0FB}" type="presParOf" srcId="{C0F4B9F8-10D6-4451-A809-A8E744E2EA83}" destId="{1FC70C4B-DD5D-405D-A0E4-E5DBC5E457A9}" srcOrd="2" destOrd="0" presId="urn:microsoft.com/office/officeart/2005/8/layout/vList5"/>
    <dgm:cxn modelId="{9E58ABD8-2848-4ED8-A92A-E2C839EA243A}" type="presParOf" srcId="{1FC70C4B-DD5D-405D-A0E4-E5DBC5E457A9}" destId="{462E85F3-B9FD-4137-9356-C1CBF6104298}" srcOrd="0" destOrd="0" presId="urn:microsoft.com/office/officeart/2005/8/layout/vList5"/>
    <dgm:cxn modelId="{BC582529-5210-45E0-A910-3B1DB28C9A7D}" type="presParOf" srcId="{C0F4B9F8-10D6-4451-A809-A8E744E2EA83}" destId="{E16756D8-ECED-437C-A34E-674CD166667A}" srcOrd="3" destOrd="0" presId="urn:microsoft.com/office/officeart/2005/8/layout/vList5"/>
    <dgm:cxn modelId="{95D20E35-B286-48EF-A125-C09801BE8683}" type="presParOf" srcId="{C0F4B9F8-10D6-4451-A809-A8E744E2EA83}" destId="{1AE2B924-D69A-4DE3-BE8D-EA1C8C7D3E98}" srcOrd="4" destOrd="0" presId="urn:microsoft.com/office/officeart/2005/8/layout/vList5"/>
    <dgm:cxn modelId="{832A9B2D-F182-4474-93E5-B50363F2E3F6}" type="presParOf" srcId="{1AE2B924-D69A-4DE3-BE8D-EA1C8C7D3E98}" destId="{B283A79C-077D-465D-B3CA-67F3FF0077D3}" srcOrd="0" destOrd="0" presId="urn:microsoft.com/office/officeart/2005/8/layout/vList5"/>
    <dgm:cxn modelId="{033AF95A-2780-477F-9DB1-0A815770F7C9}" type="presParOf" srcId="{C0F4B9F8-10D6-4451-A809-A8E744E2EA83}" destId="{2C706D6A-027B-4229-AB8D-20FCCF9A5517}" srcOrd="5" destOrd="0" presId="urn:microsoft.com/office/officeart/2005/8/layout/vList5"/>
    <dgm:cxn modelId="{158E23E6-FC17-41A8-A353-C5A66056705D}" type="presParOf" srcId="{C0F4B9F8-10D6-4451-A809-A8E744E2EA83}" destId="{D0F301AE-BB80-452C-BDDE-02B9623A8357}" srcOrd="6" destOrd="0" presId="urn:microsoft.com/office/officeart/2005/8/layout/vList5"/>
    <dgm:cxn modelId="{0889A8E7-EC31-4A2D-9D83-FD75656DD75D}" type="presParOf" srcId="{D0F301AE-BB80-452C-BDDE-02B9623A8357}" destId="{CE91E7DF-0C78-4107-8E13-313F327CF3B8}" srcOrd="0" destOrd="0" presId="urn:microsoft.com/office/officeart/2005/8/layout/vList5"/>
    <dgm:cxn modelId="{67587435-7C7C-4728-AD9D-15C201CD6055}" type="presParOf" srcId="{C0F4B9F8-10D6-4451-A809-A8E744E2EA83}" destId="{E08D92BF-C416-42D3-851B-F8B32ED15DB5}" srcOrd="7" destOrd="0" presId="urn:microsoft.com/office/officeart/2005/8/layout/vList5"/>
    <dgm:cxn modelId="{481FD5CE-8440-41C0-80D9-5D0CCDE5C38C}" type="presParOf" srcId="{C0F4B9F8-10D6-4451-A809-A8E744E2EA83}" destId="{83180102-7B51-4B16-A685-6149DC7EDAB6}" srcOrd="8" destOrd="0" presId="urn:microsoft.com/office/officeart/2005/8/layout/vList5"/>
    <dgm:cxn modelId="{2CB16CFE-9B66-42DE-AF4E-870BDD675FFB}" type="presParOf" srcId="{83180102-7B51-4B16-A685-6149DC7EDAB6}" destId="{DAF79A13-D867-4A98-A569-E0105623702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215C24-FD2E-44FD-BC06-5E2AC203CD68}">
      <dsp:nvSpPr>
        <dsp:cNvPr id="0" name=""/>
        <dsp:cNvSpPr/>
      </dsp:nvSpPr>
      <dsp:spPr>
        <a:xfrm>
          <a:off x="2549690" y="2381"/>
          <a:ext cx="2868402" cy="1041135"/>
        </a:xfrm>
        <a:prstGeom prst="roundRect">
          <a:avLst/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Assertive Sentence</a:t>
          </a:r>
        </a:p>
      </dsp:txBody>
      <dsp:txXfrm>
        <a:off x="2600514" y="53205"/>
        <a:ext cx="2766754" cy="939487"/>
      </dsp:txXfrm>
    </dsp:sp>
    <dsp:sp modelId="{462E85F3-B9FD-4137-9356-C1CBF6104298}">
      <dsp:nvSpPr>
        <dsp:cNvPr id="0" name=""/>
        <dsp:cNvSpPr/>
      </dsp:nvSpPr>
      <dsp:spPr>
        <a:xfrm>
          <a:off x="2549690" y="1095573"/>
          <a:ext cx="2868402" cy="1041135"/>
        </a:xfrm>
        <a:prstGeom prst="roundRect">
          <a:avLst/>
        </a:prstGeom>
        <a:solidFill>
          <a:srgbClr val="7030A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Interrogative Sentence</a:t>
          </a:r>
        </a:p>
      </dsp:txBody>
      <dsp:txXfrm>
        <a:off x="2600514" y="1146397"/>
        <a:ext cx="2766754" cy="939487"/>
      </dsp:txXfrm>
    </dsp:sp>
    <dsp:sp modelId="{B283A79C-077D-465D-B3CA-67F3FF0077D3}">
      <dsp:nvSpPr>
        <dsp:cNvPr id="0" name=""/>
        <dsp:cNvSpPr/>
      </dsp:nvSpPr>
      <dsp:spPr>
        <a:xfrm>
          <a:off x="2549690" y="2188765"/>
          <a:ext cx="2868402" cy="1041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Imperative Sentence</a:t>
          </a:r>
        </a:p>
      </dsp:txBody>
      <dsp:txXfrm>
        <a:off x="2600514" y="2239589"/>
        <a:ext cx="2766754" cy="939487"/>
      </dsp:txXfrm>
    </dsp:sp>
    <dsp:sp modelId="{CE91E7DF-0C78-4107-8E13-313F327CF3B8}">
      <dsp:nvSpPr>
        <dsp:cNvPr id="0" name=""/>
        <dsp:cNvSpPr/>
      </dsp:nvSpPr>
      <dsp:spPr>
        <a:xfrm>
          <a:off x="2549690" y="3281958"/>
          <a:ext cx="2868402" cy="1041135"/>
        </a:xfrm>
        <a:prstGeom prst="roundRect">
          <a:avLst/>
        </a:prstGeom>
        <a:solidFill>
          <a:srgbClr val="D527D9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Optative Sentence</a:t>
          </a:r>
        </a:p>
      </dsp:txBody>
      <dsp:txXfrm>
        <a:off x="2600514" y="3332782"/>
        <a:ext cx="2766754" cy="939487"/>
      </dsp:txXfrm>
    </dsp:sp>
    <dsp:sp modelId="{DAF79A13-D867-4A98-A569-E0105623702B}">
      <dsp:nvSpPr>
        <dsp:cNvPr id="0" name=""/>
        <dsp:cNvSpPr/>
      </dsp:nvSpPr>
      <dsp:spPr>
        <a:xfrm>
          <a:off x="2549690" y="4375150"/>
          <a:ext cx="2868402" cy="1041135"/>
        </a:xfrm>
        <a:prstGeom prst="roundRect">
          <a:avLst/>
        </a:prstGeom>
        <a:solidFill>
          <a:srgbClr val="6BEE12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/>
            <a:t>Exclamatory Sentence</a:t>
          </a:r>
        </a:p>
      </dsp:txBody>
      <dsp:txXfrm>
        <a:off x="2600514" y="4425974"/>
        <a:ext cx="2766754" cy="939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C57A6-94E9-4DCA-9538-86EEE01D2C24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22565A-CFA8-4C93-906F-4CC77DDAB9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71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09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95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874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5413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75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57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678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768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5667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8342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31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3599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0862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1812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6631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466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944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1460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8514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41001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552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90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066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138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18829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815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7335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300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201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7224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88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7607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62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9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744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0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8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17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938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775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28190CD-C37B-4596-8AC4-027B7F40EB61}" type="datetimeFigureOut">
              <a:rPr lang="en-US" smtClean="0"/>
              <a:pPr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8121D63E-F765-4133-A192-B59046243F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88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B1A4EF1C-6AC4-E682-C41E-2155D078FB24}"/>
              </a:ext>
            </a:extLst>
          </p:cNvPr>
          <p:cNvSpPr/>
          <p:nvPr/>
        </p:nvSpPr>
        <p:spPr>
          <a:xfrm>
            <a:off x="1233927" y="1688005"/>
            <a:ext cx="9247164" cy="1083329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FF0000"/>
                </a:solidFill>
              </a:rPr>
              <a:t>Welcome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2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0432" y="0"/>
            <a:ext cx="6295291" cy="1015663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Shortcut Way</a:t>
            </a:r>
            <a:endParaRPr lang="en-US" sz="6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-1989014" y="1223757"/>
          <a:ext cx="796778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392615" y="1453661"/>
            <a:ext cx="3552093" cy="584775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থাকবে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51231" y="3798278"/>
            <a:ext cx="3552092" cy="52322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থাকবে না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16061" y="2567355"/>
            <a:ext cx="3985847" cy="646331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(?)</a:t>
            </a:r>
            <a:r>
              <a:rPr lang="en-US" sz="3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Note of interrogation sign</a:t>
            </a:r>
            <a:endParaRPr lang="en-US" sz="36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2617" y="5943600"/>
            <a:ext cx="4255476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(!) Note of exclamation sign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2616" y="4923693"/>
            <a:ext cx="246184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May/ Long live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4255476" y="160606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4278921" y="2754924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4337539" y="499403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4314092" y="3833446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4325814" y="5990492"/>
            <a:ext cx="644770" cy="4220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Block Arc 16"/>
          <p:cNvSpPr/>
          <p:nvPr/>
        </p:nvSpPr>
        <p:spPr>
          <a:xfrm rot="5400000">
            <a:off x="7278737" y="1176424"/>
            <a:ext cx="3145281" cy="3458308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3" grpId="0">
        <p:bldAsOne/>
      </p:bldGraphic>
      <p:bldP spid="4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03357" y="1843791"/>
            <a:ext cx="742013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/>
              <a:t>Thank You</a:t>
            </a:r>
            <a:endParaRPr 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2777616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D0322EE-2AFE-3E11-4676-4DEB9188167E}"/>
              </a:ext>
            </a:extLst>
          </p:cNvPr>
          <p:cNvSpPr txBox="1"/>
          <p:nvPr/>
        </p:nvSpPr>
        <p:spPr>
          <a:xfrm>
            <a:off x="1266092" y="1533379"/>
            <a:ext cx="9270609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solidFill>
                  <a:srgbClr val="99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Md. </a:t>
            </a:r>
            <a:r>
              <a:rPr lang="en-US" sz="6000" b="1" dirty="0" err="1" smtClean="0">
                <a:solidFill>
                  <a:srgbClr val="99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Gausul</a:t>
            </a:r>
            <a:r>
              <a:rPr lang="en-US" sz="6000" b="1" dirty="0" smtClean="0">
                <a:solidFill>
                  <a:srgbClr val="99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99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Haque</a:t>
            </a:r>
            <a:r>
              <a:rPr lang="en-US" sz="6000" b="1" dirty="0" smtClean="0">
                <a:solidFill>
                  <a:srgbClr val="99FF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6000" b="1" dirty="0">
              <a:solidFill>
                <a:srgbClr val="99FF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Assistant Teacher </a:t>
            </a:r>
            <a:endParaRPr lang="en-US" sz="4800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Kalikapur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Choukuni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High school</a:t>
            </a:r>
            <a:endParaRPr lang="en-US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800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Koyra</a:t>
            </a:r>
            <a:r>
              <a:rPr lang="en-US" sz="48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Khulna </a:t>
            </a:r>
            <a:endParaRPr lang="en-US" sz="48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697842" y="359763"/>
            <a:ext cx="4407108" cy="8738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Teacher Identity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657542"/>
      </p:ext>
    </p:extLst>
  </p:cSld>
  <p:clrMapOvr>
    <a:masterClrMapping/>
  </p:clrMapOvr>
  <p:transition spd="slow" advClick="0" advTm="5000">
    <p:wheel spokes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Left-Right 1">
            <a:extLst>
              <a:ext uri="{FF2B5EF4-FFF2-40B4-BE49-F238E27FC236}">
                <a16:creationId xmlns:a16="http://schemas.microsoft.com/office/drawing/2014/main" xmlns="" id="{4C522BDE-4E35-B460-D5AC-5B5F34F78441}"/>
              </a:ext>
            </a:extLst>
          </p:cNvPr>
          <p:cNvSpPr/>
          <p:nvPr/>
        </p:nvSpPr>
        <p:spPr>
          <a:xfrm>
            <a:off x="2818227" y="0"/>
            <a:ext cx="6555545" cy="1674056"/>
          </a:xfrm>
          <a:prstGeom prst="leftRightArrow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Today’s Topic</a:t>
            </a: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xmlns="" id="{8A549AC1-115C-13F7-9EBF-1A3DD4B9F72C}"/>
              </a:ext>
            </a:extLst>
          </p:cNvPr>
          <p:cNvSpPr/>
          <p:nvPr/>
        </p:nvSpPr>
        <p:spPr>
          <a:xfrm>
            <a:off x="0" y="1860451"/>
            <a:ext cx="1139483" cy="77020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16601370-2222-CAB7-0A18-E4CF1FF4C08C}"/>
              </a:ext>
            </a:extLst>
          </p:cNvPr>
          <p:cNvSpPr/>
          <p:nvPr/>
        </p:nvSpPr>
        <p:spPr>
          <a:xfrm>
            <a:off x="1139483" y="1814732"/>
            <a:ext cx="5655212" cy="81592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What is sentence?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(বাক্য কী)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xmlns="" id="{8159BE55-A9EA-9116-0455-186CC96D4A1E}"/>
              </a:ext>
            </a:extLst>
          </p:cNvPr>
          <p:cNvSpPr/>
          <p:nvPr/>
        </p:nvSpPr>
        <p:spPr>
          <a:xfrm>
            <a:off x="-1" y="3054455"/>
            <a:ext cx="1139483" cy="77020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5B3989C-65D5-99D3-77B7-6B8E7D125C2B}"/>
              </a:ext>
            </a:extLst>
          </p:cNvPr>
          <p:cNvSpPr/>
          <p:nvPr/>
        </p:nvSpPr>
        <p:spPr>
          <a:xfrm>
            <a:off x="1139483" y="2882126"/>
            <a:ext cx="8131126" cy="1114863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Types of sentence according to meaning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(অর্থ অনুসারে বাক্যের প্রকারভেদ)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xmlns="" id="{6132B3B1-2990-DC07-8FF4-7D55925C71B2}"/>
              </a:ext>
            </a:extLst>
          </p:cNvPr>
          <p:cNvSpPr/>
          <p:nvPr/>
        </p:nvSpPr>
        <p:spPr>
          <a:xfrm>
            <a:off x="0" y="4329331"/>
            <a:ext cx="1139483" cy="77020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B2FC4E63-AC6E-E46F-D503-9EC3502D8184}"/>
              </a:ext>
            </a:extLst>
          </p:cNvPr>
          <p:cNvSpPr/>
          <p:nvPr/>
        </p:nvSpPr>
        <p:spPr>
          <a:xfrm>
            <a:off x="1139483" y="4169314"/>
            <a:ext cx="5080781" cy="109023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Identification of sentence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(বাক্য চিহ্নিতকরণ)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xmlns="" id="{98348A79-4534-2D2D-8C40-237EC51BA949}"/>
              </a:ext>
            </a:extLst>
          </p:cNvPr>
          <p:cNvSpPr/>
          <p:nvPr/>
        </p:nvSpPr>
        <p:spPr>
          <a:xfrm>
            <a:off x="0" y="5600707"/>
            <a:ext cx="1139483" cy="770206"/>
          </a:xfrm>
          <a:prstGeom prst="rightArrow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703AA0B-669A-8756-1D3E-8A930FD85B4B}"/>
              </a:ext>
            </a:extLst>
          </p:cNvPr>
          <p:cNvSpPr/>
          <p:nvPr/>
        </p:nvSpPr>
        <p:spPr>
          <a:xfrm>
            <a:off x="1139482" y="5556456"/>
            <a:ext cx="6609471" cy="858708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</a:rPr>
              <a:t>Let’s practise. 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(চল অনুশীলন করি)</a:t>
            </a:r>
            <a:endParaRPr lang="en-US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9411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89939" y="0"/>
            <a:ext cx="3130062" cy="10156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dirty="0"/>
              <a:t>Sentence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097864"/>
            <a:ext cx="976532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কয়েকটি word বা শব্দ সুশৃঙ্খলভাবে পাশাপাশি বসে যদি কোনো অর্থ প্রদান করে এবং মনের ভাব সম্পূর্ণভাবে প্রকাশ করতে পারে তবে তাকে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বা বাক্য বলে।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4309" y="3001109"/>
            <a:ext cx="56856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অর্থগত দিক থেকে </a:t>
            </a:r>
            <a:r>
              <a:rPr lang="en-US" sz="2800" dirty="0"/>
              <a:t>Sentence</a:t>
            </a:r>
            <a:r>
              <a:rPr lang="en-US" dirty="0"/>
              <a:t> পাঁচ প্রকার। যথা: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" y="3687901"/>
            <a:ext cx="7329268" cy="31700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4000" dirty="0"/>
              <a:t> Assertive Sentence </a:t>
            </a:r>
            <a:r>
              <a:rPr lang="en-US" dirty="0"/>
              <a:t>(বিবৃতিসূচক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Interrogative Sentence </a:t>
            </a:r>
            <a:r>
              <a:rPr lang="en-US" dirty="0"/>
              <a:t>(প্রশ্নসূচক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Imperative Sentence </a:t>
            </a:r>
            <a:r>
              <a:rPr lang="en-US" dirty="0"/>
              <a:t>(অনুজ্ঞাসূচক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Optative sentence </a:t>
            </a:r>
            <a:r>
              <a:rPr lang="en-US" dirty="0"/>
              <a:t>(প্রার্থণাসূচক বাক্য)</a:t>
            </a:r>
            <a:endParaRPr lang="en-US" sz="4000" dirty="0"/>
          </a:p>
          <a:p>
            <a:pPr marL="342900" indent="-342900">
              <a:buAutoNum type="arabicPeriod"/>
            </a:pPr>
            <a:r>
              <a:rPr lang="en-US" sz="4000" dirty="0"/>
              <a:t> Exclamatory Sentence </a:t>
            </a:r>
            <a:r>
              <a:rPr lang="en-US" dirty="0"/>
              <a:t>(বিষ্ময়সূচক বাক্য)</a:t>
            </a:r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2004646"/>
            <a:ext cx="40913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For example: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They went to school.</a:t>
            </a: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 eat rice.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221F45CA-9F61-DFC6-7594-431FB85814ED}"/>
              </a:ext>
            </a:extLst>
          </p:cNvPr>
          <p:cNvSpPr/>
          <p:nvPr/>
        </p:nvSpPr>
        <p:spPr>
          <a:xfrm>
            <a:off x="3212124" y="2144622"/>
            <a:ext cx="5685692" cy="74712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 + Verb + (Object) + Extension</a:t>
            </a:r>
          </a:p>
        </p:txBody>
      </p:sp>
    </p:spTree>
    <p:extLst>
      <p:ext uri="{BB962C8B-B14F-4D97-AF65-F5344CB8AC3E}">
        <p14:creationId xmlns:p14="http://schemas.microsoft.com/office/powerpoint/2010/main" val="1895931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/>
      <p:bldP spid="7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7999" y="0"/>
            <a:ext cx="474784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dirty="0"/>
              <a:t>বিভিন্ন প্রকার </a:t>
            </a:r>
            <a:r>
              <a:rPr lang="en-US" sz="3600" dirty="0"/>
              <a:t>Sentence</a:t>
            </a:r>
            <a:r>
              <a:rPr lang="en-US" dirty="0"/>
              <a:t> চেনার উপায়ঃ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008184"/>
            <a:ext cx="3348112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/>
              <a:t>1. Assertive Sentence: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9230" y="1711570"/>
            <a:ext cx="4513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এই Sentence এর শুরুতে Subject থাকবে</a:t>
            </a:r>
          </a:p>
        </p:txBody>
      </p:sp>
      <p:sp>
        <p:nvSpPr>
          <p:cNvPr id="5" name="Right Arrow 4"/>
          <p:cNvSpPr/>
          <p:nvPr/>
        </p:nvSpPr>
        <p:spPr>
          <a:xfrm>
            <a:off x="281354" y="1711569"/>
            <a:ext cx="492369" cy="37513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293077" y="2203938"/>
            <a:ext cx="487973" cy="3773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96815" y="2167305"/>
            <a:ext cx="4730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Subject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হতে পারে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শুধু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Noun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Pronoun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29754" y="932546"/>
            <a:ext cx="5662246" cy="230832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Noun: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যেকোনো নাম –Rahim, Karim, Cow, Horse, Trees, Computer, etc.</a:t>
            </a:r>
          </a:p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Pronoun: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I, We, You, He, She, They, It, Everybody, Everyone, Somebody, Someone, Nobody, None, Everything, Something, Nothing, 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-2711" y="2746200"/>
            <a:ext cx="5545016" cy="3970318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/>
              <a:t>Example:</a:t>
            </a:r>
          </a:p>
          <a:p>
            <a:endParaRPr lang="en-US" sz="2800" dirty="0"/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Sakib</a:t>
            </a:r>
            <a:r>
              <a:rPr lang="en-US" sz="2800" dirty="0"/>
              <a:t> is a good player.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Rahim</a:t>
            </a:r>
            <a:r>
              <a:rPr lang="en-US" sz="2800" dirty="0"/>
              <a:t> doesn’t go to school.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She</a:t>
            </a:r>
            <a:r>
              <a:rPr lang="en-US" sz="2800" dirty="0"/>
              <a:t> was our English teacher.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The cow </a:t>
            </a:r>
            <a:r>
              <a:rPr lang="en-US" sz="2800" dirty="0"/>
              <a:t>gives us milk.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The sky </a:t>
            </a:r>
            <a:r>
              <a:rPr lang="en-US" sz="2800" dirty="0"/>
              <a:t>is covered with cloud.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Computer</a:t>
            </a:r>
            <a:r>
              <a:rPr lang="en-US" sz="2800" dirty="0"/>
              <a:t> is an important device.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</a:rPr>
              <a:t>Everybody</a:t>
            </a:r>
            <a:r>
              <a:rPr lang="en-US" sz="2800" dirty="0"/>
              <a:t> was not present there.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29754" y="3383057"/>
            <a:ext cx="5662246" cy="1538883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Assertive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আবার দুই প্রকার। যথাঃ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Affirmative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(হ্যা সূচক বাক্য)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Negative 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(না সূচক বাক্য)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29754" y="5076092"/>
            <a:ext cx="5662246" cy="1640426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u="sng" dirty="0">
                <a:solidFill>
                  <a:srgbClr val="FFFF00"/>
                </a:solidFill>
              </a:rPr>
              <a:t>Some negative words:</a:t>
            </a:r>
          </a:p>
          <a:p>
            <a:r>
              <a:rPr lang="en-US" sz="2800" dirty="0">
                <a:solidFill>
                  <a:schemeClr val="tx1"/>
                </a:solidFill>
              </a:rPr>
              <a:t>No, not, never, nothing, none, nobody, hardly, scarcely, barely, few, little etc.</a:t>
            </a:r>
          </a:p>
        </p:txBody>
      </p:sp>
      <p:sp>
        <p:nvSpPr>
          <p:cNvPr id="13" name="Curved Right Arrow 12"/>
          <p:cNvSpPr/>
          <p:nvPr/>
        </p:nvSpPr>
        <p:spPr>
          <a:xfrm>
            <a:off x="5773616" y="4575479"/>
            <a:ext cx="808892" cy="1001226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43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 animBg="1"/>
      <p:bldP spid="7" grpId="0"/>
      <p:bldP spid="8" grpId="0" animBg="1"/>
      <p:bldP spid="10" grpId="0" animBg="1"/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430171" cy="46166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2. Interrogative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668216"/>
            <a:ext cx="480647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5815" y="609601"/>
            <a:ext cx="74324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 word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Helping Verb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থাকবে।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0" y="1277815"/>
            <a:ext cx="515815" cy="3282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27538" y="1172307"/>
            <a:ext cx="5416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শেষে প্রশ্নবোধক চিহ্ন (?) থাকবে।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7261" y="644769"/>
            <a:ext cx="2250831" cy="4678204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 words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What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When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Why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Whom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Which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Whose</a:t>
            </a:r>
          </a:p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How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812216" y="644770"/>
            <a:ext cx="2168769" cy="4154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Helping Verbs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Am, is ,are, was, were, have, has, had, do, does, did, shall, should, will, would, can, could, may, might, need, must, ought to, dare etc.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2250831"/>
            <a:ext cx="6107723" cy="353943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class do you study in?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have you come from?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know who I am?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Should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 go there?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was your last day at school?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Have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done it?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you go with me?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" y="0"/>
            <a:ext cx="3739662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3. Imperative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844062"/>
            <a:ext cx="492369" cy="3282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74431" y="785446"/>
            <a:ext cx="42203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থাকে।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1723" y="1277815"/>
            <a:ext cx="504092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646" y="1172308"/>
            <a:ext cx="477129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মাঝে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মাঝে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আগে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adverb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হিসাবে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please, now, never, always, kindly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ইত্যাদি থাকতে পারে।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1" y="2186463"/>
            <a:ext cx="446649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এই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দ্বারা আদেশ, উপদেশ, নিষেধ, অনুরোধ করা বুঝায়।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041571"/>
            <a:ext cx="4818185" cy="38164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it.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Please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come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here.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Never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tell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a lie.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Always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speak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the truth.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But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me no buts.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 help you.</a:t>
            </a:r>
          </a:p>
          <a:p>
            <a:pPr marL="342900" indent="-342900">
              <a:buAutoNum type="arabicPeriod"/>
            </a:pPr>
            <a:r>
              <a:rPr lang="en-US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me a new bike.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11" name="Right Arrow 10"/>
          <p:cNvSpPr/>
          <p:nvPr/>
        </p:nvSpPr>
        <p:spPr>
          <a:xfrm>
            <a:off x="11723" y="2385811"/>
            <a:ext cx="492369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832232" y="3206536"/>
            <a:ext cx="2227384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Thank you.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832231" y="5188284"/>
            <a:ext cx="5005754" cy="158908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Note: Verb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এর পরে </a:t>
            </a:r>
            <a:r>
              <a:rPr lang="en-US" sz="3600" dirty="0">
                <a:solidFill>
                  <a:srgbClr val="FF0000"/>
                </a:solidFill>
              </a:rPr>
              <a:t>you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থাকলে সেটি </a:t>
            </a:r>
            <a:r>
              <a:rPr lang="en-US" sz="3600" dirty="0">
                <a:solidFill>
                  <a:srgbClr val="FF0000"/>
                </a:solidFill>
              </a:rPr>
              <a:t>Assertive sentence </a:t>
            </a:r>
            <a:r>
              <a:rPr lang="en-US" dirty="0">
                <a:solidFill>
                  <a:srgbClr val="FF0000"/>
                </a:solidFill>
                <a:latin typeface="NikoshBAN"/>
              </a:rPr>
              <a:t>হবে।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832232" y="2186463"/>
            <a:ext cx="2913184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Test for you: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059616" y="3206536"/>
            <a:ext cx="2889739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= I Thank you.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832231" y="4211121"/>
            <a:ext cx="3768970" cy="738664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FF00"/>
                </a:solidFill>
              </a:rPr>
              <a:t>Assertive sentence</a:t>
            </a:r>
          </a:p>
        </p:txBody>
      </p:sp>
      <p:sp>
        <p:nvSpPr>
          <p:cNvPr id="21" name="Down Arrow 20"/>
          <p:cNvSpPr/>
          <p:nvPr/>
        </p:nvSpPr>
        <p:spPr>
          <a:xfrm>
            <a:off x="6693877" y="3945200"/>
            <a:ext cx="252047" cy="265921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8" grpId="0"/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505200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4. Optative Sentence:</a:t>
            </a:r>
          </a:p>
        </p:txBody>
      </p:sp>
      <p:sp>
        <p:nvSpPr>
          <p:cNvPr id="3" name="Right Arrow 2"/>
          <p:cNvSpPr/>
          <p:nvPr/>
        </p:nvSpPr>
        <p:spPr>
          <a:xfrm>
            <a:off x="0" y="832339"/>
            <a:ext cx="468923" cy="3399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57199" y="738554"/>
            <a:ext cx="5920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শুরুতে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Long live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থাকে। </a:t>
            </a:r>
          </a:p>
        </p:txBody>
      </p:sp>
      <p:sp>
        <p:nvSpPr>
          <p:cNvPr id="5" name="Right Arrow 4"/>
          <p:cNvSpPr/>
          <p:nvPr/>
        </p:nvSpPr>
        <p:spPr>
          <a:xfrm>
            <a:off x="0" y="1453662"/>
            <a:ext cx="468923" cy="3516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15814" y="1383323"/>
            <a:ext cx="48885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এই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ইচ্ছা বা প্রার্থণা করা বুঝায়।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58388" y="2215692"/>
            <a:ext cx="6682154" cy="403187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you live long.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Allah bless you.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Long live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our teacher.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you pass the exam.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your brother be successful.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Long live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your mother.</a:t>
            </a:r>
          </a:p>
          <a:p>
            <a:pPr marL="342900" indent="-342900" algn="ctr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You be happy.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3962399" cy="523220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5. Exclamatory Sentence: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0" y="762000"/>
            <a:ext cx="480646" cy="3634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80646" y="715107"/>
            <a:ext cx="5404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টি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What a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অথবা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How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শুরু হয়।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0" y="1477108"/>
            <a:ext cx="480646" cy="3751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80645" y="1441937"/>
            <a:ext cx="6072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শেষে অথবা মাঝে বিষ্ময়সূচক চিহ্ন ( ! ) থাকে। </a:t>
            </a:r>
          </a:p>
        </p:txBody>
      </p:sp>
      <p:sp>
        <p:nvSpPr>
          <p:cNvPr id="7" name="Right Arrow 6"/>
          <p:cNvSpPr/>
          <p:nvPr/>
        </p:nvSpPr>
        <p:spPr>
          <a:xfrm>
            <a:off x="0" y="2133600"/>
            <a:ext cx="492369" cy="3634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68922" y="2098431"/>
            <a:ext cx="8604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What a/ How/If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দ্বারা গঠিত 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Sentence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এর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Subject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ও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Verb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সবার শেষে থাকে।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2826127"/>
            <a:ext cx="6060830" cy="4031873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Example: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What a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nice bird it is!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handsome he is!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How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beautiful she is!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Alas!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 am undone.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Bravo!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You have done it.</a:t>
            </a:r>
          </a:p>
          <a:p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If I were a king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457200" indent="-457200">
              <a:buAutoNum type="arabicPeriod"/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Fie!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You should not do it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659D4D1F-A447-F4E1-9985-EA559F2DA864}"/>
              </a:ext>
            </a:extLst>
          </p:cNvPr>
          <p:cNvSpPr/>
          <p:nvPr/>
        </p:nvSpPr>
        <p:spPr>
          <a:xfrm>
            <a:off x="6060831" y="2889207"/>
            <a:ext cx="6131168" cy="3384983"/>
          </a:xfrm>
          <a:prstGeom prst="roundRect">
            <a:avLst/>
          </a:prstGeom>
          <a:solidFill>
            <a:srgbClr val="582CD4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FF00"/>
                </a:solidFill>
              </a:rPr>
              <a:t>What a/an+adjective+noun + subject+verb!</a:t>
            </a:r>
          </a:p>
          <a:p>
            <a:r>
              <a:rPr lang="en-US" sz="3600" dirty="0">
                <a:solidFill>
                  <a:srgbClr val="FFFF00"/>
                </a:solidFill>
              </a:rPr>
              <a:t>How+adjective+sub+verb</a:t>
            </a:r>
            <a:r>
              <a:rPr lang="en-US" sz="2000" dirty="0">
                <a:solidFill>
                  <a:srgbClr val="FFFF00"/>
                </a:solidFill>
              </a:rPr>
              <a:t>!</a:t>
            </a:r>
          </a:p>
          <a:p>
            <a:r>
              <a:rPr lang="en-US" sz="3600" dirty="0">
                <a:solidFill>
                  <a:srgbClr val="FFFF00"/>
                </a:solidFill>
              </a:rPr>
              <a:t>If+sub+were+extension!</a:t>
            </a:r>
          </a:p>
          <a:p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/>
      <p:bldP spid="7" grpId="0" animBg="1"/>
      <p:bldP spid="8" grpId="0"/>
      <p:bldP spid="10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3147</TotalTime>
  <Words>746</Words>
  <Application>Microsoft Office PowerPoint</Application>
  <PresentationFormat>Custom</PresentationFormat>
  <Paragraphs>122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Parallax</vt:lpstr>
      <vt:lpstr>Integral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 pc 11</dc:creator>
  <cp:lastModifiedBy>Gaus Sir</cp:lastModifiedBy>
  <cp:revision>140</cp:revision>
  <dcterms:created xsi:type="dcterms:W3CDTF">2024-12-24T06:20:28Z</dcterms:created>
  <dcterms:modified xsi:type="dcterms:W3CDTF">2026-07-25T09:49:26Z</dcterms:modified>
</cp:coreProperties>
</file>