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/SAv9bKGgyxU04ZMyVGs5g" hashData="UbY2I2OEZuIDnBqHG5gwkETnNh8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>
        <p:scale>
          <a:sx n="110" d="100"/>
          <a:sy n="110" d="100"/>
        </p:scale>
        <p:origin x="840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6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810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900" y="1733550"/>
            <a:ext cx="838200" cy="666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5546" y="2590800"/>
            <a:ext cx="7260907" cy="923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>
                <a:solidFill>
                  <a:srgbClr val="F0FDF4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2412" y="3890962"/>
            <a:ext cx="40671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sz="1950" b="0" i="0" u="none">
                <a:solidFill>
                  <a:srgbClr val="A7F3D0"/>
                </a:solidFill>
                <a:latin typeface="Hind Siliguri"/>
              </a:rPr>
              <a:t>ফিন্যান্স ও ব্যাংকিং | ৯ম শ্রেণি | চতুর্থ অধ্যায়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36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72382"/>
            <a:ext cx="5381625" cy="198923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818507"/>
            <a:ext cx="5381625" cy="209713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3624857"/>
            <a:ext cx="4848225" cy="627161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4150" y="3570982"/>
            <a:ext cx="4848225" cy="735062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3110507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১. ভবিষ্যৎ মূল্য নির্ণয় (বার্ষিক চক্রবৃদ্ধি)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394894"/>
            <a:ext cx="48482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[PV = বর্তমান মূল্য, i = সুদের হার, n = বছর]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4150" y="3056632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২. বর্তমান মূল্য নির্ণয় (বাট্টাকরণ)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4150" y="4448919"/>
            <a:ext cx="48482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[FV = ভবিষ্যৎ মূল্য, i = সুদের হার, n = বছর]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6648" y="3834407"/>
            <a:ext cx="1628477" cy="208061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5961" y="3780532"/>
            <a:ext cx="1104453" cy="3159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অর্থের সময়মূল্যের সূত্রাবলী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22240"/>
            <a:ext cx="11049000" cy="188967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160365"/>
            <a:ext cx="1266825" cy="390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693765"/>
            <a:ext cx="11041380" cy="37147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2400E"/>
                </a:solidFill>
                <a:latin typeface="Hind Siliguri"/>
              </a:rPr>
              <a:t>খাতায় হিসাব করে লেখ: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208115"/>
            <a:ext cx="105156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জনাব রহিম ১০% সরল সুদে ৫,০০০ টাকা ৩ বছরের জন্য ব্যাংকে জমা রাখলেন। ৩ বছর পর তিনি কত টাকা সুদ-আসলে পাবেন?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750915"/>
            <a:ext cx="200025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2675"/>
            <a:ext cx="11049000" cy="3028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590800"/>
            <a:ext cx="1104138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সমাধান: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076575"/>
            <a:ext cx="105156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এখানে, বর্তমান মূল্য ( ) = ৫,০০০ টাকা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362325"/>
            <a:ext cx="105156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সুদের হার ( ) = ১০% = ০.১০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648075"/>
            <a:ext cx="105156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মেয়াদ/সময় ( ) = ৩ বছর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857750"/>
            <a:ext cx="105156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৩ বছর পর জনাব রহিম সুদ-আসলে মোট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৬,৫০০ টাকা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পাবেন।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825" y="3105150"/>
            <a:ext cx="340965" cy="1714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5925" y="3390900"/>
            <a:ext cx="74116" cy="1714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7375" y="3724275"/>
            <a:ext cx="133350" cy="1238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6875" y="4286250"/>
            <a:ext cx="5575250" cy="2190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9479"/>
            <a:ext cx="11049000" cy="22553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977604"/>
            <a:ext cx="1257300" cy="390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511004"/>
            <a:ext cx="11041380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40AF"/>
                </a:solidFill>
                <a:latin typeface="Hind Siliguri"/>
              </a:rPr>
              <a:t>তোমরা দুইজনে আলোচনা করে লেখ: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025354"/>
            <a:ext cx="1051560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"সুযোগ ব্যয় (Opportunity Cost)" বলতে কী বোঝায়? বাস্তব জীবনের একটি উদাহরণের সাহায্যে সুযোগ ব্যয়ের বিষয়টি ব্যাখ্যা করো।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568154"/>
            <a:ext cx="28575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76512"/>
            <a:ext cx="11049000" cy="2581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814637"/>
            <a:ext cx="1104138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নমুনা উত্তর: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300412"/>
            <a:ext cx="10515600" cy="1619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সুযোগ ব্যয়: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কোনো একটি নির্দিষ্ট প্রকল্পে অর্থ বিনিয়োগ করলে অন্য কোনো বিকল্প প্রকল্পে বিনিয়োগের সুযোগ ত্যাগ করতে হয়। ত্যাগকৃত বিকল্প প্রকল্পের প্রত্যাশিত আয়কে প্রথম প্রকল্পের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সুযোগ ব্যয়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বলা হয়।</a:t>
            </a:r>
            <a:r>
              <a:t>
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উদাহরণ: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তোমার কাছে ১,০০,০০০ টাকা আছে। তুমি জমি কিনতে পারো অথবা ব্যাংকে ৯% সুদে জমা রাখতে পারো। জমি কিনলে ব্যাংকের সুদের সুযোগ ত্যাগ করতে হয়। এই ত্যাগের মূল্যই হলো সুযোগ ব্যয়।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জোড়ায় কাজের নমুনা উত্তর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84276"/>
            <a:ext cx="11049000" cy="216574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022401"/>
            <a:ext cx="1352550" cy="390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555801"/>
            <a:ext cx="11041380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5B21B6"/>
                </a:solidFill>
                <a:latin typeface="Hind Siliguri"/>
              </a:rPr>
              <a:t>পদ্মায় ও মেঘনা দলে বিভক্ত হয়ে সমাধান করো: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041576"/>
            <a:ext cx="105156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সমস্যা: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জনাব করিম ১০,০০০ টাকা ব্যাংকে জমা রাখতে চান। "ক" ব্যাংক তাকে ১০% হারে মাসিক চক্রবৃদ্ধির প্রস্তাব দিয়েছে। ২ বছর পর তিনি ক ব্যাংক থেকে কত টাকা পাবেন?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612951"/>
            <a:ext cx="28575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54175"/>
            <a:ext cx="11049000" cy="282579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692300"/>
            <a:ext cx="1104138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বছরে একাধিকবার চক্রবৃদ্ধির ক্ষেত্রে সমাধান: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178075"/>
            <a:ext cx="10515600" cy="333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সূত্র: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511748"/>
            <a:ext cx="105156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এখানে, PV = ১০,০০০ টাকা, i = ০.১০, n = ২ বছর, m (বছরে চক্রবৃদ্ধির সংখ্যা) = ১২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4756100"/>
            <a:ext cx="105156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জনাব করিম ২ বছর পর মোট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১২,২০৩.৯১ টাকা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পাবেন।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3178075"/>
            <a:ext cx="2061120" cy="291851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5487" y="4102298"/>
            <a:ext cx="3978026" cy="34900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05100"/>
            <a:ext cx="5381625" cy="10191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705100"/>
            <a:ext cx="5381625" cy="10191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10025"/>
            <a:ext cx="5381625" cy="10191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4010025"/>
            <a:ext cx="5381625" cy="10191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2943225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অর্থের সময়মূল্যের মূল কারণ কোনটি?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3228975"/>
            <a:ext cx="48482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64748B"/>
                </a:solidFill>
                <a:latin typeface="Hind Siliguri"/>
              </a:rPr>
              <a:t>(ক) মূল্যস্ফীতি (খ) সুদের হার (গ) ব্যাংক (ঘ) ঝুঁকি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4150" y="2943225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PV এর পূর্ণরূপ কী?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4150" y="3228975"/>
            <a:ext cx="48482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64748B"/>
                </a:solidFill>
                <a:latin typeface="Hind Siliguri"/>
              </a:rPr>
              <a:t>(ক) Past Value (খ) Present Value (গ) Profit Value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775" y="4248150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 বাট্টাকরণ প্রক্রিয়ার মাধ্যমে কোনটি নির্ণয় করা হয়?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6775" y="4533900"/>
            <a:ext cx="48482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64748B"/>
                </a:solidFill>
                <a:latin typeface="Hind Siliguri"/>
              </a:rPr>
              <a:t>(ক) ভবিষ্যৎ মূল্য (খ) বর্তমান মূল্য (গ) চক্রবৃদ্ধি সুদ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4150" y="4248150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৪. Rule 72 কিসের জন্য ব্যবহৃত হয়?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4150" y="4533900"/>
            <a:ext cx="48482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64748B"/>
                </a:solidFill>
                <a:latin typeface="Hind Siliguri"/>
              </a:rPr>
              <a:t>(ক) টাকা দ্বিগুণ হওয়ার সময় নির্ণয়ে (খ) সুদ গণনায়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মূল্যায়ন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76525"/>
            <a:ext cx="11049000" cy="2381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7775" y="2962275"/>
            <a:ext cx="1008697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অর্থের সময়মূল্য নির্ধারিত হয় মূলত সুদের হারের ওপর ভিত্তি করে।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7775" y="3414712"/>
            <a:ext cx="1008697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ভবিষ্যৎ মূল্য নির্ণয়ের জন্য </a:t>
            </a:r>
            <a:r>
              <a:rPr sz="1575" b="1" i="0" u="none">
                <a:solidFill>
                  <a:srgbClr val="334155"/>
                </a:solidFill>
                <a:latin typeface="Hind Siliguri"/>
              </a:rPr>
              <a:t>চক্রবৃদ্ধিকরণ প্রক্রিয়া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ব্যবহার করা হয়।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7775" y="3867150"/>
            <a:ext cx="1008697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বর্তমান মূল্য নির্ণয়ের জন্য </a:t>
            </a:r>
            <a:r>
              <a:rPr sz="1575" b="1" i="0" u="none">
                <a:solidFill>
                  <a:srgbClr val="334155"/>
                </a:solidFill>
                <a:latin typeface="Hind Siliguri"/>
              </a:rPr>
              <a:t>বাট্টাকরণ প্রক্রিয়া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ব্যবহার করা হয়।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7775" y="4319587"/>
            <a:ext cx="1008697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সুযোগ ব্যয়ের মাধ্যমে বিনিয়োগ সিদ্ধান্তের সঠিক বিকল্প পছন্দ করা যায়।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2981325"/>
            <a:ext cx="17145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433762"/>
            <a:ext cx="17145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886200"/>
            <a:ext cx="17145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4338637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38337"/>
            <a:ext cx="11049000" cy="2886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0" y="2338387"/>
            <a:ext cx="9525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5327" y="3290887"/>
            <a:ext cx="10761345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150" b="1" i="0" u="none">
                <a:solidFill>
                  <a:srgbClr val="065F46"/>
                </a:solidFill>
                <a:latin typeface="Hind Siliguri"/>
              </a:rPr>
              <a:t>তোমাদের কোনো প্রশ্ন আছে কি?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550" y="4081462"/>
            <a:ext cx="102489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আজকের পাঠ সম্পর্কিত যেকোনো প্রশ্ন নিঃসঙ্কোচে বলতে পারো।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57400"/>
            <a:ext cx="538162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286297"/>
            <a:ext cx="5381625" cy="316170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95500"/>
            <a:ext cx="5305425" cy="35433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4150" y="2524422"/>
            <a:ext cx="285750" cy="381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34150" y="3048297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চিন্তা করে বলো: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4150" y="3534072"/>
            <a:ext cx="4848225" cy="16758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আজকের প্রাপ্ত </a:t>
            </a:r>
            <a:r>
              <a:rPr sz="1650" b="1" i="0" u="none">
                <a:solidFill>
                  <a:srgbClr val="334155"/>
                </a:solidFill>
                <a:latin typeface="Hind Siliguri"/>
              </a:rPr>
              <a:t>১০০ টাকা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এবং আগামী ১ বছর পর প্রাপ্ত </a:t>
            </a:r>
            <a:r>
              <a:rPr sz="1650" b="1" i="0" u="none">
                <a:solidFill>
                  <a:srgbClr val="334155"/>
                </a:solidFill>
                <a:latin typeface="Hind Siliguri"/>
              </a:rPr>
              <a:t>১০০ টাকার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ক্রয়ক্ষমতা ও মূল্য কি সমান?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সময়ের সাথে সাথে টাকার মূল্যের এই পরিবর্তনকে ফিন্যান্সের ভাষায় কী বলা হয়?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ছবিগুলো লক্ষ্য করো এবং পাঠ অনুমান করো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71762"/>
            <a:ext cx="11049000" cy="2390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909887"/>
            <a:ext cx="105156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047857"/>
                </a:solidFill>
                <a:latin typeface="Hind Siliguri SemiBold"/>
              </a:rPr>
              <a:t>বাড়ির খাতায় প্রশ্নগুলোর উত্তর তৈরি করে আনবে: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9175" y="3395662"/>
            <a:ext cx="857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4900" y="3395662"/>
            <a:ext cx="10277475" cy="28575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অর্থের সময়মূল্য বলতে কী বোঝো?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75" y="3681412"/>
            <a:ext cx="1238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4900" y="3681412"/>
            <a:ext cx="10277475" cy="28575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চক্রবৃদ্ধিকরণ ও বাট্টাকরণের মধ্যে ৩টি পার্থক্য লেখ।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600" y="3967162"/>
            <a:ext cx="11430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967162"/>
            <a:ext cx="10277475" cy="28575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সুযোগ ব্যয় কেন অর্থায়নে গুরুত্বপূর্ণ ব্যাখ্যা করো।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550" y="4252912"/>
            <a:ext cx="1333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4900" y="4252912"/>
            <a:ext cx="10277475" cy="285750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গাণিতিক সমস্যা: ১০% সুদে ৫ বছরের জন্য ৫০,০০০ টাকা জমা রাখলে ভবিষ্যৎ মূল্য কত হবে?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1075" y="4538662"/>
            <a:ext cx="1238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5.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04900" y="4538662"/>
            <a:ext cx="10277475" cy="28575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রুল ৭২ (Rule 72) কীভাবে কাজ করে সংক্ষেপে লেখ।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14637"/>
            <a:ext cx="5381625" cy="2105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057400"/>
            <a:ext cx="538162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052762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রুল ৭২ (Rule 72)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538537"/>
            <a:ext cx="48482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টাকা কত বছরে বা কত সুদের হারে দ্বিগুণ হবে তা সংক্ষেপে জানার নিয়ম: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411003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বছর = ৭২ ÷ সুদের হার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39578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সুদের হার = ৭২ ÷ বছর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6975" y="2095500"/>
            <a:ext cx="5305425" cy="3543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গুরুত্বপূর্ণ সূত্র ও স্মরণীয় বিষয়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810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00562" y="2624137"/>
            <a:ext cx="2792730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>
                <a:solidFill>
                  <a:srgbClr val="F0FDF4"/>
                </a:solidFill>
                <a:latin typeface="Hind Siliguri"/>
              </a:rPr>
              <a:t>ধন্যবাদ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8937" y="3738562"/>
            <a:ext cx="63341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>
                <a:solidFill>
                  <a:srgbClr val="A7F3D0"/>
                </a:solidFill>
                <a:latin typeface="Hind Siliguri"/>
              </a:rPr>
              <a:t>আজকের ক্লাসে সক্রিয় অংশগ্রহণের জন্য সবাইকে অনেক ধন্যবাদ!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14637"/>
            <a:ext cx="5381625" cy="2105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814637"/>
            <a:ext cx="5381625" cy="2105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052762"/>
            <a:ext cx="5090636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369A1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53853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82428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11003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775" y="439578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আর.আর.টেক্সটাইল মিলস্ উচ্চ বিদ্যালয়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4150" y="3052762"/>
            <a:ext cx="5090636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4150" y="353853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4150" y="382428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4150" y="411003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চতুর্থ অধ্যায় (অর্থের সময়মূল্য)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4150" y="4395787"/>
            <a:ext cx="48482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109912"/>
            <a:ext cx="285750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4150" y="3109912"/>
            <a:ext cx="228600" cy="228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25" y="2333625"/>
            <a:ext cx="3206584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0" i="0" u="none">
                <a:solidFill>
                  <a:srgbClr val="047857"/>
                </a:solidFill>
                <a:latin typeface="Hind Siliguri SemiBold"/>
              </a:rPr>
              <a:t>আজকের পাঠের বিষয়বস্তু</a:t>
            </a:r>
          </a:p>
        </p:txBody>
      </p:sp>
      <p:sp>
        <p:nvSpPr>
          <p:cNvPr id="6" name="Rectangle 5"/>
          <p:cNvSpPr/>
          <p:nvPr/>
        </p:nvSpPr>
        <p:spPr>
          <a:xfrm>
            <a:off x="5524500" y="2867025"/>
            <a:ext cx="1995416" cy="5715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042472" y="3414757"/>
            <a:ext cx="5250056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065F46"/>
                </a:solidFill>
                <a:latin typeface="Hind Siliguri"/>
              </a:rPr>
              <a:t>অর্থের সময়মূল্য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27858" y="4057649"/>
            <a:ext cx="367935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lang="en-US" sz="1950" b="0" i="0" u="none" dirty="0" smtClean="0">
                <a:solidFill>
                  <a:srgbClr val="475569"/>
                </a:solidFill>
                <a:latin typeface="Hind Siliguri"/>
              </a:rPr>
              <a:t>      </a:t>
            </a:r>
            <a:r>
              <a:rPr sz="1950" b="0" i="0" u="none" smtClean="0">
                <a:solidFill>
                  <a:srgbClr val="475569"/>
                </a:solidFill>
                <a:latin typeface="Hind Siliguri"/>
              </a:rPr>
              <a:t>(</a:t>
            </a:r>
            <a:r>
              <a:rPr sz="1950" b="0" i="0" u="none">
                <a:solidFill>
                  <a:srgbClr val="475569"/>
                </a:solidFill>
                <a:latin typeface="Hind Siliguri"/>
              </a:rPr>
              <a:t>Time Value of Money)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62200"/>
            <a:ext cx="11049000" cy="3009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025" y="2695575"/>
            <a:ext cx="103251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047857"/>
                </a:solidFill>
                <a:latin typeface="Hind Siliguri SemiBold"/>
              </a:rPr>
              <a:t>এই পাঠ শেষে তোমরা 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3228975"/>
            <a:ext cx="999172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অর্থের সময়মূল্যের ধারণা ব্যাখ্যা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400" y="3681412"/>
            <a:ext cx="999172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অর্থের সময়মূল্যের গুরুত্ব ও সুযোগ ব্যয় বিশ্লেষণ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4133850"/>
            <a:ext cx="999172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বর্তমান মূল্য (PV) ও ভবিষ্যৎ মূল্য (FV) নির্ণয়ের সূত্র প্রয়োগ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400" y="4586287"/>
            <a:ext cx="9991725" cy="3000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বার্ষিক চক্রবৃদ্ধিকরণ ও বছরে একাধিকবার চক্রবৃদ্ধিকরণের সমস্যা সমাধান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3248025"/>
            <a:ext cx="17145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3700462"/>
            <a:ext cx="17145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4152900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4605337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81312"/>
            <a:ext cx="3524250" cy="1971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881312"/>
            <a:ext cx="3524250" cy="19716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2881312"/>
            <a:ext cx="3524250" cy="19716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119437"/>
            <a:ext cx="390525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3557587"/>
            <a:ext cx="314039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প্রশ্ন 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043362"/>
            <a:ext cx="29908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ব্যাংকে টাকা রাখলে নির্দিষ্ট সময় পর মূল টাকার চেয়ে বেশি টাকা পাওয়া যায় কেন?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9150" y="3119437"/>
            <a:ext cx="257175" cy="342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29150" y="3557587"/>
            <a:ext cx="314039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প্রশ্ন 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29150" y="4043362"/>
            <a:ext cx="29908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সুদের হার কীভাবে অর্থের মূল্য বৃদ্ধি বা হ্রাসে প্রভাব ফেলে?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1525" y="3119437"/>
            <a:ext cx="390525" cy="3429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91525" y="3557587"/>
            <a:ext cx="314039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প্রশ্ন 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91525" y="4043362"/>
            <a:ext cx="29908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আজকের ১০০ টাকা দিয়ে যা কেনা যায়, ৫ বছর পর কি তা কেনা যাবে?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884" y="2011680"/>
            <a:ext cx="8018584" cy="344658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8455" y="2814637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ধারণা: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8455" y="3186112"/>
            <a:ext cx="5829447" cy="16671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550"/>
              </a:lnSpc>
            </a:pPr>
            <a:r>
              <a:rPr b="0" i="0" u="none" smtClean="0">
                <a:solidFill>
                  <a:srgbClr val="334155"/>
                </a:solidFill>
                <a:latin typeface="Hind Siliguri"/>
              </a:rPr>
              <a:t>অর্থসংস্থানের দৃষ্টিতে সময়ের সাথে সাথে অর্থের মূল্যের যে পরিবর্তন ঘটে, তাকে </a:t>
            </a:r>
            <a:r>
              <a:rPr b="1" i="0" u="none" smtClean="0">
                <a:solidFill>
                  <a:srgbClr val="334155"/>
                </a:solidFill>
                <a:latin typeface="Hind Siliguri"/>
              </a:rPr>
              <a:t>অর্থের সময়মূল্য</a:t>
            </a:r>
            <a:r>
              <a:rPr b="0" i="0" u="none" smtClean="0">
                <a:solidFill>
                  <a:srgbClr val="334155"/>
                </a:solidFill>
                <a:latin typeface="Hind Siliguri"/>
              </a:rPr>
              <a:t> বলে।</a:t>
            </a:r>
            <a:r>
              <a:rPr sz="2400" smtClean="0"/>
              <a:t>
</a:t>
            </a:r>
            <a:r>
              <a:rPr b="0" i="0" u="none" smtClean="0">
                <a:solidFill>
                  <a:srgbClr val="334155"/>
                </a:solidFill>
                <a:latin typeface="Hind Siliguri"/>
              </a:rPr>
              <a:t> অর্থের সময়মূল্যের প্রধান কারণ হলো </a:t>
            </a:r>
            <a:r>
              <a:rPr b="1" i="0" u="none" smtClean="0">
                <a:solidFill>
                  <a:srgbClr val="334155"/>
                </a:solidFill>
                <a:latin typeface="Hind Siliguri"/>
              </a:rPr>
              <a:t>সুদের হার</a:t>
            </a:r>
            <a:r>
              <a:rPr b="0" i="0" u="none" smtClean="0">
                <a:solidFill>
                  <a:srgbClr val="334155"/>
                </a:solidFill>
                <a:latin typeface="Hind Siliguri"/>
              </a:rPr>
              <a:t>। আজকের ১০০ টাকা আগামী বছরের ১০০ টাকার চেয়ে অধিক মূল্যবান।</a:t>
            </a:r>
            <a:endParaRPr b="0" i="0" u="none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অর্থের সময়মূল্যের মূল ধারণা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4650"/>
            <a:ext cx="352425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914650"/>
            <a:ext cx="352425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2914650"/>
            <a:ext cx="3524250" cy="1905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152775"/>
            <a:ext cx="3140392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১. সুযোগ ব্যয় (Opportunity Cost)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4010025"/>
            <a:ext cx="29908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একটি প্রকল্পে অর্থ বিনিয়োগ করলে অন্য প্রকল্পে বিনিয়োগের সুযোগ ত্যাগ করতে হয়।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9150" y="3152775"/>
            <a:ext cx="314039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২. প্রকল্প মূল্যায়ন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9150" y="3638550"/>
            <a:ext cx="29908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দীর্ঘমেয়াদী বিনিয়োগ সিদ্ধান্তের ক্ষেত্রে লাভ-ক্ষতি মূল্যায়নে সময়মূল্য অপরিহার্য।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91525" y="3152775"/>
            <a:ext cx="314039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৩. ঋণ গ্রহণ সিদ্ধান্ত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1525" y="3638550"/>
            <a:ext cx="299085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ব্যাংক বা আর্থিক প্রতিষ্ঠান থেকে ঋণ নেওয়ার সময় কিস্তির পরিমাণ নির্ধারণে এটি ব্যবহৃত হয়।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অর্থের সময়মূল্যের গুরুত্ব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57512"/>
            <a:ext cx="5381625" cy="1819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957512"/>
            <a:ext cx="5381625" cy="1819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5" y="6343650"/>
            <a:ext cx="390525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6462712"/>
            <a:ext cx="119062" cy="133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195637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বর্তমান মূল্য (Present Value - PV)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681412"/>
            <a:ext cx="48482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ভবিষ্যতে প্রাপ্য কোনো নির্দিষ্ট পরিমাণ অর্থকে আজকের মূল্যে রূপান্তর করাকে বর্তমান মূল্য বলে। এটি বাট্টাকরণ প্রক্রিয়ার মাধ্যমে নির্ণয় করা হয়।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4150" y="3195637"/>
            <a:ext cx="509063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65F46"/>
                </a:solidFill>
                <a:latin typeface="Hind Siliguri"/>
              </a:rPr>
              <a:t>ভবিষ্যৎ মূল্য (Future Value - FV)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4150" y="3681412"/>
            <a:ext cx="48482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বর্তমান কোনো নির্দিষ্ট অর্থ নির্দিষ্ট সুদের হারে জমা রাখলে ভবিষ্যতে যে অর্থ পাওয়া যাবে তাকে ভবিষ্যৎ মূল্য বলে। এটি চক্রবৃদ্ধিকরণের মাধ্যমে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065F46"/>
                </a:solidFill>
                <a:latin typeface="Hind Siliguri"/>
              </a:rPr>
              <a:t>বর্তমান মূল্য ও ভবিষ্যৎ মূল্য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2395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906</Words>
  <Application>Microsoft Macintosh PowerPoint</Application>
  <PresentationFormat>Custom</PresentationFormat>
  <Paragraphs>110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7</cp:revision>
  <dcterms:created xsi:type="dcterms:W3CDTF">2013-01-27T09:14:16Z</dcterms:created>
  <dcterms:modified xsi:type="dcterms:W3CDTF">2026-07-10T22:28:14Z</dcterms:modified>
</cp:coreProperties>
</file>