
<file path=[Content_Types].xml><?xml version="1.0" encoding="utf-8"?>
<Types xmlns="http://schemas.openxmlformats.org/package/2006/content-types">
  <Default Extension="png" ContentType="image/png"/>
  <Default Extension="jfif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0" r:id="rId1"/>
  </p:sldMasterIdLst>
  <p:notesMasterIdLst>
    <p:notesMasterId r:id="rId10"/>
  </p:notesMasterIdLst>
  <p:sldIdLst>
    <p:sldId id="262" r:id="rId2"/>
    <p:sldId id="263" r:id="rId3"/>
    <p:sldId id="257" r:id="rId4"/>
    <p:sldId id="258" r:id="rId5"/>
    <p:sldId id="259" r:id="rId6"/>
    <p:sldId id="260" r:id="rId7"/>
    <p:sldId id="261" r:id="rId8"/>
    <p:sldId id="264" r:id="rId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3" d="100"/>
          <a:sy n="73" d="100"/>
        </p:scale>
        <p:origin x="9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8395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678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5858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smtClean="0"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5020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smtClean="0"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726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310F6-BAFF-4D43-86A2-BD4F484496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FDED1-2005-474A-B858-A277F7C5EF80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905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smtClean="0"/>
              <a:t>7/25/2026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777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smtClean="0"/>
              <a:t>7/25/2026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2783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smtClean="0"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892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smtClean="0"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9374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2773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smtClean="0"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0" y="6544491"/>
            <a:ext cx="6413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0" kern="1200" smtClean="0">
                <a:solidFill>
                  <a:srgbClr val="FFFF00"/>
                </a:solidFill>
                <a:effectLst/>
                <a:latin typeface="+mn-lt"/>
                <a:ea typeface="+mn-ea"/>
                <a:cs typeface="+mn-cs"/>
              </a:rPr>
              <a:t>মোঃ আলাউদ্দিন , সহকারী শিক্ষক, শিয়ালীডাঙ্গা বহুমুখী মাধ্যমিক বিদ্যালয়,বটিয়াঘাটা,খুলনা।</a:t>
            </a:r>
            <a:endParaRPr lang="en-US" sz="1800" b="1" kern="1200">
              <a:solidFill>
                <a:srgbClr val="FFFF00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6789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</p:sldLayoutIdLst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9.jfif"/><Relationship Id="rId3" Type="http://schemas.openxmlformats.org/officeDocument/2006/relationships/image" Target="../media/image3.jpg"/><Relationship Id="rId7" Type="http://schemas.openxmlformats.org/officeDocument/2006/relationships/image" Target="../media/image6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jpg"/><Relationship Id="rId11" Type="http://schemas.openxmlformats.org/officeDocument/2006/relationships/hyperlink" Target="https://www.teachers.gov.bd/profile/sk336531alauddin" TargetMode="External"/><Relationship Id="rId5" Type="http://schemas.openxmlformats.org/officeDocument/2006/relationships/image" Target="../media/image4.png"/><Relationship Id="rId10" Type="http://schemas.openxmlformats.org/officeDocument/2006/relationships/hyperlink" Target="https://www.facebook.com/alauddin336531" TargetMode="External"/><Relationship Id="rId4" Type="http://schemas.openxmlformats.org/officeDocument/2006/relationships/image" Target="../media/image2.jpg"/><Relationship Id="rId9" Type="http://schemas.openxmlformats.org/officeDocument/2006/relationships/hyperlink" Target="https://www.youtube.com/@alauddinstudio7264" TargetMode="External"/><Relationship Id="rId14" Type="http://schemas.openxmlformats.org/officeDocument/2006/relationships/image" Target="../media/image10.jf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43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229850" y="-331470"/>
            <a:ext cx="754380" cy="1303020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3" name="Shape 1"/>
          <p:cNvSpPr/>
          <p:nvPr/>
        </p:nvSpPr>
        <p:spPr>
          <a:xfrm rot="4320000">
            <a:off x="10882085" y="142406"/>
            <a:ext cx="754380" cy="1303020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4" name="Shape 2"/>
          <p:cNvSpPr/>
          <p:nvPr/>
        </p:nvSpPr>
        <p:spPr>
          <a:xfrm rot="8640000">
            <a:off x="10632953" y="909154"/>
            <a:ext cx="754380" cy="1303020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5" name="Shape 3"/>
          <p:cNvSpPr/>
          <p:nvPr/>
        </p:nvSpPr>
        <p:spPr>
          <a:xfrm rot="12960000">
            <a:off x="9826747" y="909154"/>
            <a:ext cx="754380" cy="1303020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6" name="Shape 4"/>
          <p:cNvSpPr/>
          <p:nvPr/>
        </p:nvSpPr>
        <p:spPr>
          <a:xfrm rot="17280000">
            <a:off x="9577615" y="142406"/>
            <a:ext cx="754380" cy="1303020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7" name="Shape 5"/>
          <p:cNvSpPr/>
          <p:nvPr/>
        </p:nvSpPr>
        <p:spPr>
          <a:xfrm>
            <a:off x="10319004" y="717804"/>
            <a:ext cx="576072" cy="576072"/>
          </a:xfrm>
          <a:prstGeom prst="ellipse">
            <a:avLst/>
          </a:prstGeom>
          <a:solidFill>
            <a:srgbClr val="FF8800"/>
          </a:solidFill>
          <a:ln/>
        </p:spPr>
      </p:sp>
      <p:sp>
        <p:nvSpPr>
          <p:cNvPr id="8" name="Shape 6"/>
          <p:cNvSpPr/>
          <p:nvPr/>
        </p:nvSpPr>
        <p:spPr>
          <a:xfrm>
            <a:off x="1003554" y="4780026"/>
            <a:ext cx="553212" cy="955548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9" name="Shape 7"/>
          <p:cNvSpPr/>
          <p:nvPr/>
        </p:nvSpPr>
        <p:spPr>
          <a:xfrm rot="4320000">
            <a:off x="1481859" y="5127535"/>
            <a:ext cx="553212" cy="955548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10" name="Shape 8"/>
          <p:cNvSpPr/>
          <p:nvPr/>
        </p:nvSpPr>
        <p:spPr>
          <a:xfrm rot="8640000">
            <a:off x="1299163" y="5689817"/>
            <a:ext cx="553212" cy="955548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11" name="Shape 9"/>
          <p:cNvSpPr/>
          <p:nvPr/>
        </p:nvSpPr>
        <p:spPr>
          <a:xfrm rot="12960000">
            <a:off x="707945" y="5689817"/>
            <a:ext cx="553212" cy="955548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12" name="Shape 10"/>
          <p:cNvSpPr/>
          <p:nvPr/>
        </p:nvSpPr>
        <p:spPr>
          <a:xfrm rot="17280000">
            <a:off x="525249" y="5127535"/>
            <a:ext cx="553212" cy="955548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13" name="Shape 11"/>
          <p:cNvSpPr/>
          <p:nvPr/>
        </p:nvSpPr>
        <p:spPr>
          <a:xfrm>
            <a:off x="1068934" y="5549494"/>
            <a:ext cx="422453" cy="422453"/>
          </a:xfrm>
          <a:prstGeom prst="ellipse">
            <a:avLst/>
          </a:prstGeom>
          <a:solidFill>
            <a:srgbClr val="FF8800"/>
          </a:solidFill>
          <a:ln/>
        </p:spPr>
      </p:sp>
      <p:sp>
        <p:nvSpPr>
          <p:cNvPr id="14" name="Text 12"/>
          <p:cNvSpPr/>
          <p:nvPr/>
        </p:nvSpPr>
        <p:spPr>
          <a:xfrm>
            <a:off x="5185954" y="2127154"/>
            <a:ext cx="5505032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7200" b="1">
                <a:solidFill>
                  <a:srgbClr val="FFFFFF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আসমানি</a:t>
            </a:r>
            <a:endParaRPr lang="en-US" sz="7200" dirty="0">
              <a:solidFill>
                <a:prstClr val="black"/>
              </a:solidFill>
            </a:endParaRPr>
          </a:p>
        </p:txBody>
      </p:sp>
      <p:sp>
        <p:nvSpPr>
          <p:cNvPr id="15" name="Text 13"/>
          <p:cNvSpPr/>
          <p:nvPr/>
        </p:nvSpPr>
        <p:spPr>
          <a:xfrm>
            <a:off x="4876799" y="3566160"/>
            <a:ext cx="66751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3200" b="1">
                <a:solidFill>
                  <a:srgbClr val="CADCFC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কবি: জসীমউদ্দীন</a:t>
            </a:r>
            <a:endParaRPr lang="en-US" sz="3200" dirty="0"/>
          </a:p>
        </p:txBody>
      </p:sp>
      <p:sp>
        <p:nvSpPr>
          <p:cNvPr id="16" name="Text 14"/>
          <p:cNvSpPr/>
          <p:nvPr/>
        </p:nvSpPr>
        <p:spPr>
          <a:xfrm>
            <a:off x="5434148" y="4709160"/>
            <a:ext cx="6178731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400">
                <a:solidFill>
                  <a:srgbClr val="FFFFFF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ষষ্ঠ </a:t>
            </a:r>
            <a:r>
              <a:rPr lang="en-US" sz="2400" smtClean="0">
                <a:solidFill>
                  <a:srgbClr val="FFFFFF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শ্রেণি,বাংলা,চারুপাঠ, </a:t>
            </a:r>
            <a:r>
              <a:rPr lang="en-US" sz="2400" b="1" smtClean="0">
                <a:solidFill>
                  <a:schemeClr val="bg1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পাঠ </a:t>
            </a:r>
            <a:r>
              <a:rPr lang="en-US" sz="2400" b="1">
                <a:solidFill>
                  <a:schemeClr val="bg1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- ১৪</a:t>
            </a:r>
            <a:endParaRPr lang="en-US" sz="2400">
              <a:solidFill>
                <a:schemeClr val="bg1"/>
              </a:solidFill>
            </a:endParaRPr>
          </a:p>
          <a:p>
            <a:pPr algn="ctr"/>
            <a:endParaRPr lang="en-US" sz="2400"/>
          </a:p>
          <a:p>
            <a:pPr algn="ctr"/>
            <a:endParaRPr lang="en-US" sz="2200" dirty="0">
              <a:solidFill>
                <a:srgbClr val="0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61988" y="326571"/>
            <a:ext cx="333029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শিক্ষক পরিচিতি</a:t>
            </a:r>
          </a:p>
          <a:p>
            <a:endParaRPr lang="en-US" sz="4400">
              <a:solidFill>
                <a:srgbClr val="000000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75" y="1128114"/>
            <a:ext cx="1868557" cy="17373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0" name="TextBox 19"/>
          <p:cNvSpPr txBox="1"/>
          <p:nvPr/>
        </p:nvSpPr>
        <p:spPr>
          <a:xfrm>
            <a:off x="548640" y="2877818"/>
            <a:ext cx="23225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92D050"/>
                </a:solidFill>
              </a:rPr>
              <a:t>মোঃ আলাউদ্দিন </a:t>
            </a:r>
          </a:p>
          <a:p>
            <a:endParaRPr lang="en-US" sz="3200">
              <a:solidFill>
                <a:srgbClr val="0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48640" y="3347820"/>
            <a:ext cx="1881051" cy="457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92264" y="3321470"/>
            <a:ext cx="15007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B050"/>
                </a:solidFill>
              </a:rPr>
              <a:t>সহকারী শিক্ষক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82880" y="3744336"/>
            <a:ext cx="3409406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00B0F0"/>
                </a:solidFill>
              </a:rPr>
              <a:t>শিয়ালীডাঙ্গা বহুমুখী মাধ্যমিক </a:t>
            </a:r>
            <a:r>
              <a:rPr lang="en-US" sz="2400" smtClean="0">
                <a:solidFill>
                  <a:srgbClr val="00B0F0"/>
                </a:solidFill>
              </a:rPr>
              <a:t>বিদ্যালয়</a:t>
            </a:r>
          </a:p>
          <a:p>
            <a:pPr algn="ctr"/>
            <a:r>
              <a:rPr lang="en-US" sz="2000" smtClean="0">
                <a:solidFill>
                  <a:srgbClr val="00B0F0"/>
                </a:solidFill>
              </a:rPr>
              <a:t>বটিয়াঘাটা,খুলনা</a:t>
            </a:r>
            <a:r>
              <a:rPr lang="en-US" sz="2000">
                <a:solidFill>
                  <a:srgbClr val="00B0F0"/>
                </a:solidFill>
              </a:rPr>
              <a:t>।</a:t>
            </a:r>
          </a:p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316848" y="1103365"/>
            <a:ext cx="35792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rgbClr val="00B0F0"/>
                </a:solidFill>
              </a:rPr>
              <a:t> আজকের পাঠ</a:t>
            </a:r>
            <a:endParaRPr lang="en-US" sz="4400">
              <a:solidFill>
                <a:srgbClr val="000000"/>
              </a:solidFill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4068417" y="848139"/>
            <a:ext cx="0" cy="457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359965" y="1097280"/>
            <a:ext cx="13252" cy="4044563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572000" y="875857"/>
            <a:ext cx="92764" cy="454693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4220817" y="1000539"/>
            <a:ext cx="0" cy="457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Shape 4"/>
          <p:cNvSpPr/>
          <p:nvPr/>
        </p:nvSpPr>
        <p:spPr>
          <a:xfrm>
            <a:off x="6707779" y="3458855"/>
            <a:ext cx="2743200" cy="0"/>
          </a:xfrm>
          <a:prstGeom prst="line">
            <a:avLst/>
          </a:prstGeom>
          <a:noFill/>
          <a:ln w="25400">
            <a:solidFill>
              <a:srgbClr val="F9E795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3793402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50548" y="15996"/>
            <a:ext cx="4298442" cy="6858000"/>
          </a:xfrm>
          <a:prstGeom prst="rect">
            <a:avLst/>
          </a:prstGeom>
          <a:solidFill>
            <a:srgbClr val="0F4C39"/>
          </a:solidFill>
          <a:ln/>
        </p:spPr>
      </p:sp>
      <p:sp>
        <p:nvSpPr>
          <p:cNvPr id="3" name="Shape 1"/>
          <p:cNvSpPr/>
          <p:nvPr/>
        </p:nvSpPr>
        <p:spPr>
          <a:xfrm>
            <a:off x="-625060" y="4632960"/>
            <a:ext cx="2926080" cy="2926080"/>
          </a:xfrm>
          <a:prstGeom prst="ellipse">
            <a:avLst/>
          </a:prstGeom>
          <a:solidFill>
            <a:srgbClr val="0A362A">
              <a:alpha val="7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1341120" y="670560"/>
            <a:ext cx="1950720" cy="2011680"/>
          </a:xfrm>
          <a:prstGeom prst="ellipse">
            <a:avLst/>
          </a:prstGeom>
          <a:solidFill>
            <a:srgbClr val="FFFFFF"/>
          </a:solidFill>
          <a:ln w="31750">
            <a:solidFill>
              <a:srgbClr val="C89B3C"/>
            </a:solidFill>
            <a:prstDash val="solid"/>
          </a:ln>
        </p:spPr>
      </p:sp>
      <p:pic>
        <p:nvPicPr>
          <p:cNvPr id="5" name="Image 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1" b="2001"/>
          <a:stretch/>
        </p:blipFill>
        <p:spPr>
          <a:xfrm>
            <a:off x="1149035" y="553153"/>
            <a:ext cx="2189920" cy="2403608"/>
          </a:xfrm>
          <a:prstGeom prst="ellipse">
            <a:avLst/>
          </a:prstGeom>
          <a:noFill/>
          <a:ln>
            <a:noFill/>
          </a:ln>
        </p:spPr>
      </p:pic>
      <p:sp>
        <p:nvSpPr>
          <p:cNvPr id="6" name="Text 3"/>
          <p:cNvSpPr/>
          <p:nvPr/>
        </p:nvSpPr>
        <p:spPr>
          <a:xfrm>
            <a:off x="670560" y="2682240"/>
            <a:ext cx="304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247894" y="0"/>
            <a:ext cx="7853428" cy="690259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298580" y="2956761"/>
            <a:ext cx="3884427" cy="829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5867" b="1" dirty="0">
                <a:solidFill>
                  <a:srgbClr val="FFFF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শিক্ষক পরিচিতি</a:t>
            </a:r>
            <a:endParaRPr lang="en-US" sz="5867" dirty="0">
              <a:solidFill>
                <a:srgbClr val="FFFF00"/>
              </a:solidFill>
            </a:endParaRPr>
          </a:p>
        </p:txBody>
      </p:sp>
      <p:sp>
        <p:nvSpPr>
          <p:cNvPr id="8" name="Shape 5"/>
          <p:cNvSpPr/>
          <p:nvPr/>
        </p:nvSpPr>
        <p:spPr>
          <a:xfrm>
            <a:off x="4815840" y="914400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9" name="Imag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" b="658"/>
          <a:stretch/>
        </p:blipFill>
        <p:spPr>
          <a:xfrm>
            <a:off x="4727887" y="650907"/>
            <a:ext cx="860916" cy="956187"/>
          </a:xfrm>
          <a:prstGeom prst="flowChartDelay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853825" y="454431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267" b="1" dirty="0" err="1">
                <a:ln w="10160">
                  <a:solidFill>
                    <a:srgbClr val="5B9BD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ea typeface="Calibri" pitchFamily="34" charset="-122"/>
                <a:cs typeface="Calibri" pitchFamily="34" charset="-120"/>
              </a:rPr>
              <a:t>নামঃ</a:t>
            </a:r>
            <a:r>
              <a:rPr lang="en-US" sz="2133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</a:p>
          <a:p>
            <a:r>
              <a:rPr lang="en-US" sz="4267" b="1" dirty="0" err="1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মোঃ</a:t>
            </a:r>
            <a:r>
              <a:rPr lang="en-US" sz="4267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4267" b="1" dirty="0" err="1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আলাউদ্দিন</a:t>
            </a:r>
            <a:r>
              <a:rPr lang="en-US" sz="4267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endParaRPr lang="en-US" sz="2133" b="1" dirty="0">
              <a:ln w="10160">
                <a:solidFill>
                  <a:srgbClr val="5B9BD5"/>
                </a:solidFill>
                <a:prstDash val="solid"/>
              </a:ln>
              <a:solidFill>
                <a:srgbClr val="FFFF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" name="Text 7"/>
          <p:cNvSpPr/>
          <p:nvPr/>
        </p:nvSpPr>
        <p:spPr>
          <a:xfrm>
            <a:off x="5727404" y="1207008"/>
            <a:ext cx="4377779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267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12" name="Shape 8"/>
          <p:cNvSpPr/>
          <p:nvPr/>
        </p:nvSpPr>
        <p:spPr>
          <a:xfrm>
            <a:off x="4728796" y="2266380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592713">
            <a:off x="5053402" y="2265311"/>
            <a:ext cx="394075" cy="394075"/>
          </a:xfrm>
          <a:prstGeom prst="pentagon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906941" y="1363169"/>
            <a:ext cx="66341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 err="1">
                <a:solidFill>
                  <a:srgbClr val="FFFF00"/>
                </a:solidFill>
                <a:ea typeface="Calibri" pitchFamily="34" charset="-122"/>
                <a:cs typeface="Calibri" pitchFamily="34" charset="-120"/>
              </a:rPr>
              <a:t>পদবিঃ</a:t>
            </a:r>
            <a:endParaRPr lang="en-US" sz="2667" dirty="0">
              <a:solidFill>
                <a:srgbClr val="FFFF00"/>
              </a:solidFill>
            </a:endParaRPr>
          </a:p>
        </p:txBody>
      </p:sp>
      <p:sp>
        <p:nvSpPr>
          <p:cNvPr id="15" name="Text 10"/>
          <p:cNvSpPr/>
          <p:nvPr/>
        </p:nvSpPr>
        <p:spPr>
          <a:xfrm>
            <a:off x="5792865" y="1653271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dirty="0">
                <a:solidFill>
                  <a:srgbClr val="FFFF00"/>
                </a:solidFill>
                <a:ea typeface="Calibri" pitchFamily="34" charset="-122"/>
                <a:cs typeface="Calibri" pitchFamily="34" charset="-120"/>
              </a:rPr>
              <a:t>সহকারী শিক্ষক (ইসলাম শিক্ষা)</a:t>
            </a:r>
            <a:endParaRPr lang="en-US" sz="2667" dirty="0">
              <a:solidFill>
                <a:srgbClr val="FFFF00"/>
              </a:solidFill>
            </a:endParaRPr>
          </a:p>
        </p:txBody>
      </p:sp>
      <p:sp>
        <p:nvSpPr>
          <p:cNvPr id="16" name="Shape 11"/>
          <p:cNvSpPr/>
          <p:nvPr/>
        </p:nvSpPr>
        <p:spPr>
          <a:xfrm>
            <a:off x="4815840" y="3157728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7" name="Imag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883" y="1939529"/>
            <a:ext cx="1127035" cy="1060703"/>
          </a:xfrm>
          <a:prstGeom prst="ellipse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853825" y="2289177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 err="1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বিদ্যালয়ের</a:t>
            </a:r>
            <a:r>
              <a:rPr lang="en-US" sz="2667" b="1" dirty="0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2667" b="1" dirty="0" err="1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নামঃ</a:t>
            </a:r>
            <a:r>
              <a:rPr lang="en-US" sz="2667" b="1" dirty="0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  </a:t>
            </a:r>
            <a:endParaRPr lang="en-US" sz="2667" dirty="0">
              <a:solidFill>
                <a:srgbClr val="7030A0"/>
              </a:solidFill>
            </a:endParaRPr>
          </a:p>
        </p:txBody>
      </p:sp>
      <p:sp>
        <p:nvSpPr>
          <p:cNvPr id="19" name="Text 13"/>
          <p:cNvSpPr/>
          <p:nvPr/>
        </p:nvSpPr>
        <p:spPr>
          <a:xfrm>
            <a:off x="5822223" y="2699967"/>
            <a:ext cx="6209415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Calibri" pitchFamily="34" charset="-122"/>
                <a:cs typeface="Calibri" pitchFamily="34" charset="-120"/>
              </a:rPr>
              <a:t>শিয়ালীডাঙ্গা বহুমুখী মাধ্যমিক বিদ্যালয়, বটিয়াঘাটা, খুলনা</a:t>
            </a:r>
            <a:endParaRPr lang="en-US" sz="2667" b="1" dirty="0">
              <a:ln w="0"/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0" name="Shape 14"/>
          <p:cNvSpPr/>
          <p:nvPr/>
        </p:nvSpPr>
        <p:spPr>
          <a:xfrm>
            <a:off x="4643966" y="3907334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5093" y="3305781"/>
            <a:ext cx="353568" cy="35356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5809320" y="3206999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মোবাইল </a:t>
            </a:r>
            <a:r>
              <a:rPr lang="en-US" sz="2667" b="1" dirty="0" err="1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নাম্বারঃ</a:t>
            </a:r>
            <a:r>
              <a:rPr lang="en-US" sz="2667" b="1" dirty="0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  </a:t>
            </a:r>
            <a:endParaRPr lang="en-US" sz="2667" dirty="0">
              <a:solidFill>
                <a:srgbClr val="0070C0"/>
              </a:solidFill>
            </a:endParaRPr>
          </a:p>
        </p:txBody>
      </p:sp>
      <p:sp>
        <p:nvSpPr>
          <p:cNvPr id="23" name="Text 16"/>
          <p:cNvSpPr/>
          <p:nvPr/>
        </p:nvSpPr>
        <p:spPr>
          <a:xfrm>
            <a:off x="5774577" y="3410256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ea typeface="Calibri" pitchFamily="34" charset="-122"/>
                <a:cs typeface="Calibri" pitchFamily="34" charset="-120"/>
              </a:rPr>
              <a:t>01712943407</a:t>
            </a:r>
            <a:endParaRPr lang="en-US" sz="3200" b="1" dirty="0">
              <a:ln w="12700">
                <a:solidFill>
                  <a:srgbClr val="4472C4"/>
                </a:solidFill>
                <a:prstDash val="solid"/>
              </a:ln>
              <a:solidFill>
                <a:srgbClr val="00B0F0"/>
              </a:solidFill>
              <a:effectLst>
                <a:outerShdw dist="38100" dir="2640000" algn="bl" rotWithShape="0">
                  <a:srgbClr val="4472C4"/>
                </a:outerShdw>
              </a:effectLst>
            </a:endParaRPr>
          </a:p>
        </p:txBody>
      </p:sp>
      <p:sp>
        <p:nvSpPr>
          <p:cNvPr id="24" name="Shape 17"/>
          <p:cNvSpPr/>
          <p:nvPr/>
        </p:nvSpPr>
        <p:spPr>
          <a:xfrm>
            <a:off x="4589695" y="5040101"/>
            <a:ext cx="585136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5" name="Imag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921" y="6191533"/>
            <a:ext cx="763916" cy="711065"/>
          </a:xfrm>
          <a:prstGeom prst="flowChartDisplay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5660744" y="6015325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 err="1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ইমেইল</a:t>
            </a:r>
            <a:r>
              <a:rPr lang="en-US" sz="3200" b="1" dirty="0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3200" b="1" dirty="0" err="1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ঠিকানাঃ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27" name="Text 19"/>
          <p:cNvSpPr/>
          <p:nvPr/>
        </p:nvSpPr>
        <p:spPr>
          <a:xfrm>
            <a:off x="5559819" y="6332080"/>
            <a:ext cx="6827520" cy="4299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800" dirty="0">
                <a:solidFill>
                  <a:srgbClr val="70AD47">
                    <a:lumMod val="50000"/>
                  </a:srgbClr>
                </a:solidFill>
                <a:ea typeface="Calibri" pitchFamily="34" charset="-122"/>
                <a:cs typeface="Calibri" pitchFamily="34" charset="-120"/>
              </a:rPr>
              <a:t>s</a:t>
            </a:r>
            <a:r>
              <a:rPr lang="en-US" sz="3733" dirty="0">
                <a:solidFill>
                  <a:srgbClr val="70AD47">
                    <a:lumMod val="50000"/>
                  </a:srgbClr>
                </a:solidFill>
                <a:ea typeface="Calibri" pitchFamily="34" charset="-122"/>
                <a:cs typeface="Calibri" pitchFamily="34" charset="-120"/>
              </a:rPr>
              <a:t>k336531alauddin@gmail.com</a:t>
            </a:r>
            <a:endParaRPr lang="en-US" sz="3733" dirty="0">
              <a:solidFill>
                <a:srgbClr val="70AD47">
                  <a:lumMod val="50000"/>
                </a:srgb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27053" y="5445762"/>
            <a:ext cx="6373601" cy="42056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133" u="sng" dirty="0">
                <a:solidFill>
                  <a:prstClr val="black"/>
                </a:solidFill>
                <a:hlinkClick r:id="rId9"/>
              </a:rPr>
              <a:t>https://www.youtube.com/@alauddinstudio7264</a:t>
            </a:r>
            <a:endParaRPr lang="en-US" sz="2133" dirty="0">
              <a:solidFill>
                <a:prstClr val="black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627052" y="4951136"/>
            <a:ext cx="438012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 err="1">
                <a:solidFill>
                  <a:srgbClr val="FF0000"/>
                </a:solidFill>
              </a:rPr>
              <a:t>ইউটিউব</a:t>
            </a:r>
            <a:r>
              <a:rPr lang="en-US" sz="2667" dirty="0">
                <a:solidFill>
                  <a:srgbClr val="FF0000"/>
                </a:solidFill>
              </a:rPr>
              <a:t> </a:t>
            </a:r>
            <a:r>
              <a:rPr lang="en-US" sz="2667" dirty="0" err="1">
                <a:solidFill>
                  <a:srgbClr val="FF0000"/>
                </a:solidFill>
              </a:rPr>
              <a:t>চ্যানেল</a:t>
            </a:r>
            <a:r>
              <a:rPr lang="en-US" sz="2667" dirty="0">
                <a:solidFill>
                  <a:srgbClr val="FF0000"/>
                </a:solidFill>
              </a:rPr>
              <a:t> লিংক</a:t>
            </a:r>
            <a:r>
              <a:rPr lang="en-US" sz="2400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682249" y="4335018"/>
            <a:ext cx="6318405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solidFill>
                  <a:prstClr val="black"/>
                </a:solidFill>
                <a:hlinkClick r:id="rId10"/>
              </a:rPr>
              <a:t>https://www.facebook.com/alauddin336531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692514" y="3875910"/>
            <a:ext cx="4545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Facebook: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497" y="5712526"/>
            <a:ext cx="438912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linkClick r:id="rId11"/>
              </a:rPr>
              <a:t>https://www.teachers.gov.bd/profile/sk336531alauddin</a:t>
            </a:r>
            <a:endParaRPr lang="en-US" sz="2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20765" y="5202857"/>
            <a:ext cx="3104699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>
                <a:solidFill>
                  <a:srgbClr val="FFFF00"/>
                </a:solidFill>
              </a:rPr>
              <a:t>শিক্ষক বাতয়ন আইডি লিংক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0" y="5095405"/>
            <a:ext cx="926109" cy="57605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263" y="3820357"/>
            <a:ext cx="1007556" cy="741881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89695" y="4912417"/>
            <a:ext cx="820191" cy="791863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506653" y="-9735"/>
            <a:ext cx="2040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1353" y="3747723"/>
            <a:ext cx="4135087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শিয়ালীডাঙ্গা বহুমুখী মাধ্যমিক বিদ্যালয়।</a:t>
            </a:r>
          </a:p>
        </p:txBody>
      </p:sp>
    </p:spTree>
    <p:extLst>
      <p:ext uri="{BB962C8B-B14F-4D97-AF65-F5344CB8AC3E}">
        <p14:creationId xmlns:p14="http://schemas.microsoft.com/office/powerpoint/2010/main" val="3040357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9A8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840480" cy="6374674"/>
          </a:xfrm>
          <a:prstGeom prst="rect">
            <a:avLst/>
          </a:prstGeom>
          <a:solidFill>
            <a:srgbClr val="E8940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377440"/>
            <a:ext cx="2926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কবি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57200" y="2971800"/>
            <a:ext cx="2926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পরিচিতি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1097280" y="3931920"/>
            <a:ext cx="1645920" cy="164592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6" name="Text 4"/>
          <p:cNvSpPr/>
          <p:nvPr/>
        </p:nvSpPr>
        <p:spPr>
          <a:xfrm>
            <a:off x="1097280" y="3931920"/>
            <a:ext cx="16459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400" b="1" dirty="0">
                <a:solidFill>
                  <a:srgbClr val="E8940A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জ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4297680" y="822960"/>
            <a:ext cx="73152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400" b="1" dirty="0">
                <a:solidFill>
                  <a:srgbClr val="1E2761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জসীমউদ্দীন</a:t>
            </a:r>
            <a:endParaRPr lang="en-US" sz="20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000" dirty="0">
                <a:solidFill>
                  <a:srgbClr val="3A2A00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জন্ম: ১ জানুয়ারি ১৯০৩, তাম্বুলখানা গ্রাম, ফরিদপুর জেলা।</a:t>
            </a:r>
            <a:endParaRPr lang="en-US" sz="20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000" dirty="0">
                <a:solidFill>
                  <a:srgbClr val="3A2A00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মৃত্যু: ১৪ মার্চ ১৯৭৬, ঢাকা।</a:t>
            </a:r>
            <a:endParaRPr lang="en-US" sz="20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000" dirty="0">
                <a:solidFill>
                  <a:srgbClr val="3A2A00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‘পল্লীকবি’ নামে পরিচিত — গ্রামবাংলার জীবন ও প্রকৃতির ছবি সহজ-সরল ভাষায় ফুটিয়ে তোলাই তাঁর কবিতার বৈশিষ্ট্য।</a:t>
            </a:r>
            <a:endParaRPr lang="en-US" sz="20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000" dirty="0">
                <a:solidFill>
                  <a:srgbClr val="3A2A00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ছাত্রজীবনে কলকাতা বিশ্ববিদ্যালয়ে পড়ার সময় তাঁর ‘কবর’ কবিতাটি ব্যাপক খ্যাতি পায়।</a:t>
            </a:r>
            <a:endParaRPr lang="en-US" sz="2000" dirty="0"/>
          </a:p>
          <a:p>
            <a:pPr marL="342900" indent="-342900">
              <a:buSzPct val="100000"/>
              <a:buChar char="•"/>
            </a:pPr>
            <a:r>
              <a:rPr lang="en-US" sz="2000" dirty="0">
                <a:solidFill>
                  <a:srgbClr val="3A2A00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উল্লেখযোগ্য গ্রন্থ: নকশী কাঁথার মাঠ, সোজন বাদিয়ার ঘাট, রাখালী, এক পয়সার বাঁশি।</a:t>
            </a:r>
            <a:endParaRPr lang="en-US" sz="2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65A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188720"/>
          </a:xfrm>
          <a:prstGeom prst="rect">
            <a:avLst/>
          </a:prstGeom>
          <a:solidFill>
            <a:srgbClr val="21295C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37160"/>
            <a:ext cx="11247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কবিতার প্রেক্ষাপট ও সারমর্ম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3566160" cy="2286000"/>
          </a:xfrm>
          <a:prstGeom prst="roundRect">
            <a:avLst>
              <a:gd name="adj" fmla="val 4800"/>
            </a:avLst>
          </a:prstGeom>
          <a:solidFill>
            <a:srgbClr val="0D7CA5"/>
          </a:solidFill>
          <a:ln/>
          <a:effectLst>
            <a:outerShdw blurRad="76200" dist="38100" dir="5400000" algn="bl" rotWithShape="0">
              <a:srgbClr val="000000">
                <a:alpha val="3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85800" y="1627632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9E795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রচনাকাল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685800" y="2084832"/>
            <a:ext cx="31089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50" dirty="0">
                <a:solidFill>
                  <a:srgbClr val="FFFFFF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কবিতাটি ১৯৪৬ সালে লেখা হয় এবং পরে “এক পয়সার বাঁশি” কাব্যগ্রন্থে (১৯৪৯) স্থান পায়।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4251960" y="1463040"/>
            <a:ext cx="3566160" cy="2286000"/>
          </a:xfrm>
          <a:prstGeom prst="roundRect">
            <a:avLst>
              <a:gd name="adj" fmla="val 4800"/>
            </a:avLst>
          </a:prstGeom>
          <a:solidFill>
            <a:srgbClr val="0D7CA5"/>
          </a:solidFill>
          <a:ln/>
          <a:effectLst>
            <a:outerShdw blurRad="76200" dist="38100" dir="5400000" algn="bl" rotWithShape="0">
              <a:srgbClr val="000000">
                <a:alpha val="3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4480560" y="1627632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9E795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চরিত্র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4480560" y="2084832"/>
            <a:ext cx="31089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50" dirty="0">
                <a:solidFill>
                  <a:srgbClr val="FFFFFF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আসমানি রসুলপুর গ্রামের রহিমদ্দির দরিদ্র কৃষক-পরিবারের এক মেয়ে।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8046720" y="1463040"/>
            <a:ext cx="3566160" cy="2286000"/>
          </a:xfrm>
          <a:prstGeom prst="roundRect">
            <a:avLst>
              <a:gd name="adj" fmla="val 4800"/>
            </a:avLst>
          </a:prstGeom>
          <a:solidFill>
            <a:srgbClr val="0D7CA5"/>
          </a:solidFill>
          <a:ln/>
          <a:effectLst>
            <a:outerShdw blurRad="76200" dist="38100" dir="5400000" algn="bl" rotWithShape="0">
              <a:srgbClr val="000000">
                <a:alpha val="3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8275320" y="1627632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9E795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বাসস্থান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8275320" y="2084832"/>
            <a:ext cx="31089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50" dirty="0">
                <a:solidFill>
                  <a:srgbClr val="FFFFFF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ভাঙাচোরা কুঁড়েঘরে তাদের বসবাস — সামান্য বৃষ্টি-বাতাসেই ঘর নড়বড় করে ওঠে।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457200" y="4023360"/>
            <a:ext cx="3566160" cy="2286000"/>
          </a:xfrm>
          <a:prstGeom prst="roundRect">
            <a:avLst>
              <a:gd name="adj" fmla="val 4800"/>
            </a:avLst>
          </a:prstGeom>
          <a:solidFill>
            <a:srgbClr val="0D7CA5"/>
          </a:solidFill>
          <a:ln/>
          <a:effectLst>
            <a:outerShdw blurRad="76200" dist="38100" dir="5400000" algn="bl" rotWithShape="0">
              <a:srgbClr val="000000">
                <a:alpha val="3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85800" y="4187952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9E795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জীবনযাপন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685800" y="4645152"/>
            <a:ext cx="31089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50" dirty="0">
                <a:solidFill>
                  <a:srgbClr val="FFFFFF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অভাবের কারণে পেট ভরে খাবার জোটে না, শরীরে অপুষ্টির স্পষ্ট ছাপ।</a:t>
            </a:r>
            <a:endParaRPr lang="en-US" sz="1550" dirty="0"/>
          </a:p>
        </p:txBody>
      </p:sp>
      <p:sp>
        <p:nvSpPr>
          <p:cNvPr id="16" name="Shape 14"/>
          <p:cNvSpPr/>
          <p:nvPr/>
        </p:nvSpPr>
        <p:spPr>
          <a:xfrm>
            <a:off x="4251960" y="4023360"/>
            <a:ext cx="3566160" cy="2286000"/>
          </a:xfrm>
          <a:prstGeom prst="roundRect">
            <a:avLst>
              <a:gd name="adj" fmla="val 4800"/>
            </a:avLst>
          </a:prstGeom>
          <a:solidFill>
            <a:srgbClr val="0D7CA5"/>
          </a:solidFill>
          <a:ln/>
          <a:effectLst>
            <a:outerShdw blurRad="76200" dist="38100" dir="5400000" algn="bl" rotWithShape="0">
              <a:srgbClr val="000000">
                <a:alpha val="3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4480560" y="4187952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9E795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রূপ ও কণ্ঠ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4480560" y="4645152"/>
            <a:ext cx="31089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50" dirty="0">
                <a:solidFill>
                  <a:srgbClr val="FFFFFF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আসমানির সৌন্দর্য, হাসি ও মিষ্টি কণ্ঠস্বর দারিদ্র্যের কষাঘাতে ম্লান হয়ে গেছে।</a:t>
            </a:r>
            <a:endParaRPr lang="en-US" sz="1550" dirty="0"/>
          </a:p>
        </p:txBody>
      </p:sp>
      <p:sp>
        <p:nvSpPr>
          <p:cNvPr id="19" name="Shape 17"/>
          <p:cNvSpPr/>
          <p:nvPr/>
        </p:nvSpPr>
        <p:spPr>
          <a:xfrm>
            <a:off x="8046720" y="4023360"/>
            <a:ext cx="3566160" cy="2286000"/>
          </a:xfrm>
          <a:prstGeom prst="roundRect">
            <a:avLst>
              <a:gd name="adj" fmla="val 4800"/>
            </a:avLst>
          </a:prstGeom>
          <a:solidFill>
            <a:srgbClr val="0D7CA5"/>
          </a:solidFill>
          <a:ln/>
          <a:effectLst>
            <a:outerShdw blurRad="76200" dist="38100" dir="5400000" algn="bl" rotWithShape="0">
              <a:srgbClr val="000000">
                <a:alpha val="30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8275320" y="4187952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9E795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মূল বার্তা</a:t>
            </a:r>
            <a:endParaRPr lang="en-US" sz="1900" dirty="0"/>
          </a:p>
        </p:txBody>
      </p:sp>
      <p:sp>
        <p:nvSpPr>
          <p:cNvPr id="21" name="Text 19"/>
          <p:cNvSpPr/>
          <p:nvPr/>
        </p:nvSpPr>
        <p:spPr>
          <a:xfrm>
            <a:off x="8275320" y="4645152"/>
            <a:ext cx="31089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50" dirty="0">
                <a:solidFill>
                  <a:srgbClr val="FFFFFF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কবি এই কবিতায় বাংলার দরিদ্র কৃষক পরিবারের বাস্তব জীবনচিত্র ফুটিয়ে তুলেছেন।</a:t>
            </a:r>
            <a:endParaRPr lang="en-US" sz="155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961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829491"/>
          </a:xfrm>
          <a:prstGeom prst="rect">
            <a:avLst/>
          </a:prstGeom>
          <a:solidFill>
            <a:srgbClr val="C7383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37160"/>
            <a:ext cx="11247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শব্দার্থ</a:t>
            </a:r>
            <a:endParaRPr lang="en-US" sz="34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1178965"/>
              </p:ext>
            </p:extLst>
          </p:nvPr>
        </p:nvGraphicFramePr>
        <p:xfrm>
          <a:off x="640080" y="829491"/>
          <a:ext cx="11064240" cy="5362299"/>
        </p:xfrm>
        <a:graphic>
          <a:graphicData uri="http://schemas.openxmlformats.org/drawingml/2006/table">
            <a:tbl>
              <a:tblPr/>
              <a:tblGrid>
                <a:gridCol w="3474720"/>
                <a:gridCol w="7589520"/>
              </a:tblGrid>
              <a:tr h="595811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Vrinda" pitchFamily="34" charset="0"/>
                          <a:ea typeface="Vrinda" pitchFamily="34" charset="-122"/>
                          <a:cs typeface="Vrinda" pitchFamily="34" charset="-120"/>
                        </a:rPr>
                        <a:t>শব্দ</a:t>
                      </a:r>
                      <a:endParaRPr lang="en-US" sz="2000" dirty="0">
                        <a:latin typeface="Vrinda" charset="0"/>
                        <a:ea typeface="Vrinda" charset="0"/>
                        <a:cs typeface="Vrinda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7A121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Vrinda" pitchFamily="34" charset="0"/>
                          <a:ea typeface="Vrinda" pitchFamily="34" charset="-122"/>
                          <a:cs typeface="Vrinda" pitchFamily="34" charset="-120"/>
                        </a:rPr>
                        <a:t>অর্থ</a:t>
                      </a:r>
                      <a:endParaRPr lang="en-US" sz="2000" dirty="0">
                        <a:latin typeface="Vrinda" charset="0"/>
                        <a:ea typeface="Vrinda" charset="0"/>
                        <a:cs typeface="Vrinda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7A1216"/>
                    </a:solidFill>
                  </a:tcPr>
                </a:tc>
              </a:tr>
              <a:tr h="59581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5C1015"/>
                          </a:solidFill>
                          <a:latin typeface="Vrinda" pitchFamily="34" charset="0"/>
                          <a:ea typeface="Vrinda" pitchFamily="34" charset="-122"/>
                          <a:cs typeface="Vrinda" pitchFamily="34" charset="-120"/>
                        </a:rPr>
                        <a:t>আসমানি</a:t>
                      </a:r>
                      <a:endParaRPr lang="en-US" sz="1800" dirty="0">
                        <a:latin typeface="Vrinda" charset="0"/>
                        <a:ea typeface="Vrinda" charset="0"/>
                        <a:cs typeface="Vrinda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CE9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2A2A2A"/>
                          </a:solidFill>
                          <a:latin typeface="Vrinda" pitchFamily="34" charset="0"/>
                          <a:ea typeface="Vrinda" pitchFamily="34" charset="-122"/>
                          <a:cs typeface="Vrinda" pitchFamily="34" charset="-120"/>
                        </a:rPr>
                        <a:t>আকাশি রঙ; কবিতার কেন্দ্রীয় চরিত্রের নাম</a:t>
                      </a:r>
                      <a:endParaRPr lang="en-US" sz="1800" dirty="0">
                        <a:latin typeface="Vrinda" charset="0"/>
                        <a:ea typeface="Vrinda" charset="0"/>
                        <a:cs typeface="Vrinda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CE9E9"/>
                    </a:solidFill>
                  </a:tcPr>
                </a:tc>
              </a:tr>
              <a:tr h="59581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5C1015"/>
                          </a:solidFill>
                          <a:latin typeface="Vrinda" pitchFamily="34" charset="0"/>
                          <a:ea typeface="Vrinda" pitchFamily="34" charset="-122"/>
                          <a:cs typeface="Vrinda" pitchFamily="34" charset="-120"/>
                        </a:rPr>
                        <a:t>ভেন্না পাতার ছানি</a:t>
                      </a:r>
                      <a:endParaRPr lang="en-US" sz="1800" dirty="0">
                        <a:latin typeface="Vrinda" charset="0"/>
                        <a:ea typeface="Vrinda" charset="0"/>
                        <a:cs typeface="Vrinda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2A2A2A"/>
                          </a:solidFill>
                          <a:latin typeface="Vrinda" pitchFamily="34" charset="0"/>
                          <a:ea typeface="Vrinda" pitchFamily="34" charset="-122"/>
                          <a:cs typeface="Vrinda" pitchFamily="34" charset="-120"/>
                        </a:rPr>
                        <a:t>রেড়ি গাছের পাতা দিয়ে ছাওয়া চাল/ছাদ</a:t>
                      </a:r>
                      <a:endParaRPr lang="en-US" sz="1800" dirty="0">
                        <a:latin typeface="Vrinda" charset="0"/>
                        <a:ea typeface="Vrinda" charset="0"/>
                        <a:cs typeface="Vrinda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</a:tr>
              <a:tr h="59581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5C1015"/>
                          </a:solidFill>
                          <a:latin typeface="Vrinda" pitchFamily="34" charset="0"/>
                          <a:ea typeface="Vrinda" pitchFamily="34" charset="-122"/>
                          <a:cs typeface="Vrinda" pitchFamily="34" charset="-120"/>
                        </a:rPr>
                        <a:t>নড়বড় করা</a:t>
                      </a:r>
                      <a:endParaRPr lang="en-US" sz="1800" dirty="0">
                        <a:latin typeface="Vrinda" charset="0"/>
                        <a:ea typeface="Vrinda" charset="0"/>
                        <a:cs typeface="Vrinda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CE9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2A2A2A"/>
                          </a:solidFill>
                          <a:latin typeface="Vrinda" pitchFamily="34" charset="0"/>
                          <a:ea typeface="Vrinda" pitchFamily="34" charset="-122"/>
                          <a:cs typeface="Vrinda" pitchFamily="34" charset="-120"/>
                        </a:rPr>
                        <a:t>অস্থির বা টলমল হয়ে ওঠা</a:t>
                      </a:r>
                      <a:endParaRPr lang="en-US" sz="1800" dirty="0">
                        <a:latin typeface="Vrinda" charset="0"/>
                        <a:ea typeface="Vrinda" charset="0"/>
                        <a:cs typeface="Vrinda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CE9E9"/>
                    </a:solidFill>
                  </a:tcPr>
                </a:tc>
              </a:tr>
              <a:tr h="59581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5C1015"/>
                          </a:solidFill>
                          <a:latin typeface="Vrinda" pitchFamily="34" charset="0"/>
                          <a:ea typeface="Vrinda" pitchFamily="34" charset="-122"/>
                          <a:cs typeface="Vrinda" pitchFamily="34" charset="-120"/>
                        </a:rPr>
                        <a:t>অনাহার</a:t>
                      </a:r>
                      <a:endParaRPr lang="en-US" sz="1800" dirty="0">
                        <a:latin typeface="Vrinda" charset="0"/>
                        <a:ea typeface="Vrinda" charset="0"/>
                        <a:cs typeface="Vrinda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2A2A2A"/>
                          </a:solidFill>
                          <a:latin typeface="Vrinda" pitchFamily="34" charset="0"/>
                          <a:ea typeface="Vrinda" pitchFamily="34" charset="-122"/>
                          <a:cs typeface="Vrinda" pitchFamily="34" charset="-120"/>
                        </a:rPr>
                        <a:t>না খেয়ে থাকা, উপবাস</a:t>
                      </a:r>
                      <a:endParaRPr lang="en-US" sz="1800" dirty="0">
                        <a:latin typeface="Vrinda" charset="0"/>
                        <a:ea typeface="Vrinda" charset="0"/>
                        <a:cs typeface="Vrinda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</a:tr>
              <a:tr h="59581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5C1015"/>
                          </a:solidFill>
                          <a:latin typeface="Vrinda" pitchFamily="34" charset="0"/>
                          <a:ea typeface="Vrinda" pitchFamily="34" charset="-122"/>
                          <a:cs typeface="Vrinda" pitchFamily="34" charset="-120"/>
                        </a:rPr>
                        <a:t>ছেঁড়া বাস</a:t>
                      </a:r>
                      <a:endParaRPr lang="en-US" sz="1800" dirty="0">
                        <a:latin typeface="Vrinda" charset="0"/>
                        <a:ea typeface="Vrinda" charset="0"/>
                        <a:cs typeface="Vrinda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CE9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2A2A2A"/>
                          </a:solidFill>
                          <a:latin typeface="Vrinda" pitchFamily="34" charset="0"/>
                          <a:ea typeface="Vrinda" pitchFamily="34" charset="-122"/>
                          <a:cs typeface="Vrinda" pitchFamily="34" charset="-120"/>
                        </a:rPr>
                        <a:t>ছেঁড়া পোশাক বা কাপড়</a:t>
                      </a:r>
                      <a:endParaRPr lang="en-US" sz="1800" dirty="0">
                        <a:latin typeface="Vrinda" charset="0"/>
                        <a:ea typeface="Vrinda" charset="0"/>
                        <a:cs typeface="Vrinda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CE9E9"/>
                    </a:solidFill>
                  </a:tcPr>
                </a:tc>
              </a:tr>
              <a:tr h="59581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5C1015"/>
                          </a:solidFill>
                          <a:latin typeface="Vrinda" pitchFamily="34" charset="0"/>
                          <a:ea typeface="Vrinda" pitchFamily="34" charset="-122"/>
                          <a:cs typeface="Vrinda" pitchFamily="34" charset="-120"/>
                        </a:rPr>
                        <a:t>ভোমর-কালো</a:t>
                      </a:r>
                      <a:endParaRPr lang="en-US" sz="1800" dirty="0">
                        <a:latin typeface="Vrinda" charset="0"/>
                        <a:ea typeface="Vrinda" charset="0"/>
                        <a:cs typeface="Vrinda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2A2A2A"/>
                          </a:solidFill>
                          <a:latin typeface="Vrinda" pitchFamily="34" charset="0"/>
                          <a:ea typeface="Vrinda" pitchFamily="34" charset="-122"/>
                          <a:cs typeface="Vrinda" pitchFamily="34" charset="-120"/>
                        </a:rPr>
                        <a:t>ভোমরার মতো গাঢ় কালো রং</a:t>
                      </a:r>
                      <a:endParaRPr lang="en-US" sz="1800" dirty="0">
                        <a:latin typeface="Vrinda" charset="0"/>
                        <a:ea typeface="Vrinda" charset="0"/>
                        <a:cs typeface="Vrinda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</a:tr>
              <a:tr h="59581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5C1015"/>
                          </a:solidFill>
                          <a:latin typeface="Vrinda" pitchFamily="34" charset="0"/>
                          <a:ea typeface="Vrinda" pitchFamily="34" charset="-122"/>
                          <a:cs typeface="Vrinda" pitchFamily="34" charset="-120"/>
                        </a:rPr>
                        <a:t>কৌতুক-হাসি</a:t>
                      </a:r>
                      <a:endParaRPr lang="en-US" sz="1800" dirty="0">
                        <a:latin typeface="Vrinda" charset="0"/>
                        <a:ea typeface="Vrinda" charset="0"/>
                        <a:cs typeface="Vrinda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CE9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2A2A2A"/>
                          </a:solidFill>
                          <a:latin typeface="Vrinda" pitchFamily="34" charset="0"/>
                          <a:ea typeface="Vrinda" pitchFamily="34" charset="-122"/>
                          <a:cs typeface="Vrinda" pitchFamily="34" charset="-120"/>
                        </a:rPr>
                        <a:t>আনন্দময়, দুষ্টুমিভরা হাসি</a:t>
                      </a:r>
                      <a:endParaRPr lang="en-US" sz="1800" dirty="0">
                        <a:latin typeface="Vrinda" charset="0"/>
                        <a:ea typeface="Vrinda" charset="0"/>
                        <a:cs typeface="Vrinda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CE9E9"/>
                    </a:solidFill>
                  </a:tcPr>
                </a:tc>
              </a:tr>
              <a:tr h="59581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5C1015"/>
                          </a:solidFill>
                          <a:latin typeface="Vrinda" pitchFamily="34" charset="0"/>
                          <a:ea typeface="Vrinda" pitchFamily="34" charset="-122"/>
                          <a:cs typeface="Vrinda" pitchFamily="34" charset="-120"/>
                        </a:rPr>
                        <a:t>দারুণ অভাব</a:t>
                      </a:r>
                      <a:endParaRPr lang="en-US" sz="1800" dirty="0">
                        <a:latin typeface="Vrinda" charset="0"/>
                        <a:ea typeface="Vrinda" charset="0"/>
                        <a:cs typeface="Vrinda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2A2A2A"/>
                          </a:solidFill>
                          <a:latin typeface="Vrinda" pitchFamily="34" charset="0"/>
                          <a:ea typeface="Vrinda" pitchFamily="34" charset="-122"/>
                          <a:cs typeface="Vrinda" pitchFamily="34" charset="-120"/>
                        </a:rPr>
                        <a:t>তীব্র বা ভীষণ দারিদ্র্য</a:t>
                      </a:r>
                      <a:endParaRPr lang="en-US" sz="1800" dirty="0">
                        <a:latin typeface="Vrinda" charset="0"/>
                        <a:ea typeface="Vrinda" charset="0"/>
                        <a:cs typeface="Vrinda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2C5F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4846320"/>
            <a:ext cx="4114800" cy="4114800"/>
          </a:xfrm>
          <a:prstGeom prst="ellipse">
            <a:avLst/>
          </a:prstGeom>
          <a:solidFill>
            <a:srgbClr val="244F26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54864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5F5F5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কবিতার মূলভাব ও শিক্ষা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640080" cy="640080"/>
          </a:xfrm>
          <a:prstGeom prst="ellipse">
            <a:avLst/>
          </a:prstGeom>
          <a:solidFill>
            <a:srgbClr val="97BC62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178308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1E3A1E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1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554480" y="173736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গ্রামবাংলার দরিদ্র মানুষের প্রকৃত জীবনচিত্র তুলে ধরা হয়েছে এই কবিতায়।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640080" y="2834640"/>
            <a:ext cx="640080" cy="640080"/>
          </a:xfrm>
          <a:prstGeom prst="ellipse">
            <a:avLst/>
          </a:prstGeom>
          <a:solidFill>
            <a:srgbClr val="97BC62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28346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1E3A1E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2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1554480" y="278892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অভাব-অনটনের মধ্যেও সহজ-সরল মানুষদের প্রতি সহানুভূতি ও মমত্ববোধ জাগানো এর উদ্দেশ্য।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" y="3886200"/>
            <a:ext cx="640080" cy="640080"/>
          </a:xfrm>
          <a:prstGeom prst="ellipse">
            <a:avLst/>
          </a:prstGeom>
          <a:solidFill>
            <a:srgbClr val="97BC62"/>
          </a:solidFill>
          <a:ln/>
        </p:spPr>
      </p:sp>
      <p:sp>
        <p:nvSpPr>
          <p:cNvPr id="11" name="Text 9"/>
          <p:cNvSpPr/>
          <p:nvPr/>
        </p:nvSpPr>
        <p:spPr>
          <a:xfrm>
            <a:off x="640080" y="388620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1E3A1E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3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1554480" y="384048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সমাজে বিদ্যমান বৈষম্য ও সুবিধাবঞ্চিত মানুষদের প্রতি মানবিক দৃষ্টিভঙ্গি গড়ে তোলা।</a:t>
            </a:r>
            <a:endParaRPr lang="en-US" sz="2000" dirty="0"/>
          </a:p>
        </p:txBody>
      </p:sp>
      <p:sp>
        <p:nvSpPr>
          <p:cNvPr id="13" name="Shape 11"/>
          <p:cNvSpPr/>
          <p:nvPr/>
        </p:nvSpPr>
        <p:spPr>
          <a:xfrm>
            <a:off x="640080" y="4937760"/>
            <a:ext cx="640080" cy="640080"/>
          </a:xfrm>
          <a:prstGeom prst="ellipse">
            <a:avLst/>
          </a:prstGeom>
          <a:solidFill>
            <a:srgbClr val="97BC62"/>
          </a:solidFill>
          <a:ln/>
        </p:spPr>
      </p:sp>
      <p:sp>
        <p:nvSpPr>
          <p:cNvPr id="14" name="Text 12"/>
          <p:cNvSpPr/>
          <p:nvPr/>
        </p:nvSpPr>
        <p:spPr>
          <a:xfrm>
            <a:off x="640080" y="493776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1E3A1E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4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1554480" y="489204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আমাদের চারপাশের ‘আসমানি’দের পাশে দাঁড়ানোর শিক্ষা দেয় এই কবিতা।</a:t>
            </a:r>
            <a:endParaRPr lang="en-US" sz="2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B850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কবিতাটি এখানে যুক্ত করুন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1097280" y="1463040"/>
            <a:ext cx="9966960" cy="4206240"/>
          </a:xfrm>
          <a:prstGeom prst="roundRect">
            <a:avLst>
              <a:gd name="adj" fmla="val 3261"/>
            </a:avLst>
          </a:prstGeom>
          <a:solidFill>
            <a:srgbClr val="E7E8D1"/>
          </a:solidFill>
          <a:ln w="25400">
            <a:solidFill>
              <a:srgbClr val="FFFFFF"/>
            </a:solidFill>
            <a:prstDash val="dash"/>
          </a:ln>
        </p:spPr>
      </p:sp>
      <p:sp>
        <p:nvSpPr>
          <p:cNvPr id="4" name="Text 2"/>
          <p:cNvSpPr/>
          <p:nvPr/>
        </p:nvSpPr>
        <p:spPr>
          <a:xfrm>
            <a:off x="1463040" y="3108960"/>
            <a:ext cx="923544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i="1" dirty="0">
                <a:solidFill>
                  <a:srgbClr val="6D2E46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এই স্থানে আপনার পাঠ্যবই (চারুপাঠ, ষষ্ঠ শ্রেণি, পাঠ-১৪) থেকে ‘আসমানি’ কবিতাটি টাইপ করে বসিয়ে নিন।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822960" y="594360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i="1" dirty="0">
                <a:solidFill>
                  <a:srgbClr val="FFFFFF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কপিরাইট আইনের কারণে কবির মূল কবিতাংশ এই স্লাইডে সরাসরি সংযুক্ত করা যায়নি — শুধু এই একটি অংশ নিজে বসিয়ে নিলেই প্রেজেন্টেশনটি সম্পূর্ণ হয়ে যাবে।</a:t>
            </a:r>
            <a:endParaRPr lang="en-US" sz="15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600363" y="544946"/>
            <a:ext cx="10852727" cy="5966691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152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</TotalTime>
  <Words>413</Words>
  <Application>Microsoft Office PowerPoint</Application>
  <PresentationFormat>Widescreen</PresentationFormat>
  <Paragraphs>88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Calibri</vt:lpstr>
      <vt:lpstr>Calibri Light</vt:lpstr>
      <vt:lpstr>Cambria</vt:lpstr>
      <vt:lpstr>Nikosh</vt:lpstr>
      <vt:lpstr>Vrinda</vt:lpstr>
      <vt:lpstr>Retrospect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Microsoft account</cp:lastModifiedBy>
  <cp:revision>10</cp:revision>
  <dcterms:created xsi:type="dcterms:W3CDTF">2026-07-25T06:37:36Z</dcterms:created>
  <dcterms:modified xsi:type="dcterms:W3CDTF">2026-07-25T11:26:57Z</dcterms:modified>
</cp:coreProperties>
</file>