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2" r:id="rId2"/>
    <p:sldId id="263" r:id="rId3"/>
    <p:sldId id="261" r:id="rId4"/>
    <p:sldId id="257" r:id="rId5"/>
    <p:sldId id="258" r:id="rId6"/>
    <p:sldId id="259" r:id="rId7"/>
    <p:sldId id="260" r:id="rId8"/>
    <p:sldId id="264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434" autoAdjust="0"/>
  </p:normalViewPr>
  <p:slideViewPr>
    <p:cSldViewPr snapToGrid="0" snapToObjects="1">
      <p:cViewPr varScale="1">
        <p:scale>
          <a:sx n="73" d="100"/>
          <a:sy n="73" d="100"/>
        </p:scale>
        <p:origin x="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987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370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86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6492240"/>
            <a:ext cx="745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229850" y="-331470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3" name="Shape 1"/>
          <p:cNvSpPr/>
          <p:nvPr/>
        </p:nvSpPr>
        <p:spPr>
          <a:xfrm rot="4320000">
            <a:off x="1088208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4" name="Shape 2"/>
          <p:cNvSpPr/>
          <p:nvPr/>
        </p:nvSpPr>
        <p:spPr>
          <a:xfrm rot="8640000">
            <a:off x="10632953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5" name="Shape 3"/>
          <p:cNvSpPr/>
          <p:nvPr/>
        </p:nvSpPr>
        <p:spPr>
          <a:xfrm rot="12960000">
            <a:off x="9826747" y="909154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Shape 4"/>
          <p:cNvSpPr/>
          <p:nvPr/>
        </p:nvSpPr>
        <p:spPr>
          <a:xfrm rot="17280000">
            <a:off x="9577615" y="142406"/>
            <a:ext cx="754380" cy="130302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7" name="Shape 5"/>
          <p:cNvSpPr/>
          <p:nvPr/>
        </p:nvSpPr>
        <p:spPr>
          <a:xfrm>
            <a:off x="10319004" y="717804"/>
            <a:ext cx="576072" cy="576072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8" name="Shape 6"/>
          <p:cNvSpPr/>
          <p:nvPr/>
        </p:nvSpPr>
        <p:spPr>
          <a:xfrm>
            <a:off x="1003554" y="4780026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Shape 7"/>
          <p:cNvSpPr/>
          <p:nvPr/>
        </p:nvSpPr>
        <p:spPr>
          <a:xfrm rot="4320000">
            <a:off x="148185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0" name="Shape 8"/>
          <p:cNvSpPr/>
          <p:nvPr/>
        </p:nvSpPr>
        <p:spPr>
          <a:xfrm rot="8640000">
            <a:off x="1299163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Shape 9"/>
          <p:cNvSpPr/>
          <p:nvPr/>
        </p:nvSpPr>
        <p:spPr>
          <a:xfrm rot="12960000">
            <a:off x="707945" y="5689817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Shape 10"/>
          <p:cNvSpPr/>
          <p:nvPr/>
        </p:nvSpPr>
        <p:spPr>
          <a:xfrm rot="17280000">
            <a:off x="525249" y="5127535"/>
            <a:ext cx="553212" cy="95554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068934" y="5549494"/>
            <a:ext cx="422453" cy="422453"/>
          </a:xfrm>
          <a:prstGeom prst="ellipse">
            <a:avLst/>
          </a:prstGeom>
          <a:solidFill>
            <a:srgbClr val="FF8800"/>
          </a:solidFill>
          <a:ln/>
        </p:spPr>
      </p:sp>
      <p:sp>
        <p:nvSpPr>
          <p:cNvPr id="14" name="Text 12"/>
          <p:cNvSpPr/>
          <p:nvPr/>
        </p:nvSpPr>
        <p:spPr>
          <a:xfrm>
            <a:off x="5185954" y="2127154"/>
            <a:ext cx="550503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7200" dirty="0">
              <a:solidFill>
                <a:srgbClr val="00000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6675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958297" y="4436932"/>
            <a:ext cx="4271553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পাঠ </a:t>
            </a:r>
            <a:r>
              <a:rPr lang="en-US" sz="2200" b="1" smtClean="0">
                <a:solidFill>
                  <a:schemeClr val="bg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– ১৮</a:t>
            </a:r>
            <a:r>
              <a:rPr lang="en-US" sz="2200" smtClean="0">
                <a:solidFill>
                  <a:schemeClr val="bg1"/>
                </a:solidFill>
              </a:rPr>
              <a:t>  </a:t>
            </a:r>
            <a:r>
              <a:rPr lang="en-US" sz="2200" smtClean="0">
                <a:solidFill>
                  <a:schemeClr val="bg1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|  </a:t>
            </a:r>
            <a:r>
              <a:rPr lang="en-US" sz="2200" dirty="0">
                <a:solidFill>
                  <a:schemeClr val="bg1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কবিতা  |  ষষ্ঠ শ্রেণি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1988" y="326571"/>
            <a:ext cx="3330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</a:p>
          <a:p>
            <a:endParaRPr lang="en-US" sz="4400">
              <a:solidFill>
                <a:srgbClr val="00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5" y="1128114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548640" y="2877818"/>
            <a:ext cx="2322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92D050"/>
                </a:solidFill>
              </a:rPr>
              <a:t>মোঃ আলাউদ্দিন </a:t>
            </a:r>
          </a:p>
          <a:p>
            <a:endParaRPr lang="en-US" sz="3200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8640" y="3347820"/>
            <a:ext cx="1881051" cy="457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92264" y="332147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" y="3744336"/>
            <a:ext cx="340940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F0"/>
                </a:solidFill>
              </a:rPr>
              <a:t>শিয়ালীডাঙ্গা বহুমুখী মাধ্যমিক </a:t>
            </a:r>
            <a:r>
              <a:rPr lang="en-US" sz="2400" smtClean="0">
                <a:solidFill>
                  <a:srgbClr val="00B0F0"/>
                </a:solidFill>
              </a:rPr>
              <a:t>বিদ্যালয়</a:t>
            </a:r>
          </a:p>
          <a:p>
            <a:pPr algn="ctr"/>
            <a:r>
              <a:rPr lang="en-US" sz="2000" smtClean="0">
                <a:solidFill>
                  <a:srgbClr val="00B0F0"/>
                </a:solidFill>
              </a:rPr>
              <a:t>বটিয়াঘাটা,খুলনা</a:t>
            </a:r>
            <a:r>
              <a:rPr lang="en-US" sz="2000">
                <a:solidFill>
                  <a:srgbClr val="00B0F0"/>
                </a:solidFill>
              </a:rPr>
              <a:t>।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6848" y="1103365"/>
            <a:ext cx="3579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B0F0"/>
                </a:solidFill>
              </a:rPr>
              <a:t> আজকের পাঠ</a:t>
            </a:r>
            <a:endParaRPr lang="en-US" sz="4400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220817" y="10005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3"/>
          <p:cNvSpPr/>
          <p:nvPr/>
        </p:nvSpPr>
        <p:spPr>
          <a:xfrm>
            <a:off x="3779520" y="2026882"/>
            <a:ext cx="8095753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ফাগুন মাস</a:t>
            </a:r>
            <a:endParaRPr lang="en-US" sz="6800" dirty="0"/>
          </a:p>
        </p:txBody>
      </p:sp>
      <p:sp>
        <p:nvSpPr>
          <p:cNvPr id="30" name="Shape 4"/>
          <p:cNvSpPr/>
          <p:nvPr/>
        </p:nvSpPr>
        <p:spPr>
          <a:xfrm>
            <a:off x="6475424" y="3347820"/>
            <a:ext cx="2743200" cy="0"/>
          </a:xfrm>
          <a:prstGeom prst="line">
            <a:avLst/>
          </a:prstGeom>
          <a:noFill/>
          <a:ln w="25400">
            <a:solidFill>
              <a:srgbClr val="F9E795"/>
            </a:solidFill>
            <a:prstDash val="solid"/>
          </a:ln>
        </p:spPr>
      </p:sp>
      <p:sp>
        <p:nvSpPr>
          <p:cNvPr id="33" name="Text 5"/>
          <p:cNvSpPr/>
          <p:nvPr/>
        </p:nvSpPr>
        <p:spPr>
          <a:xfrm>
            <a:off x="5265651" y="3703320"/>
            <a:ext cx="52574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FEFD8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কবি: হুমায়ুন আজাদ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3035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955284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 advTm="3000">
        <p15:prstTrans prst="curtains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3D7A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3142" y="45720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760720" y="1463040"/>
            <a:ext cx="1476103" cy="4206240"/>
          </a:xfrm>
          <a:prstGeom prst="roundRect">
            <a:avLst>
              <a:gd name="adj" fmla="val 3261"/>
            </a:avLst>
          </a:prstGeom>
          <a:solidFill>
            <a:srgbClr val="EAF3E5"/>
          </a:solidFill>
          <a:ln w="25400">
            <a:solidFill>
              <a:srgbClr val="FFFFFF"/>
            </a:solidFill>
            <a:prstDash val="dash"/>
          </a:ln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851" y="1463040"/>
            <a:ext cx="3314972" cy="42062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25634" y="339634"/>
            <a:ext cx="5355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কবিতাঃ ফাগুন </a:t>
            </a:r>
            <a:r>
              <a:rPr lang="en-US" sz="3600" b="1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মাস</a:t>
            </a:r>
            <a:endParaRPr lang="en-US" sz="3600">
              <a:solidFill>
                <a:srgbClr val="FFC000"/>
              </a:solidFill>
            </a:endParaRPr>
          </a:p>
          <a:p>
            <a:pPr algn="ctr"/>
            <a:endParaRPr lang="en-US" sz="360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Click="0" advTm="3000">
        <p15:prstTrans prst="fallOve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A8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40480" cy="6426926"/>
          </a:xfrm>
          <a:prstGeom prst="rect">
            <a:avLst/>
          </a:prstGeom>
          <a:solidFill>
            <a:srgbClr val="E8940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37744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2971800"/>
            <a:ext cx="2926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পরিচিতি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097280" y="3931920"/>
            <a:ext cx="1645920" cy="164592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3931920"/>
            <a:ext cx="1645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E8940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হু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297680" y="548640"/>
            <a:ext cx="7315200" cy="5760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smtClean="0">
                <a:solidFill>
                  <a:srgbClr val="1E276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 হুমায়ুন </a:t>
            </a:r>
            <a:r>
              <a:rPr lang="en-US" sz="3600" b="1" dirty="0">
                <a:solidFill>
                  <a:srgbClr val="1E2761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আজাদ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প্রকৃত নাম: হুমায়ুন কবীর।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জন্ম: ২৮ এপ্রিল ১৯৪৭, রাড়িখাল গ্রাম, বিক্রমপুর (বর্তমান মুন্সিগঞ্জ)।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মৃত্যু: ১২ আগস্ট ২০০৪, মিউনিখ, জার্মানি।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কবি, ঔপন্যাসিক, সমালোচক, ভাষাবিজ্ঞানী ও অধ্যাপক — </a:t>
            </a:r>
            <a:r>
              <a:rPr lang="en-US" sz="280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ঢাকা </a:t>
            </a:r>
            <a:r>
              <a:rPr lang="en-US" sz="2800" smtClean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বিশ্ববিদ্যালয় </a:t>
            </a: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ও </a:t>
            </a:r>
            <a:r>
              <a:rPr lang="en-US" sz="280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এডিনবরা </a:t>
            </a:r>
            <a:r>
              <a:rPr lang="en-US" sz="2800" smtClean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বিশ্ববিদ্যালয়ে </a:t>
            </a: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শিক্ষালাভ করেন।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তাঁর ৭০-এরও বেশি গ্রন্থ প্রকাশিত হয়েছে।</a:t>
            </a:r>
            <a:endParaRPr lang="en-US" sz="2800" dirty="0"/>
          </a:p>
          <a:p>
            <a:pPr marL="342900" indent="-342900">
              <a:buSzPct val="100000"/>
              <a:buChar char="•"/>
            </a:pPr>
            <a:r>
              <a:rPr lang="en-US" sz="2800" dirty="0">
                <a:solidFill>
                  <a:srgbClr val="3A2A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উল্লেখযোগ্য গ্রন্থ: ছাপ্পান্ন হাজার বর্গমাইল, লাল নীল দীপাবলি, সব কিছু ভেঙে পড়ে।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1E3F1F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কবিতার প্রেক্ষাপট ও সারমর্ম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ঋতু বর্ণনা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8580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ফাল্গুন মাসে প্রকৃতি নতুন সাজে সজ্জিত হয় — গাছে সবুজ পাতা গজায়, ফুল ফোটে।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425196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48056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সবুজ আগুন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48056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প্রকৃতির প্রাণবন্ত সবুজ রঙকে কবি কল্পনা করেছেন “সবুজ আগুন” হিসেবে।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8046720" y="146304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75320" y="162763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ঐতিহাসিক যোগ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75320" y="208483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এই একই মাসে (ফেব্রুয়ারি/ফাল্গুনে) ভাষা আন্দোলনে বাংলা ভাষার জন্য অনেক তরুণ শহিদ হয়েছিলেন।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45720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রক্ত ও ফুল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8580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কবিতায় প্রকৃতির রঙিন রূপ আর ভাষা শহিদদের রক্তের স্মৃতি একসূত্রে গাঁথা হয়েছে।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425196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48056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মায়ের বেদনা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48056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সন্তানহারা মায়ের চোখের জলের মধ্য দিয়ে ত্যাগের বেদনা ফুটিয়ে তোলা হয়েছে।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8046720" y="4023360"/>
            <a:ext cx="3566160" cy="2286000"/>
          </a:xfrm>
          <a:prstGeom prst="roundRect">
            <a:avLst>
              <a:gd name="adj" fmla="val 4800"/>
            </a:avLst>
          </a:prstGeom>
          <a:solidFill>
            <a:srgbClr val="3D7A3F"/>
          </a:solidFill>
          <a:ln/>
          <a:effectLst>
            <a:outerShdw blurRad="76200" dist="3810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75320" y="4187952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9E79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মূল বার্তা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275320" y="4645152"/>
            <a:ext cx="31089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বসন্তের সৌন্দর্য ও ভাষা আন্দোলনের আত্মত্যাগ একসঙ্গে স্মরণ করার আহ্বান জানানো হয়েছে।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C12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188720"/>
          </a:xfrm>
          <a:prstGeom prst="rect">
            <a:avLst/>
          </a:prstGeom>
          <a:solidFill>
            <a:srgbClr val="8E1B1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11247120" cy="4637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3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338487"/>
              </p:ext>
            </p:extLst>
          </p:nvPr>
        </p:nvGraphicFramePr>
        <p:xfrm>
          <a:off x="457200" y="571712"/>
          <a:ext cx="11064240" cy="5799906"/>
        </p:xfrm>
        <a:graphic>
          <a:graphicData uri="http://schemas.openxmlformats.org/drawingml/2006/table">
            <a:tbl>
              <a:tblPr/>
              <a:tblGrid>
                <a:gridCol w="3474720"/>
                <a:gridCol w="7589520"/>
              </a:tblGrid>
              <a:tr h="64443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শব্দ</a:t>
                      </a:r>
                      <a:endParaRPr lang="en-US" sz="20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6B141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অর্থ</a:t>
                      </a:r>
                      <a:endParaRPr lang="en-US" sz="20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6B1414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দস্যি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দুরন্ত, চঞ্চল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ফেঁড়ে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চিরে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ডুকরে ওঠা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থেমে থেমে জোরে কান্না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ছলোছলো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অশ্রুসজল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থোকা থোকা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গুচ্ছ গুচ্ছ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শহিদ মিনার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ভাষা শহিদদের স্মরণে নির্মিত স্মৃতিস্তম্ভ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ব্যবচ্ছেদ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কাটাছেঁড়া করা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BE3E3"/>
                    </a:solidFill>
                  </a:tcPr>
                </a:tc>
              </a:tr>
              <a:tr h="64443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b="1" dirty="0">
                          <a:solidFill>
                            <a:srgbClr val="6B1414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দীর্ঘশ্বাস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800" dirty="0">
                          <a:solidFill>
                            <a:srgbClr val="2A2A2A"/>
                          </a:solidFill>
                          <a:latin typeface="Nikosh" pitchFamily="34" charset="0"/>
                          <a:ea typeface="Nikosh" pitchFamily="34" charset="-122"/>
                          <a:cs typeface="Nikosh" pitchFamily="34" charset="-120"/>
                        </a:rPr>
                        <a:t>দুঃখ-ভারাক্রান্ত নিঃশ্বাস</a:t>
                      </a:r>
                      <a:endParaRPr lang="en-US" sz="2800" dirty="0">
                        <a:latin typeface="Nikosh" charset="0"/>
                        <a:ea typeface="Nikosh" charset="0"/>
                        <a:cs typeface="Nikosh" charset="0"/>
                      </a:endParaRPr>
                    </a:p>
                  </a:txBody>
                  <a:tcPr marL="127000" marR="127000" marT="50800" marB="508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5131" y="0"/>
            <a:ext cx="2965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শব্দার্থ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4846320"/>
            <a:ext cx="4114800" cy="4114800"/>
          </a:xfrm>
          <a:prstGeom prst="ellipse">
            <a:avLst/>
          </a:prstGeom>
          <a:solidFill>
            <a:srgbClr val="1A2148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F5F5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কবিতার মূলভাব ও শিক্ষা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640080" cy="640080"/>
          </a:xfrm>
          <a:prstGeom prst="ellipse">
            <a:avLst/>
          </a:prstGeom>
          <a:solidFill>
            <a:srgbClr val="C127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83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1554480" y="173736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বসন্ত ঋতুর প্রকৃতি আর ভাষা আন্দোলনের আত্মত্যাগ একসূত্রে গাঁথা — এই কবিতার মূল ভাব।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2834640"/>
            <a:ext cx="640080" cy="640080"/>
          </a:xfrm>
          <a:prstGeom prst="ellipse">
            <a:avLst/>
          </a:prstGeom>
          <a:solidFill>
            <a:srgbClr val="C1272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346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27889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ভাষা শহিদদের আত্মত্যাগের প্রতি শ্রদ্ধা ও কৃতজ্ঞতা জাগানো এর উদ্দেশ্য।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640080" cy="640080"/>
          </a:xfrm>
          <a:prstGeom prst="ellipse">
            <a:avLst/>
          </a:prstGeom>
          <a:solidFill>
            <a:srgbClr val="C1272D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8862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554480" y="384048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মাতৃভাষার প্রতি ভালোবাসা এবং শহিদদের স্মরণ করার শিক্ষা দেয় এই কবিতা।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640080" y="4937760"/>
            <a:ext cx="640080" cy="640080"/>
          </a:xfrm>
          <a:prstGeom prst="ellipse">
            <a:avLst/>
          </a:prstGeom>
          <a:solidFill>
            <a:srgbClr val="C1272D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4937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1554480" y="489204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প্রকৃতির সৌন্দর্যের ভেতর দিয়ে ইতিহাসের ত্যাগ ও বেদনাকে অনুভব করতে শেখায়।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14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390</Words>
  <Application>Microsoft Office PowerPoint</Application>
  <PresentationFormat>Widescreen</PresentationFormat>
  <Paragraphs>93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Kalpurush</vt:lpstr>
      <vt:lpstr>Nikosh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16</cp:revision>
  <dcterms:created xsi:type="dcterms:W3CDTF">2026-07-25T11:34:58Z</dcterms:created>
  <dcterms:modified xsi:type="dcterms:W3CDTF">2026-07-25T12:23:18Z</dcterms:modified>
</cp:coreProperties>
</file>