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525" r:id="rId2"/>
    <p:sldId id="297" r:id="rId3"/>
    <p:sldId id="526" r:id="rId4"/>
    <p:sldId id="274" r:id="rId5"/>
    <p:sldId id="286" r:id="rId6"/>
    <p:sldId id="266" r:id="rId7"/>
    <p:sldId id="268" r:id="rId8"/>
    <p:sldId id="279" r:id="rId9"/>
    <p:sldId id="271" r:id="rId10"/>
    <p:sldId id="275" r:id="rId11"/>
    <p:sldId id="287" r:id="rId12"/>
    <p:sldId id="289" r:id="rId13"/>
    <p:sldId id="290" r:id="rId14"/>
    <p:sldId id="291" r:id="rId15"/>
    <p:sldId id="292" r:id="rId16"/>
    <p:sldId id="294" r:id="rId17"/>
    <p:sldId id="52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CDBF-572E-4D0E-B270-287E806EEAB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E26C4-545D-4F7F-A5BB-0E5A8D988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22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7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peakpx.com/19235/water-droplet/1440x900-wallpaper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>
              <a:alphaModFix amt="40000"/>
              <a:extLs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77FD28D-425C-6DA3-EF9A-36CCDC983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F8D112-B96E-1D31-C6BC-AA41B0A75900}"/>
              </a:ext>
            </a:extLst>
          </p:cNvPr>
          <p:cNvSpPr txBox="1"/>
          <p:nvPr/>
        </p:nvSpPr>
        <p:spPr>
          <a:xfrm>
            <a:off x="2346960" y="2118360"/>
            <a:ext cx="1859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প্রখর</a:t>
            </a:r>
            <a:endParaRPr lang="bn-BD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তীক্ষ্ণ</a:t>
            </a:r>
            <a:endParaRPr lang="bn-BD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মজবুত</a:t>
            </a:r>
            <a:endParaRPr lang="bn-BD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নখর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F01D58-677D-80CC-EECE-7E33C09B1CB0}"/>
              </a:ext>
            </a:extLst>
          </p:cNvPr>
          <p:cNvSpPr txBox="1"/>
          <p:nvPr/>
        </p:nvSpPr>
        <p:spPr>
          <a:xfrm>
            <a:off x="6694526" y="2160033"/>
            <a:ext cx="1291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তী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DBD49-8308-D7BC-1A00-D6A60CFBF7BB}"/>
              </a:ext>
            </a:extLst>
          </p:cNvPr>
          <p:cNvSpPr txBox="1"/>
          <p:nvPr/>
        </p:nvSpPr>
        <p:spPr>
          <a:xfrm>
            <a:off x="6694526" y="2872413"/>
            <a:ext cx="1642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ধারালো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FE5A28-AA13-3F99-FD33-A90B4AD5D942}"/>
              </a:ext>
            </a:extLst>
          </p:cNvPr>
          <p:cNvSpPr txBox="1"/>
          <p:nvPr/>
        </p:nvSpPr>
        <p:spPr>
          <a:xfrm>
            <a:off x="6694526" y="3611106"/>
            <a:ext cx="1966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শক্তপোক্ত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1379B4-2764-A549-7E8B-7C8319A4BCB9}"/>
              </a:ext>
            </a:extLst>
          </p:cNvPr>
          <p:cNvSpPr txBox="1"/>
          <p:nvPr/>
        </p:nvSpPr>
        <p:spPr>
          <a:xfrm>
            <a:off x="6694526" y="4338904"/>
            <a:ext cx="4450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পশুপাখি বা শিকারী জন্তুর ধারালো নখ।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57F631B-3E62-6788-3103-427436E610AC}"/>
              </a:ext>
            </a:extLst>
          </p:cNvPr>
          <p:cNvCxnSpPr/>
          <p:nvPr/>
        </p:nvCxnSpPr>
        <p:spPr>
          <a:xfrm>
            <a:off x="3825240" y="2491353"/>
            <a:ext cx="216408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985DB0-38E3-61D4-BEF9-6EEF00AC5CC9}"/>
              </a:ext>
            </a:extLst>
          </p:cNvPr>
          <p:cNvCxnSpPr/>
          <p:nvPr/>
        </p:nvCxnSpPr>
        <p:spPr>
          <a:xfrm>
            <a:off x="3825240" y="3252787"/>
            <a:ext cx="216408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12D450-CD57-509C-A804-6D6EA2FB8D1A}"/>
              </a:ext>
            </a:extLst>
          </p:cNvPr>
          <p:cNvCxnSpPr/>
          <p:nvPr/>
        </p:nvCxnSpPr>
        <p:spPr>
          <a:xfrm>
            <a:off x="3825240" y="4014221"/>
            <a:ext cx="216408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EF89611-0489-D59D-586E-50F482809E45}"/>
              </a:ext>
            </a:extLst>
          </p:cNvPr>
          <p:cNvCxnSpPr/>
          <p:nvPr/>
        </p:nvCxnSpPr>
        <p:spPr>
          <a:xfrm>
            <a:off x="3825240" y="4714695"/>
            <a:ext cx="2164080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DDD867-9E0A-6598-6C6E-6D405D587388}"/>
              </a:ext>
            </a:extLst>
          </p:cNvPr>
          <p:cNvSpPr txBox="1"/>
          <p:nvPr/>
        </p:nvSpPr>
        <p:spPr>
          <a:xfrm>
            <a:off x="4069080" y="370405"/>
            <a:ext cx="4053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 অর্থ জেনে নেই </a:t>
            </a:r>
            <a:endParaRPr lang="en-US" sz="4400" b="1" u="sng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F8EDF1-A376-860A-39A4-D10E49266951}"/>
              </a:ext>
            </a:extLst>
          </p:cNvPr>
          <p:cNvSpPr txBox="1"/>
          <p:nvPr/>
        </p:nvSpPr>
        <p:spPr>
          <a:xfrm>
            <a:off x="2232660" y="1337683"/>
            <a:ext cx="6568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প্রদত্ত শব্দ</a:t>
            </a:r>
            <a:r>
              <a:rPr lang="bn-BD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</a:t>
            </a:r>
            <a:r>
              <a:rPr lang="bn-BD" sz="44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 অর্থ </a:t>
            </a:r>
            <a:endParaRPr lang="en-US" sz="4400" b="1" u="sng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072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DD1855D-3A64-22F1-E299-681AE93BF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B26C5C-4BB0-493C-8755-BC815E59AC37}"/>
              </a:ext>
            </a:extLst>
          </p:cNvPr>
          <p:cNvSpPr txBox="1"/>
          <p:nvPr/>
        </p:nvSpPr>
        <p:spPr>
          <a:xfrm>
            <a:off x="1249680" y="2087880"/>
            <a:ext cx="2286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দৃষ্টি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তীক্ষ্ণ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A00CE-8D5F-E5E5-FD1E-1BD15B64C717}"/>
              </a:ext>
            </a:extLst>
          </p:cNvPr>
          <p:cNvSpPr txBox="1"/>
          <p:nvPr/>
        </p:nvSpPr>
        <p:spPr>
          <a:xfrm>
            <a:off x="4191000" y="2070260"/>
            <a:ext cx="563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ষ্ট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D8CB1-C93F-6402-C386-425F87E920F7}"/>
              </a:ext>
            </a:extLst>
          </p:cNvPr>
          <p:cNvSpPr txBox="1"/>
          <p:nvPr/>
        </p:nvSpPr>
        <p:spPr>
          <a:xfrm>
            <a:off x="4191000" y="2765525"/>
            <a:ext cx="746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ক্ত</a:t>
            </a:r>
            <a:endParaRPr lang="en-US" sz="5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29997-447D-72B6-0E38-03791D161648}"/>
              </a:ext>
            </a:extLst>
          </p:cNvPr>
          <p:cNvSpPr txBox="1"/>
          <p:nvPr/>
        </p:nvSpPr>
        <p:spPr>
          <a:xfrm>
            <a:off x="4191000" y="3603190"/>
            <a:ext cx="746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143D72-0258-44F1-BB8C-B3EF4764D0E6}"/>
              </a:ext>
            </a:extLst>
          </p:cNvPr>
          <p:cNvSpPr txBox="1"/>
          <p:nvPr/>
        </p:nvSpPr>
        <p:spPr>
          <a:xfrm>
            <a:off x="4191000" y="4280835"/>
            <a:ext cx="746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ক্ষ্ণ</a:t>
            </a:r>
            <a:endParaRPr lang="en-US" sz="54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7955E-F776-FA7F-41DD-42F567317B44}"/>
              </a:ext>
            </a:extLst>
          </p:cNvPr>
          <p:cNvSpPr txBox="1"/>
          <p:nvPr/>
        </p:nvSpPr>
        <p:spPr>
          <a:xfrm>
            <a:off x="5775961" y="2070260"/>
            <a:ext cx="1828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54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     ট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28938B-A6CD-EFFE-CA3B-CC2514BDD7DA}"/>
              </a:ext>
            </a:extLst>
          </p:cNvPr>
          <p:cNvSpPr txBox="1"/>
          <p:nvPr/>
        </p:nvSpPr>
        <p:spPr>
          <a:xfrm>
            <a:off x="5775964" y="2765525"/>
            <a:ext cx="1828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54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    ত 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CBEC17-A2F3-4917-20E8-8D15306F8171}"/>
              </a:ext>
            </a:extLst>
          </p:cNvPr>
          <p:cNvSpPr txBox="1"/>
          <p:nvPr/>
        </p:nvSpPr>
        <p:spPr>
          <a:xfrm>
            <a:off x="5775961" y="3611374"/>
            <a:ext cx="1828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54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     দ 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2EB2D8-B291-21ED-7B8F-CB22521C51A3}"/>
              </a:ext>
            </a:extLst>
          </p:cNvPr>
          <p:cNvSpPr txBox="1"/>
          <p:nvPr/>
        </p:nvSpPr>
        <p:spPr>
          <a:xfrm>
            <a:off x="5471160" y="4229158"/>
            <a:ext cx="2301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54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   ষ   ম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AB155-A017-9E9E-237C-9985D68CABFC}"/>
              </a:ext>
            </a:extLst>
          </p:cNvPr>
          <p:cNvSpPr txBox="1"/>
          <p:nvPr/>
        </p:nvSpPr>
        <p:spPr>
          <a:xfrm>
            <a:off x="9113520" y="2147204"/>
            <a:ext cx="2453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বৃষ্টি, মিষ্টি 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5416D8-8BC3-2545-45F0-126CB15D87DC}"/>
              </a:ext>
            </a:extLst>
          </p:cNvPr>
          <p:cNvSpPr txBox="1"/>
          <p:nvPr/>
        </p:nvSpPr>
        <p:spPr>
          <a:xfrm>
            <a:off x="9113517" y="2818003"/>
            <a:ext cx="1828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রক্ত, ভক্ত 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ED4F01-CE7C-8ECD-ECED-C556DE1F968C}"/>
              </a:ext>
            </a:extLst>
          </p:cNvPr>
          <p:cNvSpPr txBox="1"/>
          <p:nvPr/>
        </p:nvSpPr>
        <p:spPr>
          <a:xfrm>
            <a:off x="9022080" y="3622387"/>
            <a:ext cx="2636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শতাব্দী, অব্দ 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8FACFF-4807-565A-96E3-DAEF7398AC91}"/>
              </a:ext>
            </a:extLst>
          </p:cNvPr>
          <p:cNvSpPr txBox="1"/>
          <p:nvPr/>
        </p:nvSpPr>
        <p:spPr>
          <a:xfrm>
            <a:off x="9220200" y="4343132"/>
            <a:ext cx="1965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সুক্ষ্ম, লক্ষ্মী 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CE23AE8-5789-F44A-4FD4-33EDB5DC0823}"/>
              </a:ext>
            </a:extLst>
          </p:cNvPr>
          <p:cNvCxnSpPr>
            <a:cxnSpLocks/>
          </p:cNvCxnSpPr>
          <p:nvPr/>
        </p:nvCxnSpPr>
        <p:spPr>
          <a:xfrm>
            <a:off x="7757161" y="2518767"/>
            <a:ext cx="1203960" cy="1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0974ABC-D2E8-5FA3-F00E-E3F528323C5E}"/>
              </a:ext>
            </a:extLst>
          </p:cNvPr>
          <p:cNvCxnSpPr>
            <a:cxnSpLocks/>
          </p:cNvCxnSpPr>
          <p:nvPr/>
        </p:nvCxnSpPr>
        <p:spPr>
          <a:xfrm>
            <a:off x="7818120" y="3173582"/>
            <a:ext cx="1203960" cy="1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7BEAB8-9A85-495D-02B0-0049184A8938}"/>
              </a:ext>
            </a:extLst>
          </p:cNvPr>
          <p:cNvCxnSpPr>
            <a:cxnSpLocks/>
          </p:cNvCxnSpPr>
          <p:nvPr/>
        </p:nvCxnSpPr>
        <p:spPr>
          <a:xfrm>
            <a:off x="7840984" y="4012911"/>
            <a:ext cx="1203960" cy="1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515471-61C3-3BE5-9151-62EB44660B81}"/>
              </a:ext>
            </a:extLst>
          </p:cNvPr>
          <p:cNvCxnSpPr>
            <a:cxnSpLocks/>
          </p:cNvCxnSpPr>
          <p:nvPr/>
        </p:nvCxnSpPr>
        <p:spPr>
          <a:xfrm>
            <a:off x="8016240" y="4670258"/>
            <a:ext cx="1203960" cy="1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B613504-9D7E-2EFC-9A1A-2699DA1C4761}"/>
              </a:ext>
            </a:extLst>
          </p:cNvPr>
          <p:cNvSpPr txBox="1"/>
          <p:nvPr/>
        </p:nvSpPr>
        <p:spPr>
          <a:xfrm>
            <a:off x="4099559" y="718573"/>
            <a:ext cx="5044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b="1" u="sng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ভেঙ্গে শব্দ তৈরি কর </a:t>
            </a:r>
            <a:endParaRPr lang="en-US" sz="4000" b="1" u="sng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6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3619AB-C3C5-B9F0-8012-F36BE9484F43}"/>
              </a:ext>
            </a:extLst>
          </p:cNvPr>
          <p:cNvSpPr txBox="1"/>
          <p:nvPr/>
        </p:nvSpPr>
        <p:spPr>
          <a:xfrm>
            <a:off x="2209800" y="307848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 ভাগ করে প্রতি দলে একজন করে পড়বে এবং বাকিরা শুনবে। এভাবে দলের সকলে পড়বে। </a:t>
            </a:r>
            <a:endParaRPr lang="en-US" sz="4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969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43978-64EF-54CA-E1B7-9DF7DA194CAA}"/>
              </a:ext>
            </a:extLst>
          </p:cNvPr>
          <p:cNvSpPr txBox="1"/>
          <p:nvPr/>
        </p:nvSpPr>
        <p:spPr>
          <a:xfrm>
            <a:off x="1120139" y="1907950"/>
            <a:ext cx="99517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শিকার ধরার সময় বাঘের থাবায় কী পরিবর্তন হয়</a:t>
            </a:r>
            <a:r>
              <a:rPr lang="en-US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 বাঘ যখন স্বাভাবিকভাবে হাঁটে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তখন তার নখরগুলো থাবার ভেতরে লুকানো থাকে। কিন্তু শিকার ধরার সময় থাবা থেকে ধারালো ও তীক্ষ্ণ নখরগুলো বেরিয়ে আসে। এই নখরের আঘাতেই সে শিকারকে কাবু করে।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বাঘের চোয়াল ও দাঁত কেন মজবুত হয়</a:t>
            </a:r>
            <a:r>
              <a:rPr lang="en-US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 বাঘ মাংসাশী প্রাণী হওয়ার কারণে তাকে শক্ত হাড় ও মাংস চিবিয়ে খেতে হয়। তাই খাবার সহজে চিবানোর জন্য এদের রয়েছে মজবুত চোয়াল। সাথে রয়েছে অত্যন্ত তীক্ষ্ণ ও ধারালো দাঁত।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80F54E-3681-503E-FBAE-87A1C2D8F4B8}"/>
              </a:ext>
            </a:extLst>
          </p:cNvPr>
          <p:cNvSpPr/>
          <p:nvPr/>
        </p:nvSpPr>
        <p:spPr>
          <a:xfrm>
            <a:off x="0" y="0"/>
            <a:ext cx="12191999" cy="1228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থেকে উত্তর খুঁজে বের করি ও লিখি  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95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DC9837-E568-2D28-3F74-1098C0EC82AF}"/>
              </a:ext>
            </a:extLst>
          </p:cNvPr>
          <p:cNvSpPr txBox="1"/>
          <p:nvPr/>
        </p:nvSpPr>
        <p:spPr>
          <a:xfrm>
            <a:off x="1287780" y="2971800"/>
            <a:ext cx="98831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বিড়াল একটি চঞ্চল পোষা প্রাণী। সে ঘরের কোণে কোণে ঘুরে বেড়ায় এবং নীরবে মানুষের কাছে ভালোবাসা চায়। তার নরম লোম, তীক্ষ্ণ চোখ ও মৃদু ডাক মন ভরিয়ে তোলে। বিড়াল ইঁদুর ধরে এবং ঘরের পরিবেশ নিরাপদ রাখে। শিশুদের সঙ্গে খেলতে সে খুব পছন্দ করে।</a:t>
            </a:r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9781C-4F9B-1FCA-6640-DE7B538D78BF}"/>
              </a:ext>
            </a:extLst>
          </p:cNvPr>
          <p:cNvSpPr txBox="1"/>
          <p:nvPr/>
        </p:nvSpPr>
        <p:spPr>
          <a:xfrm>
            <a:off x="4613910" y="1874520"/>
            <a:ext cx="323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800" b="1" u="sng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অনুচ্ছেদটি পড়ি </a:t>
            </a:r>
            <a:endParaRPr lang="en-US" sz="4800" b="1" u="sng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212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C35A41-8A2A-25E9-8B02-41425E00C3C9}"/>
              </a:ext>
            </a:extLst>
          </p:cNvPr>
          <p:cNvSpPr txBox="1"/>
          <p:nvPr/>
        </p:nvSpPr>
        <p:spPr>
          <a:xfrm>
            <a:off x="929640" y="1752600"/>
            <a:ext cx="103327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বাঘের দৃষ্টি</a:t>
            </a:r>
            <a:r>
              <a:rPr lang="en-US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শ্রবণ ও ঘ্রাণশক্তি কেমন</a:t>
            </a:r>
            <a:r>
              <a:rPr lang="en-US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উত্তর: বাঘ শিকার ধরার ক্ষেত্রে অত্যন্ত পটু কারণ এদের পঞ্চেন্দ্রিয় খুব শক্তিশালী। এদের দৃষ্টিশক্তি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শ্রবণশক্তি এবং ঘ্রাণশক্তি অনেক প্রখর হয়। এই শক্তির সাহায্যেই এরা অনেক দূর থেকে শিকারের অবস্থান বুঝতে পারে।</a:t>
            </a:r>
            <a:endParaRPr lang="bn-BD" sz="4000" b="1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bn-BD" sz="4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“ক্ষ্ণ” –যুক্তবর্ণটিতে কোন কোন বর্ণ রয়েছে? </a:t>
            </a:r>
          </a:p>
          <a:p>
            <a:r>
              <a:rPr lang="bn-BD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উত্তর- “ক্ষ্ণ” –যুক্তবর্ণটিতে ক, ষ ও ম বর্ণ রয়েছে। 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10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5EA04-E96E-9B5F-597F-299E44BF0493}"/>
              </a:ext>
            </a:extLst>
          </p:cNvPr>
          <p:cNvSpPr txBox="1"/>
          <p:nvPr/>
        </p:nvSpPr>
        <p:spPr>
          <a:xfrm>
            <a:off x="1253490" y="3032760"/>
            <a:ext cx="96850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. বাঘ বিড়াল প্রজাতির সবচেয়ে __________প্রাণী।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. বাঘের থাবার নিচের অংশ নরম হওয়ায় চলার সময় __________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হয় না।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. খাবার চিবানোর জন্য বাঘের মজবুত __________আছে।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. বাঘ খুব ভালো __________ কাটতে পারে।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E3786-9375-DE42-2E1C-A456FD50E854}"/>
              </a:ext>
            </a:extLst>
          </p:cNvPr>
          <p:cNvSpPr txBox="1"/>
          <p:nvPr/>
        </p:nvSpPr>
        <p:spPr>
          <a:xfrm>
            <a:off x="4396740" y="1828800"/>
            <a:ext cx="3398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b="1" u="sng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শুন্যস্থান পূরণ করবে</a:t>
            </a:r>
            <a:endParaRPr lang="en-US" sz="4000" b="1" u="sng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774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96948" y="3429000"/>
            <a:ext cx="1097280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600" b="1" dirty="0">
                <a:solidFill>
                  <a:srgbClr val="F9A825"/>
                </a:solidFill>
                <a:latin typeface="ChandrabatiSushreeMJ" pitchFamily="2" charset="0"/>
                <a:ea typeface="Calibri" pitchFamily="34" charset="-122"/>
                <a:cs typeface="ChandrabatiSushreeMJ" pitchFamily="2" charset="0"/>
              </a:rPr>
              <a:t>ধন্যবাদ সকলকে</a:t>
            </a:r>
            <a:endParaRPr lang="en-US" sz="9600" dirty="0">
              <a:latin typeface="ChandrabatiSushreeMJ" pitchFamily="2" charset="0"/>
              <a:cs typeface="ChandrabatiSushree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6263640"/>
            <a:ext cx="12192000" cy="51816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6339840"/>
            <a:ext cx="1219200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মোঃ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সাইফুল্লাহ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সহকারী শিক্ষক | ১৪২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নং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মধ্য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জ্ঞানপাড়া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সরকারি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প্রাথমিক বিদ্যালয়,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পাথরঘাটা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বরগুনা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AD38B6-2E7B-AFA1-55A8-04A5E44E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12192000" cy="6838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939025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55754" y="2954688"/>
            <a:ext cx="5120641" cy="2841868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রয়েল বেঙ্গল টাইগার</a:t>
            </a:r>
          </a:p>
          <a:p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" y="6641"/>
            <a:ext cx="5120641" cy="6851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8902" y="1571955"/>
            <a:ext cx="114859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১.১.১ বাক্য ও শব্দে ব্যবহৃত যুক্তবর্ণের ধ্বনি শুনে শনাক্ত করতে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৩.১.১ চিত্র/ছবি বা ছক সংবলিত/বিহীন বর্ণনা শুনে বিষয়বস্তু বলতে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৪.১.৪ প্রমিত উচ্চারণে বলা গল্প শুনে আনন্দের সাথে বিষয়বস্তু নিজের মতো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করে বলতে ও লিখতে পারবে।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78BDB5-1194-A111-9755-B363FEF128B1}"/>
              </a:ext>
            </a:extLst>
          </p:cNvPr>
          <p:cNvSpPr/>
          <p:nvPr/>
        </p:nvSpPr>
        <p:spPr>
          <a:xfrm>
            <a:off x="0" y="0"/>
            <a:ext cx="12191999" cy="1228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FCCAFAF-D90E-FE32-2A45-8D04A3AE1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4E8CCA-6870-DADB-5D72-58BDEFA1465E}"/>
              </a:ext>
            </a:extLst>
          </p:cNvPr>
          <p:cNvSpPr txBox="1"/>
          <p:nvPr/>
        </p:nvSpPr>
        <p:spPr>
          <a:xfrm>
            <a:off x="1127760" y="1356360"/>
            <a:ext cx="103174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বাঘের দৈর্ঘ্য কত সেন্টিমিটার পর্যন্ত হতে পারে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বাঘের দৈর্ঘ্য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২২০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সেন্টিমিটার পর্যন্ত হতে পারে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বাঘিনী গড়ে কত কেজি ওজনের হয়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উত্তর-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বাঘিনী গড়ে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১৪০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কেজি ওজনের হয়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পৃথিবীতে বাঘের সবচেয়ে __________প্রজাতি হলো</a:t>
            </a:r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রয়েল বেঙ্গল</a:t>
            </a:r>
            <a:endParaRPr lang="bn-BD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টাইগার।</a:t>
            </a:r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 – শুন্যস্থানে কী বসবে? </a:t>
            </a:r>
            <a:endParaRPr lang="en-US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উত্তর- “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পৃথিবীতে বাঘের সবচেয়ে _________________প্রজাতি হলো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রয়েল বেঙ্গল টাইগার।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” – শুন্যস্থানে 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রাজসিক</a:t>
            </a:r>
            <a:r>
              <a:rPr lang="bn-BD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বসবে।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8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4772390-8C9D-58E1-50D8-697492307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DC4165-3EA1-9673-8AC5-7FBB117A7156}"/>
              </a:ext>
            </a:extLst>
          </p:cNvPr>
          <p:cNvSpPr txBox="1"/>
          <p:nvPr/>
        </p:nvSpPr>
        <p:spPr>
          <a:xfrm>
            <a:off x="994410" y="1751617"/>
            <a:ext cx="1020318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রয়েল বেঙ্গল টাইগার</a:t>
            </a:r>
          </a:p>
          <a:p>
            <a:pPr algn="ctr"/>
            <a:endParaRPr lang="bn-BD" sz="2800" b="1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বাঘ বিড়াল প্রজাতির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..........</a:t>
            </a:r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প্রধান খাদ্য। </a:t>
            </a:r>
            <a:endParaRPr lang="as-IN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66B540-9ABE-5F26-278A-9F0380C7735E}"/>
              </a:ext>
            </a:extLst>
          </p:cNvPr>
          <p:cNvSpPr/>
          <p:nvPr/>
        </p:nvSpPr>
        <p:spPr>
          <a:xfrm>
            <a:off x="0" y="0"/>
            <a:ext cx="12191999" cy="1228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40961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24A388-D912-925B-7A59-05AFA51A1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5" t="11344" r="34000"/>
          <a:stretch>
            <a:fillRect/>
          </a:stretch>
        </p:blipFill>
        <p:spPr>
          <a:xfrm>
            <a:off x="3596640" y="-5016"/>
            <a:ext cx="5410199" cy="6855998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32797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6131D0-77EF-7459-8FA9-0AF36AC6D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9DBE09-CE4F-A957-78D5-44755E355782}"/>
              </a:ext>
            </a:extLst>
          </p:cNvPr>
          <p:cNvSpPr txBox="1"/>
          <p:nvPr/>
        </p:nvSpPr>
        <p:spPr>
          <a:xfrm>
            <a:off x="2346960" y="4206240"/>
            <a:ext cx="83186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বাঘ বিড়াল প্রজাতির সবচেয়ে বড়ো প্রাণী। তাই বিড়ালকে বলা হয় বাঘের মাসি। বাঘ খুব দক্ষতার সঙ্গে শিকার ধরতে পারে। এদের দৃষ্টি, শ্রবণ ও ঘ্রাণশক্তি খুবই প্রখর।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F4A17-971C-BA97-01F9-4B32295F8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96018"/>
            <a:ext cx="4608901" cy="307260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72CF89-6514-9562-6814-75ED6E1B2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98" y="696018"/>
            <a:ext cx="4608901" cy="307260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192280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8DB3A1-8503-4D06-3AD0-D1C49834C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9A3A80-CCF1-A18A-947F-55E7E76DEF92}"/>
              </a:ext>
            </a:extLst>
          </p:cNvPr>
          <p:cNvSpPr txBox="1"/>
          <p:nvPr/>
        </p:nvSpPr>
        <p:spPr>
          <a:xfrm>
            <a:off x="1005840" y="3429000"/>
            <a:ext cx="101803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বাঘের আছে শক্তিশালী থাবা। থাবার নিচের অংশ নরম ও পুরু। তাই চলার সময় শব্দ হয় না। শিকার ধরার সময় থাবা থেকে নখর বেরিয়ে আসে। খাবার চিবানোর জন্য এদের রয়েছে তীক্ষ্ণ ও ধারালো দাঁত আর মজবুত চোয়াল। একটি বাঘ সাধারণত প্রতিদিন ৭ থেকে ৮ কেজি খাবার খায়। হরিণ, শূকর, বানরের মাংস ইত্যাদি বাঘের প্রধান খাদ্য।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AF3A3-A5EF-6B2A-31FC-2E8EFE842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762" y="588360"/>
            <a:ext cx="4056849" cy="2689772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275F19-DB36-E56E-6B19-ADF13511B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391" y="588360"/>
            <a:ext cx="4014977" cy="2689772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7603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E9CFCFF-2F43-62D8-A714-FE2EA47FB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8AC779-E745-16CB-D93B-44E602F17B56}"/>
              </a:ext>
            </a:extLst>
          </p:cNvPr>
          <p:cNvSpPr txBox="1"/>
          <p:nvPr/>
        </p:nvSpPr>
        <p:spPr>
          <a:xfrm>
            <a:off x="899160" y="1264920"/>
            <a:ext cx="100279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৮. বাঘের কোন শক্তি প্রখর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দৃষ্টি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খ) শ্রবণ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ঘ্রাণ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ঘ) সবকটিই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৯. বাঘের থাবার নিচের অংশ কেমন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শক্ত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খ) ধারালো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নরম ও পুরু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ঘ) পাতলা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১০. শিকার ধরার সময় থাবা থেকে কী বেরিয়ে আসে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দাঁত          খ) নখ          গ) জিহ্বা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ঘ) হাড়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১১. একটি বাঘ প্রতিদিন গড়ে কত কেজি খাবার খায়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২-৩ কেজি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খ) ৪-৫ কেজি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৭-৮ কেজি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ঘ) ১০-১২ কেজি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১২. বাঘের প্রধান খাদ্য কোনটি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</a:t>
            </a: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ফলমূল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খ) ঘাস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গ) হরিণ ও শূকরের মাংস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ঘ) মাছ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56B294-A725-398E-7C31-D10AB8DD208F}"/>
              </a:ext>
            </a:extLst>
          </p:cNvPr>
          <p:cNvSpPr txBox="1"/>
          <p:nvPr/>
        </p:nvSpPr>
        <p:spPr>
          <a:xfrm>
            <a:off x="4236720" y="381000"/>
            <a:ext cx="371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উত্তরে টিক চিহ্ন  দিই </a:t>
            </a:r>
            <a:endParaRPr lang="en-US" sz="3200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881E6-2A82-0399-F91F-B2976F05C104}"/>
              </a:ext>
            </a:extLst>
          </p:cNvPr>
          <p:cNvSpPr txBox="1"/>
          <p:nvPr/>
        </p:nvSpPr>
        <p:spPr>
          <a:xfrm>
            <a:off x="7673340" y="1685121"/>
            <a:ext cx="563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5BB83E-B5F6-4480-3574-E4F0F693EE18}"/>
              </a:ext>
            </a:extLst>
          </p:cNvPr>
          <p:cNvSpPr txBox="1"/>
          <p:nvPr/>
        </p:nvSpPr>
        <p:spPr>
          <a:xfrm>
            <a:off x="6027420" y="2659559"/>
            <a:ext cx="563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6B9440-BB9E-6709-CB05-386FE0DBE9A8}"/>
              </a:ext>
            </a:extLst>
          </p:cNvPr>
          <p:cNvSpPr txBox="1"/>
          <p:nvPr/>
        </p:nvSpPr>
        <p:spPr>
          <a:xfrm>
            <a:off x="2766060" y="3633997"/>
            <a:ext cx="563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B391B-E99C-2FD4-DEF4-24F560DA2190}"/>
              </a:ext>
            </a:extLst>
          </p:cNvPr>
          <p:cNvSpPr txBox="1"/>
          <p:nvPr/>
        </p:nvSpPr>
        <p:spPr>
          <a:xfrm>
            <a:off x="5334000" y="4654155"/>
            <a:ext cx="563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D0BF8-C1DC-F85B-2966-1A56D8E82F0B}"/>
              </a:ext>
            </a:extLst>
          </p:cNvPr>
          <p:cNvSpPr txBox="1"/>
          <p:nvPr/>
        </p:nvSpPr>
        <p:spPr>
          <a:xfrm>
            <a:off x="4914900" y="5559355"/>
            <a:ext cx="563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923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202</TotalTime>
  <Words>753</Words>
  <Application>Microsoft Office PowerPoint</Application>
  <PresentationFormat>Widescreen</PresentationFormat>
  <Paragraphs>97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ChandrabatiSushreeMJ</vt:lpstr>
      <vt:lpstr>Kalpurush</vt:lpstr>
      <vt:lpstr>NikoshBAN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রয়েল বেঙ্গল টাইগার</dc:title>
  <dc:subject>বাংলা</dc:subject>
  <dc:creator>Md.Shaifullah</dc:creator>
  <cp:lastModifiedBy>Saif Creation</cp:lastModifiedBy>
  <cp:revision>20</cp:revision>
  <dcterms:created xsi:type="dcterms:W3CDTF">2025-12-18T03:25:05Z</dcterms:created>
  <dcterms:modified xsi:type="dcterms:W3CDTF">2026-07-25T13:44:22Z</dcterms:modified>
</cp:coreProperties>
</file>