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263" r:id="rId2"/>
    <p:sldId id="264" r:id="rId3"/>
    <p:sldId id="257" r:id="rId4"/>
    <p:sldId id="258" r:id="rId5"/>
    <p:sldId id="259" r:id="rId6"/>
    <p:sldId id="260" r:id="rId7"/>
    <p:sldId id="261" r:id="rId8"/>
    <p:sldId id="262" r:id="rId9"/>
    <p:sldId id="265" r:id="rId10"/>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74" d="100"/>
          <a:sy n="74" d="100"/>
        </p:scale>
        <p:origin x="552" y="4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001864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8302976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3444898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400" advClick="0" advTm="3000">
        <p14:doors dir="vert"/>
      </p:transition>
    </mc:Choice>
    <mc:Fallback>
      <p:transition spd="slow" advClick="0" advTm="3000">
        <p:fade/>
      </p:transition>
    </mc:Fallback>
  </mc:AlternateConten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angle 1"/>
          <p:cNvSpPr/>
          <p:nvPr userDrawn="1"/>
        </p:nvSpPr>
        <p:spPr>
          <a:xfrm>
            <a:off x="73196" y="6488668"/>
            <a:ext cx="6022803" cy="369332"/>
          </a:xfrm>
          <a:prstGeom prst="rect">
            <a:avLst/>
          </a:prstGeom>
        </p:spPr>
        <p:txBody>
          <a:bodyPr wrap="none">
            <a:spAutoFit/>
          </a:bodyPr>
          <a:lstStyle/>
          <a:p>
            <a:pPr marL="0" marR="0">
              <a:spcBef>
                <a:spcPts val="0"/>
              </a:spcBef>
              <a:spcAft>
                <a:spcPts val="0"/>
              </a:spcAft>
            </a:pPr>
            <a:r>
              <a:rPr lang="en-US" sz="1800" b="0" smtClean="0">
                <a:solidFill>
                  <a:srgbClr val="FFFF00"/>
                </a:solidFill>
                <a:effectLst/>
                <a:latin typeface="Shonar Bangla" panose="02020603050405020304" pitchFamily="18" charset="0"/>
                <a:ea typeface="Times New Roman" panose="02020603050405020304" pitchFamily="18" charset="0"/>
              </a:rPr>
              <a:t>মোঃ আলাউদ্দিন , সহকারী শিক্ষক, শিয়ালীডাঙ্গা বহুমুখী মাধ্যমিক বিদ্যালয়,বটিয়াঘাটা,খুলনা।</a:t>
            </a:r>
            <a:endParaRPr lang="en-US" sz="1600" b="1">
              <a:solidFill>
                <a:srgbClr val="FFFF00"/>
              </a:solidFill>
              <a:effectLst/>
              <a:latin typeface="Times New Roman" panose="02020603050405020304" pitchFamily="18" charset="0"/>
              <a:ea typeface="Times New Roman" panose="02020603050405020304" pitchFamily="18" charset="0"/>
            </a:endParaRPr>
          </a:p>
        </p:txBody>
      </p:sp>
    </p:spTree>
  </p:cSld>
  <p:clrMap bg1="lt1" tx1="dk1" bg2="lt2" tx2="dk2" accent1="accent1" accent2="accent2" accent3="accent3" accent4="accent4" accent5="accent5" accent6="accent6" hlink="hlink" folHlink="folHlink"/>
  <p:sldLayoutIdLst>
    <p:sldLayoutId id="2147483649" r:id="rId1"/>
  </p:sldLayoutIdLst>
  <mc:AlternateContent xmlns:mc="http://schemas.openxmlformats.org/markup-compatibility/2006">
    <mc:Choice xmlns:p14="http://schemas.microsoft.com/office/powerpoint/2010/main" Requires="p14">
      <p:transition spd="slow" p14:dur="1400" advClick="0" advTm="3000">
        <p14:doors dir="vert"/>
      </p:transition>
    </mc:Choice>
    <mc:Fallback>
      <p:transition spd="slow" advClick="0" advTm="3000">
        <p:fade/>
      </p:transition>
    </mc:Fallback>
  </mc:AlternateConten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8.jfif"/><Relationship Id="rId3" Type="http://schemas.openxmlformats.org/officeDocument/2006/relationships/image" Target="../media/image2.jpg"/><Relationship Id="rId7" Type="http://schemas.openxmlformats.org/officeDocument/2006/relationships/image" Target="../media/image5.png"/><Relationship Id="rId12"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jpg"/><Relationship Id="rId11" Type="http://schemas.openxmlformats.org/officeDocument/2006/relationships/hyperlink" Target="https://www.teachers.gov.bd/profile/sk336531alauddin" TargetMode="External"/><Relationship Id="rId5" Type="http://schemas.openxmlformats.org/officeDocument/2006/relationships/image" Target="../media/image3.png"/><Relationship Id="rId10" Type="http://schemas.openxmlformats.org/officeDocument/2006/relationships/hyperlink" Target="https://www.facebook.com/alauddin336531" TargetMode="External"/><Relationship Id="rId4" Type="http://schemas.openxmlformats.org/officeDocument/2006/relationships/image" Target="../media/image1.jpg"/><Relationship Id="rId9" Type="http://schemas.openxmlformats.org/officeDocument/2006/relationships/hyperlink" Target="https://www.youtube.com/@alauddinstudio7264" TargetMode="External"/><Relationship Id="rId14" Type="http://schemas.openxmlformats.org/officeDocument/2006/relationships/image" Target="../media/image9.jfi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B1810"/>
        </a:solidFill>
        <a:effectLst/>
      </p:bgPr>
    </p:bg>
    <p:spTree>
      <p:nvGrpSpPr>
        <p:cNvPr id="1" name=""/>
        <p:cNvGrpSpPr/>
        <p:nvPr/>
      </p:nvGrpSpPr>
      <p:grpSpPr>
        <a:xfrm>
          <a:off x="0" y="0"/>
          <a:ext cx="0" cy="0"/>
          <a:chOff x="0" y="0"/>
          <a:chExt cx="0" cy="0"/>
        </a:xfrm>
      </p:grpSpPr>
      <p:sp>
        <p:nvSpPr>
          <p:cNvPr id="2" name="Shape 0"/>
          <p:cNvSpPr/>
          <p:nvPr/>
        </p:nvSpPr>
        <p:spPr>
          <a:xfrm>
            <a:off x="9418320" y="-1280160"/>
            <a:ext cx="4754880" cy="4754880"/>
          </a:xfrm>
          <a:prstGeom prst="ellipse">
            <a:avLst/>
          </a:prstGeom>
          <a:solidFill>
            <a:srgbClr val="C1440E">
              <a:alpha val="85000"/>
            </a:srgbClr>
          </a:solidFill>
          <a:ln/>
        </p:spPr>
      </p:sp>
      <p:sp>
        <p:nvSpPr>
          <p:cNvPr id="3" name="Shape 1"/>
          <p:cNvSpPr/>
          <p:nvPr/>
        </p:nvSpPr>
        <p:spPr>
          <a:xfrm>
            <a:off x="10332720" y="-365760"/>
            <a:ext cx="2926080" cy="2926080"/>
          </a:xfrm>
          <a:prstGeom prst="ellipse">
            <a:avLst/>
          </a:prstGeom>
          <a:solidFill>
            <a:srgbClr val="E8B94A">
              <a:alpha val="90000"/>
            </a:srgbClr>
          </a:solidFill>
          <a:ln/>
        </p:spPr>
      </p:sp>
      <p:sp>
        <p:nvSpPr>
          <p:cNvPr id="4" name="Shape 2"/>
          <p:cNvSpPr/>
          <p:nvPr/>
        </p:nvSpPr>
        <p:spPr>
          <a:xfrm>
            <a:off x="-1132399" y="4676302"/>
            <a:ext cx="3291840" cy="3291840"/>
          </a:xfrm>
          <a:prstGeom prst="ellipse">
            <a:avLst/>
          </a:prstGeom>
          <a:solidFill>
            <a:srgbClr val="1B6B65">
              <a:alpha val="80000"/>
            </a:srgbClr>
          </a:solidFill>
          <a:ln/>
        </p:spPr>
      </p:sp>
      <p:sp>
        <p:nvSpPr>
          <p:cNvPr id="5" name="Text 3"/>
          <p:cNvSpPr/>
          <p:nvPr/>
        </p:nvSpPr>
        <p:spPr>
          <a:xfrm>
            <a:off x="3160643" y="2714398"/>
            <a:ext cx="9601200" cy="457200"/>
          </a:xfrm>
          <a:prstGeom prst="rect">
            <a:avLst/>
          </a:prstGeom>
          <a:noFill/>
          <a:ln/>
        </p:spPr>
        <p:txBody>
          <a:bodyPr wrap="square" lIns="0" tIns="0" rIns="0" bIns="0" rtlCol="0" anchor="ctr"/>
          <a:lstStyle/>
          <a:p>
            <a:pPr algn="ctr"/>
            <a:r>
              <a:rPr lang="en-US" sz="6600" smtClean="0">
                <a:solidFill>
                  <a:srgbClr val="FFFF00"/>
                </a:solidFill>
                <a:latin typeface="Nikosh" pitchFamily="34" charset="0"/>
                <a:cs typeface="Nikosh" pitchFamily="34" charset="-120"/>
              </a:rPr>
              <a:t> </a:t>
            </a:r>
            <a:endParaRPr lang="en-US" sz="6600" dirty="0">
              <a:solidFill>
                <a:srgbClr val="FFFF00"/>
              </a:solidFill>
            </a:endParaRPr>
          </a:p>
        </p:txBody>
      </p:sp>
      <p:sp>
        <p:nvSpPr>
          <p:cNvPr id="6" name="Text 4"/>
          <p:cNvSpPr/>
          <p:nvPr/>
        </p:nvSpPr>
        <p:spPr>
          <a:xfrm>
            <a:off x="5000044" y="3234236"/>
            <a:ext cx="9875520" cy="1554480"/>
          </a:xfrm>
          <a:prstGeom prst="rect">
            <a:avLst/>
          </a:prstGeom>
          <a:noFill/>
          <a:ln/>
        </p:spPr>
        <p:txBody>
          <a:bodyPr wrap="square" lIns="0" tIns="0" rIns="0" bIns="0" rtlCol="0" anchor="ctr"/>
          <a:lstStyle/>
          <a:p>
            <a:endParaRPr lang="en-US" sz="3600" dirty="0">
              <a:solidFill>
                <a:srgbClr val="00B050"/>
              </a:solidFill>
            </a:endParaRPr>
          </a:p>
        </p:txBody>
      </p:sp>
      <p:sp>
        <p:nvSpPr>
          <p:cNvPr id="9" name="TextBox 8"/>
          <p:cNvSpPr txBox="1"/>
          <p:nvPr/>
        </p:nvSpPr>
        <p:spPr>
          <a:xfrm>
            <a:off x="5742830" y="1363160"/>
            <a:ext cx="5022574" cy="1015663"/>
          </a:xfrm>
          <a:prstGeom prst="rect">
            <a:avLst/>
          </a:prstGeom>
          <a:noFill/>
        </p:spPr>
        <p:txBody>
          <a:bodyPr wrap="square" rtlCol="0">
            <a:spAutoFit/>
          </a:bodyPr>
          <a:lstStyle/>
          <a:p>
            <a:r>
              <a:rPr lang="en-US" sz="6000" dirty="0" smtClean="0">
                <a:solidFill>
                  <a:srgbClr val="00B0F0"/>
                </a:solidFill>
              </a:rPr>
              <a:t>     আজকের পাঠ</a:t>
            </a:r>
            <a:endParaRPr lang="en-US" sz="6000" dirty="0">
              <a:solidFill>
                <a:srgbClr val="00B0F0"/>
              </a:solidFill>
            </a:endParaRPr>
          </a:p>
        </p:txBody>
      </p:sp>
      <p:sp>
        <p:nvSpPr>
          <p:cNvPr id="10" name="TextBox 9"/>
          <p:cNvSpPr txBox="1"/>
          <p:nvPr/>
        </p:nvSpPr>
        <p:spPr>
          <a:xfrm>
            <a:off x="609600" y="389394"/>
            <a:ext cx="3551582" cy="707886"/>
          </a:xfrm>
          <a:prstGeom prst="rect">
            <a:avLst/>
          </a:prstGeom>
          <a:noFill/>
        </p:spPr>
        <p:txBody>
          <a:bodyPr wrap="square" rtlCol="0">
            <a:spAutoFit/>
          </a:bodyPr>
          <a:lstStyle/>
          <a:p>
            <a:r>
              <a:rPr lang="en-US" sz="4000" dirty="0" smtClean="0">
                <a:solidFill>
                  <a:srgbClr val="FFFF00"/>
                </a:solidFill>
                <a:latin typeface="Nikosh" panose="02000000000000000000" pitchFamily="2" charset="0"/>
                <a:cs typeface="Nikosh" panose="02000000000000000000" pitchFamily="2" charset="0"/>
              </a:rPr>
              <a:t>শিক্ষক পরিচিতি</a:t>
            </a:r>
            <a:endParaRPr lang="en-US" sz="4000" dirty="0">
              <a:solidFill>
                <a:srgbClr val="FFFF00"/>
              </a:solidFill>
              <a:latin typeface="Nikosh" panose="02000000000000000000" pitchFamily="2" charset="0"/>
              <a:cs typeface="Nikosh" panose="02000000000000000000" pitchFamily="2" charset="0"/>
            </a:endParaRPr>
          </a:p>
        </p:txBody>
      </p:sp>
      <p:sp>
        <p:nvSpPr>
          <p:cNvPr id="11" name="Oval 10"/>
          <p:cNvSpPr/>
          <p:nvPr/>
        </p:nvSpPr>
        <p:spPr>
          <a:xfrm>
            <a:off x="1109206" y="1000975"/>
            <a:ext cx="1868557" cy="176176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9205" y="1017437"/>
            <a:ext cx="1868557" cy="173736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4" name="TextBox 13"/>
          <p:cNvSpPr txBox="1"/>
          <p:nvPr/>
        </p:nvSpPr>
        <p:spPr>
          <a:xfrm>
            <a:off x="826934" y="2837581"/>
            <a:ext cx="2941983" cy="584775"/>
          </a:xfrm>
          <a:prstGeom prst="rect">
            <a:avLst/>
          </a:prstGeom>
          <a:noFill/>
        </p:spPr>
        <p:txBody>
          <a:bodyPr wrap="square" rtlCol="0">
            <a:spAutoFit/>
          </a:bodyPr>
          <a:lstStyle/>
          <a:p>
            <a:r>
              <a:rPr lang="en-US" sz="3200" dirty="0" smtClean="0">
                <a:solidFill>
                  <a:srgbClr val="92D050"/>
                </a:solidFill>
              </a:rPr>
              <a:t>মোঃ আলাউদ্দিন </a:t>
            </a:r>
            <a:endParaRPr lang="en-US" sz="3200" dirty="0">
              <a:solidFill>
                <a:srgbClr val="92D050"/>
              </a:solidFill>
            </a:endParaRPr>
          </a:p>
        </p:txBody>
      </p:sp>
      <p:sp>
        <p:nvSpPr>
          <p:cNvPr id="15" name="TextBox 14"/>
          <p:cNvSpPr txBox="1"/>
          <p:nvPr/>
        </p:nvSpPr>
        <p:spPr>
          <a:xfrm>
            <a:off x="1082700" y="3250633"/>
            <a:ext cx="1500732" cy="461665"/>
          </a:xfrm>
          <a:prstGeom prst="rect">
            <a:avLst/>
          </a:prstGeom>
          <a:noFill/>
        </p:spPr>
        <p:txBody>
          <a:bodyPr wrap="none" rtlCol="0">
            <a:spAutoFit/>
          </a:bodyPr>
          <a:lstStyle/>
          <a:p>
            <a:r>
              <a:rPr lang="en-US" sz="2400" dirty="0" smtClean="0">
                <a:solidFill>
                  <a:srgbClr val="00B050"/>
                </a:solidFill>
              </a:rPr>
              <a:t>সহকারী শিক্ষক</a:t>
            </a:r>
            <a:endParaRPr lang="en-US" sz="2400" dirty="0">
              <a:solidFill>
                <a:srgbClr val="00B050"/>
              </a:solidFill>
            </a:endParaRPr>
          </a:p>
        </p:txBody>
      </p:sp>
      <p:sp>
        <p:nvSpPr>
          <p:cNvPr id="16" name="TextBox 15"/>
          <p:cNvSpPr txBox="1"/>
          <p:nvPr/>
        </p:nvSpPr>
        <p:spPr>
          <a:xfrm>
            <a:off x="291547" y="3712298"/>
            <a:ext cx="3617843" cy="769441"/>
          </a:xfrm>
          <a:prstGeom prst="rect">
            <a:avLst/>
          </a:prstGeom>
          <a:noFill/>
        </p:spPr>
        <p:txBody>
          <a:bodyPr wrap="square" rtlCol="0">
            <a:spAutoFit/>
          </a:bodyPr>
          <a:lstStyle/>
          <a:p>
            <a:r>
              <a:rPr lang="en-US" sz="2400" dirty="0" smtClean="0">
                <a:solidFill>
                  <a:srgbClr val="00B0F0"/>
                </a:solidFill>
              </a:rPr>
              <a:t>শিয়ালীডাঙ্গা বহুমুখী মাধ্যমিক বিদ্যালয় ,</a:t>
            </a:r>
          </a:p>
          <a:p>
            <a:pPr algn="ctr"/>
            <a:r>
              <a:rPr lang="en-US" sz="2000" dirty="0" smtClean="0">
                <a:solidFill>
                  <a:srgbClr val="00B0F0"/>
                </a:solidFill>
              </a:rPr>
              <a:t>বটিয়াঘাটা,খুলনা।</a:t>
            </a:r>
            <a:endParaRPr lang="en-US" sz="2000" dirty="0">
              <a:solidFill>
                <a:srgbClr val="00B0F0"/>
              </a:solidFill>
            </a:endParaRPr>
          </a:p>
        </p:txBody>
      </p:sp>
      <p:cxnSp>
        <p:nvCxnSpPr>
          <p:cNvPr id="18" name="Straight Connector 17"/>
          <p:cNvCxnSpPr/>
          <p:nvPr/>
        </p:nvCxnSpPr>
        <p:spPr>
          <a:xfrm>
            <a:off x="4068417" y="848139"/>
            <a:ext cx="0" cy="45720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4359965" y="1097280"/>
            <a:ext cx="13252" cy="4044563"/>
          </a:xfrm>
          <a:prstGeom prst="line">
            <a:avLst/>
          </a:prstGeom>
          <a:ln w="28575">
            <a:solidFill>
              <a:srgbClr val="92D050"/>
            </a:solidFill>
          </a:ln>
        </p:spPr>
        <p:style>
          <a:lnRef idx="1">
            <a:schemeClr val="accent1"/>
          </a:lnRef>
          <a:fillRef idx="0">
            <a:schemeClr val="accent1"/>
          </a:fillRef>
          <a:effectRef idx="0">
            <a:schemeClr val="accent1"/>
          </a:effectRef>
          <a:fontRef idx="minor">
            <a:schemeClr val="tx1"/>
          </a:fontRef>
        </p:style>
      </p:cxnSp>
      <p:sp>
        <p:nvSpPr>
          <p:cNvPr id="26" name="Shape 1"/>
          <p:cNvSpPr/>
          <p:nvPr/>
        </p:nvSpPr>
        <p:spPr>
          <a:xfrm>
            <a:off x="9418320" y="3914289"/>
            <a:ext cx="2646791" cy="2124113"/>
          </a:xfrm>
          <a:prstGeom prst="ellipse">
            <a:avLst/>
          </a:prstGeom>
          <a:solidFill>
            <a:srgbClr val="B8860B"/>
          </a:solidFill>
          <a:ln/>
        </p:spPr>
      </p:sp>
      <p:cxnSp>
        <p:nvCxnSpPr>
          <p:cNvPr id="22" name="Straight Connector 21"/>
          <p:cNvCxnSpPr/>
          <p:nvPr/>
        </p:nvCxnSpPr>
        <p:spPr>
          <a:xfrm>
            <a:off x="4572000" y="875857"/>
            <a:ext cx="92764" cy="4546932"/>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19" name="Text 3"/>
          <p:cNvSpPr/>
          <p:nvPr/>
        </p:nvSpPr>
        <p:spPr>
          <a:xfrm>
            <a:off x="2794883" y="1887468"/>
            <a:ext cx="11064240" cy="1554480"/>
          </a:xfrm>
          <a:prstGeom prst="rect">
            <a:avLst/>
          </a:prstGeom>
          <a:noFill/>
          <a:ln/>
        </p:spPr>
        <p:txBody>
          <a:bodyPr wrap="square" rtlCol="0" anchor="ctr"/>
          <a:lstStyle/>
          <a:p>
            <a:pPr marL="0" indent="0" algn="ctr">
              <a:buNone/>
            </a:pPr>
            <a:r>
              <a:rPr lang="en-US" sz="6000" b="1" dirty="0">
                <a:solidFill>
                  <a:srgbClr val="FFFFFF"/>
                </a:solidFill>
                <a:latin typeface="Nikosh" pitchFamily="34" charset="0"/>
                <a:ea typeface="Nikosh" pitchFamily="34" charset="-122"/>
                <a:cs typeface="Nikosh" pitchFamily="34" charset="-120"/>
              </a:rPr>
              <a:t>সততার পুরস্কার</a:t>
            </a:r>
            <a:endParaRPr lang="en-US" sz="6000" dirty="0"/>
          </a:p>
        </p:txBody>
      </p:sp>
      <p:sp>
        <p:nvSpPr>
          <p:cNvPr id="21" name="Shape 4"/>
          <p:cNvSpPr/>
          <p:nvPr/>
        </p:nvSpPr>
        <p:spPr>
          <a:xfrm>
            <a:off x="6856012" y="3250633"/>
            <a:ext cx="2743200" cy="0"/>
          </a:xfrm>
          <a:prstGeom prst="line">
            <a:avLst/>
          </a:prstGeom>
          <a:noFill/>
          <a:ln w="25400">
            <a:solidFill>
              <a:srgbClr val="F9E795"/>
            </a:solidFill>
            <a:prstDash val="solid"/>
          </a:ln>
        </p:spPr>
      </p:sp>
      <p:sp>
        <p:nvSpPr>
          <p:cNvPr id="23" name="Text 5"/>
          <p:cNvSpPr/>
          <p:nvPr/>
        </p:nvSpPr>
        <p:spPr>
          <a:xfrm>
            <a:off x="2977763" y="3598019"/>
            <a:ext cx="10698480" cy="640080"/>
          </a:xfrm>
          <a:prstGeom prst="rect">
            <a:avLst/>
          </a:prstGeom>
          <a:noFill/>
          <a:ln/>
        </p:spPr>
        <p:txBody>
          <a:bodyPr wrap="square" rtlCol="0" anchor="ctr"/>
          <a:lstStyle/>
          <a:p>
            <a:pPr marL="0" indent="0" algn="ctr">
              <a:buNone/>
            </a:pPr>
            <a:r>
              <a:rPr lang="en-US" sz="3000" b="1" dirty="0">
                <a:solidFill>
                  <a:srgbClr val="CADCFC"/>
                </a:solidFill>
                <a:latin typeface="Nikosh" pitchFamily="34" charset="0"/>
                <a:ea typeface="Nikosh" pitchFamily="34" charset="-122"/>
                <a:cs typeface="Nikosh" pitchFamily="34" charset="-120"/>
              </a:rPr>
              <a:t>লেখক: মুহম্মদ শহীদুল্লাহ্</a:t>
            </a:r>
            <a:endParaRPr lang="en-US" sz="3000" dirty="0"/>
          </a:p>
        </p:txBody>
      </p:sp>
      <p:sp>
        <p:nvSpPr>
          <p:cNvPr id="24" name="Text 6"/>
          <p:cNvSpPr/>
          <p:nvPr/>
        </p:nvSpPr>
        <p:spPr>
          <a:xfrm>
            <a:off x="4664764" y="4272848"/>
            <a:ext cx="8463501" cy="548640"/>
          </a:xfrm>
          <a:prstGeom prst="rect">
            <a:avLst/>
          </a:prstGeom>
          <a:noFill/>
          <a:ln/>
        </p:spPr>
        <p:txBody>
          <a:bodyPr wrap="square" rtlCol="0" anchor="ctr"/>
          <a:lstStyle/>
          <a:p>
            <a:pPr algn="ctr"/>
            <a:r>
              <a:rPr lang="en-US" sz="2000" dirty="0">
                <a:solidFill>
                  <a:srgbClr val="FFFFFF"/>
                </a:solidFill>
                <a:latin typeface="Nikosh" pitchFamily="34" charset="0"/>
                <a:ea typeface="Nikosh" pitchFamily="34" charset="-122"/>
                <a:cs typeface="Nikosh" pitchFamily="34" charset="-120"/>
              </a:rPr>
              <a:t>ষষ্ঠ শ্রেণি  |  বাংলা  </a:t>
            </a:r>
            <a:r>
              <a:rPr lang="en-US" sz="2000">
                <a:solidFill>
                  <a:srgbClr val="FFFFFF"/>
                </a:solidFill>
                <a:latin typeface="Nikosh" pitchFamily="34" charset="0"/>
                <a:ea typeface="Nikosh" pitchFamily="34" charset="-122"/>
                <a:cs typeface="Nikosh" pitchFamily="34" charset="-120"/>
              </a:rPr>
              <a:t>|  </a:t>
            </a:r>
            <a:r>
              <a:rPr lang="en-US" sz="2000" smtClean="0">
                <a:solidFill>
                  <a:srgbClr val="FFFFFF"/>
                </a:solidFill>
                <a:latin typeface="Nikosh" pitchFamily="34" charset="0"/>
                <a:ea typeface="Nikosh" pitchFamily="34" charset="-122"/>
                <a:cs typeface="Nikosh" pitchFamily="34" charset="-120"/>
              </a:rPr>
              <a:t>চারুপাঠ । </a:t>
            </a:r>
            <a:r>
              <a:rPr lang="en-US" sz="2000" b="1" smtClean="0">
                <a:solidFill>
                  <a:schemeClr val="bg1"/>
                </a:solidFill>
                <a:latin typeface="Nikosh" pitchFamily="34" charset="0"/>
                <a:ea typeface="Nikosh" pitchFamily="34" charset="-122"/>
                <a:cs typeface="Nikosh" pitchFamily="34" charset="-120"/>
              </a:rPr>
              <a:t>পাঠ </a:t>
            </a:r>
            <a:r>
              <a:rPr lang="en-US" sz="2000" b="1">
                <a:solidFill>
                  <a:schemeClr val="bg1"/>
                </a:solidFill>
                <a:latin typeface="Nikosh" pitchFamily="34" charset="0"/>
                <a:ea typeface="Nikosh" pitchFamily="34" charset="-122"/>
                <a:cs typeface="Nikosh" pitchFamily="34" charset="-120"/>
              </a:rPr>
              <a:t>- ০১  |  গদ্য</a:t>
            </a:r>
            <a:endParaRPr lang="en-US" sz="2000">
              <a:solidFill>
                <a:schemeClr val="bg1"/>
              </a:solidFill>
            </a:endParaRPr>
          </a:p>
          <a:p>
            <a:pPr marL="0" indent="0" algn="ctr">
              <a:buNone/>
            </a:pPr>
            <a:endParaRPr lang="en-US" sz="2000" dirty="0"/>
          </a:p>
        </p:txBody>
      </p:sp>
    </p:spTree>
    <p:extLst>
      <p:ext uri="{BB962C8B-B14F-4D97-AF65-F5344CB8AC3E}">
        <p14:creationId xmlns:p14="http://schemas.microsoft.com/office/powerpoint/2010/main" val="115153867"/>
      </p:ext>
    </p:extLst>
  </p:cSld>
  <p:clrMapOvr>
    <a:masterClrMapping/>
  </p:clrMapOvr>
  <mc:AlternateContent xmlns:mc="http://schemas.openxmlformats.org/markup-compatibility/2006">
    <mc:Choice xmlns:p14="http://schemas.microsoft.com/office/powerpoint/2010/main" Requires="p14">
      <p:transition spd="slow" p14:dur="1400" advClick="0" advTm="3000">
        <p14:doors dir="vert"/>
      </p:transition>
    </mc:Choice>
    <mc:Fallback>
      <p:transition spd="slow" advClick="0" advTm="3000">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50548" y="15996"/>
            <a:ext cx="4298442" cy="6858000"/>
          </a:xfrm>
          <a:prstGeom prst="rect">
            <a:avLst/>
          </a:prstGeom>
          <a:solidFill>
            <a:srgbClr val="0F4C39"/>
          </a:solidFill>
          <a:ln/>
        </p:spPr>
      </p:sp>
      <p:sp>
        <p:nvSpPr>
          <p:cNvPr id="3" name="Shape 1"/>
          <p:cNvSpPr/>
          <p:nvPr/>
        </p:nvSpPr>
        <p:spPr>
          <a:xfrm>
            <a:off x="-625060" y="4632960"/>
            <a:ext cx="2926080" cy="2926080"/>
          </a:xfrm>
          <a:prstGeom prst="ellipse">
            <a:avLst/>
          </a:prstGeom>
          <a:solidFill>
            <a:srgbClr val="0A362A">
              <a:alpha val="70000"/>
            </a:srgbClr>
          </a:solidFill>
          <a:ln/>
        </p:spPr>
      </p:sp>
      <p:sp>
        <p:nvSpPr>
          <p:cNvPr id="4" name="Shape 2"/>
          <p:cNvSpPr/>
          <p:nvPr/>
        </p:nvSpPr>
        <p:spPr>
          <a:xfrm>
            <a:off x="1341120" y="670560"/>
            <a:ext cx="1950720" cy="2011680"/>
          </a:xfrm>
          <a:prstGeom prst="ellipse">
            <a:avLst/>
          </a:prstGeom>
          <a:solidFill>
            <a:srgbClr val="FFFFFF"/>
          </a:solidFill>
          <a:ln w="31750">
            <a:solidFill>
              <a:srgbClr val="C89B3C"/>
            </a:solidFill>
            <a:prstDash val="solid"/>
          </a:ln>
        </p:spPr>
      </p:sp>
      <p:pic>
        <p:nvPicPr>
          <p:cNvPr id="5" name="Image 0"/>
          <p:cNvPicPr>
            <a:picLocks noChangeAspect="1"/>
          </p:cNvPicPr>
          <p:nvPr/>
        </p:nvPicPr>
        <p:blipFill rotWithShape="1">
          <a:blip r:embed="rId3">
            <a:extLst>
              <a:ext uri="{28A0092B-C50C-407E-A947-70E740481C1C}">
                <a14:useLocalDpi xmlns:a14="http://schemas.microsoft.com/office/drawing/2010/main" val="0"/>
              </a:ext>
            </a:extLst>
          </a:blip>
          <a:srcRect t="2001" b="2001"/>
          <a:stretch/>
        </p:blipFill>
        <p:spPr>
          <a:xfrm>
            <a:off x="1149035" y="553153"/>
            <a:ext cx="2189920" cy="2403608"/>
          </a:xfrm>
          <a:prstGeom prst="ellipse">
            <a:avLst/>
          </a:prstGeom>
          <a:noFill/>
          <a:ln>
            <a:noFill/>
          </a:ln>
        </p:spPr>
      </p:pic>
      <p:sp>
        <p:nvSpPr>
          <p:cNvPr id="6" name="Text 3"/>
          <p:cNvSpPr/>
          <p:nvPr/>
        </p:nvSpPr>
        <p:spPr>
          <a:xfrm>
            <a:off x="670560" y="2682240"/>
            <a:ext cx="3048000" cy="365760"/>
          </a:xfrm>
          <a:prstGeom prst="rect">
            <a:avLst/>
          </a:prstGeom>
          <a:noFill/>
          <a:ln/>
        </p:spPr>
        <p:txBody>
          <a:bodyPr wrap="square" lIns="0" tIns="0" rIns="0" bIns="0" rtlCol="0" anchor="ctr"/>
          <a:lstStyle/>
          <a:p>
            <a:pPr algn="ctr"/>
            <a:endParaRPr lang="en-US" sz="1200" dirty="0">
              <a:solidFill>
                <a:prstClr val="black"/>
              </a:solidFill>
            </a:endParaRPr>
          </a:p>
        </p:txBody>
      </p:sp>
      <p:sp>
        <p:nvSpPr>
          <p:cNvPr id="36" name="TextBox 35"/>
          <p:cNvSpPr txBox="1"/>
          <p:nvPr/>
        </p:nvSpPr>
        <p:spPr>
          <a:xfrm>
            <a:off x="4247894" y="0"/>
            <a:ext cx="7853428" cy="6902598"/>
          </a:xfrm>
          <a:prstGeom prst="rect">
            <a:avLst/>
          </a:prstGeom>
          <a:solidFill>
            <a:schemeClr val="accent6">
              <a:lumMod val="75000"/>
            </a:schemeClr>
          </a:solidFill>
        </p:spPr>
        <p:txBody>
          <a:bodyPr wrap="square" rtlCol="0">
            <a:spAutoFit/>
          </a:bodyPr>
          <a:lstStyle/>
          <a:p>
            <a:endParaRPr lang="en-US" dirty="0">
              <a:solidFill>
                <a:prstClr val="black"/>
              </a:solidFill>
            </a:endParaRPr>
          </a:p>
        </p:txBody>
      </p:sp>
      <p:sp>
        <p:nvSpPr>
          <p:cNvPr id="7" name="Text 4"/>
          <p:cNvSpPr/>
          <p:nvPr/>
        </p:nvSpPr>
        <p:spPr>
          <a:xfrm>
            <a:off x="298580" y="2956761"/>
            <a:ext cx="3884427" cy="829056"/>
          </a:xfrm>
          <a:prstGeom prst="rect">
            <a:avLst/>
          </a:prstGeom>
          <a:noFill/>
          <a:ln/>
        </p:spPr>
        <p:txBody>
          <a:bodyPr wrap="square" lIns="0" tIns="0" rIns="0" bIns="0" rtlCol="0" anchor="ctr"/>
          <a:lstStyle/>
          <a:p>
            <a:pPr algn="ctr"/>
            <a:r>
              <a:rPr lang="en-US" sz="5867" b="1" dirty="0">
                <a:solidFill>
                  <a:srgbClr val="FFFF00"/>
                </a:solidFill>
                <a:latin typeface="Cambria" pitchFamily="34" charset="0"/>
                <a:ea typeface="Cambria" pitchFamily="34" charset="-122"/>
                <a:cs typeface="Cambria" pitchFamily="34" charset="-120"/>
              </a:rPr>
              <a:t>শিক্ষক পরিচিতি</a:t>
            </a:r>
            <a:endParaRPr lang="en-US" sz="5867" dirty="0">
              <a:solidFill>
                <a:srgbClr val="FFFF00"/>
              </a:solidFill>
            </a:endParaRPr>
          </a:p>
        </p:txBody>
      </p:sp>
      <p:sp>
        <p:nvSpPr>
          <p:cNvPr id="8" name="Shape 5"/>
          <p:cNvSpPr/>
          <p:nvPr/>
        </p:nvSpPr>
        <p:spPr>
          <a:xfrm>
            <a:off x="4815840" y="914400"/>
            <a:ext cx="670560" cy="670560"/>
          </a:xfrm>
          <a:prstGeom prst="ellipse">
            <a:avLst/>
          </a:prstGeom>
          <a:solidFill>
            <a:srgbClr val="EAF3EE"/>
          </a:solidFill>
          <a:ln/>
        </p:spPr>
      </p:sp>
      <p:pic>
        <p:nvPicPr>
          <p:cNvPr id="9" name="Image 1"/>
          <p:cNvPicPr>
            <a:picLocks noChangeAspect="1"/>
          </p:cNvPicPr>
          <p:nvPr/>
        </p:nvPicPr>
        <p:blipFill rotWithShape="1">
          <a:blip r:embed="rId4">
            <a:extLst>
              <a:ext uri="{28A0092B-C50C-407E-A947-70E740481C1C}">
                <a14:useLocalDpi xmlns:a14="http://schemas.microsoft.com/office/drawing/2010/main" val="0"/>
              </a:ext>
            </a:extLst>
          </a:blip>
          <a:srcRect t="658" b="658"/>
          <a:stretch/>
        </p:blipFill>
        <p:spPr>
          <a:xfrm>
            <a:off x="4727887" y="650907"/>
            <a:ext cx="860916" cy="956187"/>
          </a:xfrm>
          <a:prstGeom prst="flowChartDelay">
            <a:avLst/>
          </a:prstGeom>
        </p:spPr>
      </p:pic>
      <p:sp>
        <p:nvSpPr>
          <p:cNvPr id="10" name="Text 6"/>
          <p:cNvSpPr/>
          <p:nvPr/>
        </p:nvSpPr>
        <p:spPr>
          <a:xfrm>
            <a:off x="5853825" y="454431"/>
            <a:ext cx="6705600" cy="365760"/>
          </a:xfrm>
          <a:prstGeom prst="rect">
            <a:avLst/>
          </a:prstGeom>
          <a:noFill/>
          <a:ln/>
        </p:spPr>
        <p:txBody>
          <a:bodyPr wrap="square" lIns="0" tIns="0" rIns="0" bIns="0" rtlCol="0" anchor="ctr"/>
          <a:lstStyle/>
          <a:p>
            <a:r>
              <a:rPr lang="en-US" sz="4267" b="1" dirty="0" err="1">
                <a:ln w="10160">
                  <a:solidFill>
                    <a:srgbClr val="5B9BD5"/>
                  </a:solidFill>
                  <a:prstDash val="solid"/>
                </a:ln>
                <a:solidFill>
                  <a:srgbClr val="7030A0"/>
                </a:solidFill>
                <a:effectLst>
                  <a:outerShdw blurRad="38100" dist="22860" dir="5400000" algn="tl" rotWithShape="0">
                    <a:srgbClr val="000000">
                      <a:alpha val="30000"/>
                    </a:srgbClr>
                  </a:outerShdw>
                </a:effectLst>
                <a:ea typeface="Calibri" pitchFamily="34" charset="-122"/>
                <a:cs typeface="Calibri" pitchFamily="34" charset="-120"/>
              </a:rPr>
              <a:t>নামঃ</a:t>
            </a:r>
            <a:r>
              <a:rPr lang="en-US" sz="2133" b="1" dirty="0">
                <a:ln w="10160">
                  <a:solidFill>
                    <a:srgbClr val="5B9BD5"/>
                  </a:solidFill>
                  <a:prstDash val="solid"/>
                </a:ln>
                <a:solidFill>
                  <a:srgbClr val="7030A0"/>
                </a:solidFill>
                <a:effectLst>
                  <a:outerShdw blurRad="38100" dist="22860" dir="5400000" algn="tl" rotWithShape="0">
                    <a:srgbClr val="000000">
                      <a:alpha val="30000"/>
                    </a:srgbClr>
                  </a:outerShdw>
                </a:effectLst>
              </a:rPr>
              <a:t> </a:t>
            </a:r>
          </a:p>
          <a:p>
            <a:r>
              <a:rPr lang="en-US" sz="4267" b="1" dirty="0" err="1">
                <a:ln w="10160">
                  <a:solidFill>
                    <a:srgbClr val="5B9BD5"/>
                  </a:solidFill>
                  <a:prstDash val="solid"/>
                </a:ln>
                <a:solidFill>
                  <a:srgbClr val="FFFF00"/>
                </a:solidFill>
                <a:effectLst>
                  <a:outerShdw blurRad="38100" dist="22860" dir="5400000" algn="tl" rotWithShape="0">
                    <a:srgbClr val="000000">
                      <a:alpha val="30000"/>
                    </a:srgbClr>
                  </a:outerShdw>
                </a:effectLst>
              </a:rPr>
              <a:t>মোঃ</a:t>
            </a:r>
            <a:r>
              <a:rPr lang="en-US" sz="4267" b="1" dirty="0">
                <a:ln w="10160">
                  <a:solidFill>
                    <a:srgbClr val="5B9BD5"/>
                  </a:solidFill>
                  <a:prstDash val="solid"/>
                </a:ln>
                <a:solidFill>
                  <a:srgbClr val="FFFF00"/>
                </a:solidFill>
                <a:effectLst>
                  <a:outerShdw blurRad="38100" dist="22860" dir="5400000" algn="tl" rotWithShape="0">
                    <a:srgbClr val="000000">
                      <a:alpha val="30000"/>
                    </a:srgbClr>
                  </a:outerShdw>
                </a:effectLst>
              </a:rPr>
              <a:t> </a:t>
            </a:r>
            <a:r>
              <a:rPr lang="en-US" sz="4267" b="1" dirty="0" err="1">
                <a:ln w="10160">
                  <a:solidFill>
                    <a:srgbClr val="5B9BD5"/>
                  </a:solidFill>
                  <a:prstDash val="solid"/>
                </a:ln>
                <a:solidFill>
                  <a:srgbClr val="FFFF00"/>
                </a:solidFill>
                <a:effectLst>
                  <a:outerShdw blurRad="38100" dist="22860" dir="5400000" algn="tl" rotWithShape="0">
                    <a:srgbClr val="000000">
                      <a:alpha val="30000"/>
                    </a:srgbClr>
                  </a:outerShdw>
                </a:effectLst>
              </a:rPr>
              <a:t>আলাউদ্দিন</a:t>
            </a:r>
            <a:r>
              <a:rPr lang="en-US" sz="4267" b="1" dirty="0">
                <a:ln w="10160">
                  <a:solidFill>
                    <a:srgbClr val="5B9BD5"/>
                  </a:solidFill>
                  <a:prstDash val="solid"/>
                </a:ln>
                <a:solidFill>
                  <a:srgbClr val="FFFF00"/>
                </a:solidFill>
                <a:effectLst>
                  <a:outerShdw blurRad="38100" dist="22860" dir="5400000" algn="tl" rotWithShape="0">
                    <a:srgbClr val="000000">
                      <a:alpha val="30000"/>
                    </a:srgbClr>
                  </a:outerShdw>
                </a:effectLst>
              </a:rPr>
              <a:t> </a:t>
            </a:r>
            <a:endParaRPr lang="en-US" sz="2133" b="1" dirty="0">
              <a:ln w="10160">
                <a:solidFill>
                  <a:srgbClr val="5B9BD5"/>
                </a:solidFill>
                <a:prstDash val="solid"/>
              </a:ln>
              <a:solidFill>
                <a:srgbClr val="FFFF00"/>
              </a:solidFill>
              <a:effectLst>
                <a:outerShdw blurRad="38100" dist="22860" dir="5400000" algn="tl" rotWithShape="0">
                  <a:srgbClr val="000000">
                    <a:alpha val="30000"/>
                  </a:srgbClr>
                </a:outerShdw>
              </a:effectLst>
            </a:endParaRPr>
          </a:p>
        </p:txBody>
      </p:sp>
      <p:sp>
        <p:nvSpPr>
          <p:cNvPr id="11" name="Text 7"/>
          <p:cNvSpPr/>
          <p:nvPr/>
        </p:nvSpPr>
        <p:spPr>
          <a:xfrm>
            <a:off x="5727404" y="1207008"/>
            <a:ext cx="4377779" cy="609600"/>
          </a:xfrm>
          <a:prstGeom prst="rect">
            <a:avLst/>
          </a:prstGeom>
          <a:noFill/>
          <a:ln/>
        </p:spPr>
        <p:txBody>
          <a:bodyPr wrap="square" lIns="0" tIns="0" rIns="0" bIns="0" rtlCol="0" anchor="ctr"/>
          <a:lstStyle/>
          <a:p>
            <a:r>
              <a:rPr lang="en-US" sz="4267" dirty="0">
                <a:solidFill>
                  <a:prstClr val="black"/>
                </a:solidFill>
              </a:rPr>
              <a:t> </a:t>
            </a:r>
          </a:p>
        </p:txBody>
      </p:sp>
      <p:sp>
        <p:nvSpPr>
          <p:cNvPr id="12" name="Shape 8"/>
          <p:cNvSpPr/>
          <p:nvPr/>
        </p:nvSpPr>
        <p:spPr>
          <a:xfrm>
            <a:off x="4728796" y="2266380"/>
            <a:ext cx="670560" cy="670560"/>
          </a:xfrm>
          <a:prstGeom prst="ellipse">
            <a:avLst/>
          </a:prstGeom>
          <a:solidFill>
            <a:srgbClr val="EAF3EE"/>
          </a:solidFill>
          <a:ln/>
        </p:spPr>
      </p:sp>
      <p:pic>
        <p:nvPicPr>
          <p:cNvPr id="13" name="Image 2" descr="preencoded.png"/>
          <p:cNvPicPr>
            <a:picLocks noChangeAspect="1"/>
          </p:cNvPicPr>
          <p:nvPr/>
        </p:nvPicPr>
        <p:blipFill>
          <a:blip r:embed="rId5"/>
          <a:stretch>
            <a:fillRect/>
          </a:stretch>
        </p:blipFill>
        <p:spPr>
          <a:xfrm rot="18592713">
            <a:off x="5053402" y="2265311"/>
            <a:ext cx="394075" cy="394075"/>
          </a:xfrm>
          <a:prstGeom prst="pentagon">
            <a:avLst/>
          </a:prstGeom>
        </p:spPr>
      </p:pic>
      <p:sp>
        <p:nvSpPr>
          <p:cNvPr id="14" name="Text 9"/>
          <p:cNvSpPr/>
          <p:nvPr/>
        </p:nvSpPr>
        <p:spPr>
          <a:xfrm>
            <a:off x="5906941" y="1363169"/>
            <a:ext cx="6634196" cy="365760"/>
          </a:xfrm>
          <a:prstGeom prst="rect">
            <a:avLst/>
          </a:prstGeom>
          <a:noFill/>
          <a:ln/>
        </p:spPr>
        <p:txBody>
          <a:bodyPr wrap="square" lIns="0" tIns="0" rIns="0" bIns="0" rtlCol="0" anchor="ctr"/>
          <a:lstStyle/>
          <a:p>
            <a:r>
              <a:rPr lang="en-US" sz="2667" b="1" dirty="0" err="1">
                <a:solidFill>
                  <a:srgbClr val="FFFF00"/>
                </a:solidFill>
                <a:ea typeface="Calibri" pitchFamily="34" charset="-122"/>
                <a:cs typeface="Calibri" pitchFamily="34" charset="-120"/>
              </a:rPr>
              <a:t>পদবিঃ</a:t>
            </a:r>
            <a:endParaRPr lang="en-US" sz="2667" dirty="0">
              <a:solidFill>
                <a:srgbClr val="FFFF00"/>
              </a:solidFill>
            </a:endParaRPr>
          </a:p>
        </p:txBody>
      </p:sp>
      <p:sp>
        <p:nvSpPr>
          <p:cNvPr id="15" name="Text 10"/>
          <p:cNvSpPr/>
          <p:nvPr/>
        </p:nvSpPr>
        <p:spPr>
          <a:xfrm>
            <a:off x="5792865" y="1653271"/>
            <a:ext cx="6827520" cy="609600"/>
          </a:xfrm>
          <a:prstGeom prst="rect">
            <a:avLst/>
          </a:prstGeom>
          <a:noFill/>
          <a:ln/>
        </p:spPr>
        <p:txBody>
          <a:bodyPr wrap="square" lIns="0" tIns="0" rIns="0" bIns="0" rtlCol="0" anchor="ctr"/>
          <a:lstStyle/>
          <a:p>
            <a:r>
              <a:rPr lang="en-US" sz="2667" dirty="0">
                <a:solidFill>
                  <a:srgbClr val="FFFF00"/>
                </a:solidFill>
                <a:ea typeface="Calibri" pitchFamily="34" charset="-122"/>
                <a:cs typeface="Calibri" pitchFamily="34" charset="-120"/>
              </a:rPr>
              <a:t>সহকারী শিক্ষক (ইসলাম শিক্ষা)</a:t>
            </a:r>
            <a:endParaRPr lang="en-US" sz="2667" dirty="0">
              <a:solidFill>
                <a:srgbClr val="FFFF00"/>
              </a:solidFill>
            </a:endParaRPr>
          </a:p>
        </p:txBody>
      </p:sp>
      <p:sp>
        <p:nvSpPr>
          <p:cNvPr id="16" name="Shape 11"/>
          <p:cNvSpPr/>
          <p:nvPr/>
        </p:nvSpPr>
        <p:spPr>
          <a:xfrm>
            <a:off x="4815840" y="3157728"/>
            <a:ext cx="670560" cy="670560"/>
          </a:xfrm>
          <a:prstGeom prst="ellipse">
            <a:avLst/>
          </a:prstGeom>
          <a:solidFill>
            <a:srgbClr val="EAF3EE"/>
          </a:solidFill>
          <a:ln/>
        </p:spPr>
      </p:sp>
      <p:pic>
        <p:nvPicPr>
          <p:cNvPr id="17" name="Imag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16883" y="1939529"/>
            <a:ext cx="1127035" cy="1060703"/>
          </a:xfrm>
          <a:prstGeom prst="ellipse">
            <a:avLst/>
          </a:prstGeom>
        </p:spPr>
      </p:pic>
      <p:sp>
        <p:nvSpPr>
          <p:cNvPr id="18" name="Text 12"/>
          <p:cNvSpPr/>
          <p:nvPr/>
        </p:nvSpPr>
        <p:spPr>
          <a:xfrm>
            <a:off x="5853825" y="2289177"/>
            <a:ext cx="6705600" cy="365760"/>
          </a:xfrm>
          <a:prstGeom prst="rect">
            <a:avLst/>
          </a:prstGeom>
          <a:noFill/>
          <a:ln/>
        </p:spPr>
        <p:txBody>
          <a:bodyPr wrap="square" lIns="0" tIns="0" rIns="0" bIns="0" rtlCol="0" anchor="ctr"/>
          <a:lstStyle/>
          <a:p>
            <a:r>
              <a:rPr lang="en-US" sz="2667" b="1" dirty="0" err="1">
                <a:solidFill>
                  <a:srgbClr val="7030A0"/>
                </a:solidFill>
                <a:ea typeface="Calibri" pitchFamily="34" charset="-122"/>
                <a:cs typeface="Calibri" pitchFamily="34" charset="-120"/>
              </a:rPr>
              <a:t>বিদ্যালয়ের</a:t>
            </a:r>
            <a:r>
              <a:rPr lang="en-US" sz="2667" b="1" dirty="0">
                <a:solidFill>
                  <a:srgbClr val="7030A0"/>
                </a:solidFill>
                <a:ea typeface="Calibri" pitchFamily="34" charset="-122"/>
                <a:cs typeface="Calibri" pitchFamily="34" charset="-120"/>
              </a:rPr>
              <a:t> </a:t>
            </a:r>
            <a:r>
              <a:rPr lang="en-US" sz="2667" b="1" dirty="0" err="1">
                <a:solidFill>
                  <a:srgbClr val="7030A0"/>
                </a:solidFill>
                <a:ea typeface="Calibri" pitchFamily="34" charset="-122"/>
                <a:cs typeface="Calibri" pitchFamily="34" charset="-120"/>
              </a:rPr>
              <a:t>নামঃ</a:t>
            </a:r>
            <a:r>
              <a:rPr lang="en-US" sz="2667" b="1" dirty="0">
                <a:solidFill>
                  <a:srgbClr val="7030A0"/>
                </a:solidFill>
                <a:ea typeface="Calibri" pitchFamily="34" charset="-122"/>
                <a:cs typeface="Calibri" pitchFamily="34" charset="-120"/>
              </a:rPr>
              <a:t>  </a:t>
            </a:r>
            <a:endParaRPr lang="en-US" sz="2667" dirty="0">
              <a:solidFill>
                <a:srgbClr val="7030A0"/>
              </a:solidFill>
            </a:endParaRPr>
          </a:p>
        </p:txBody>
      </p:sp>
      <p:sp>
        <p:nvSpPr>
          <p:cNvPr id="19" name="Text 13"/>
          <p:cNvSpPr/>
          <p:nvPr/>
        </p:nvSpPr>
        <p:spPr>
          <a:xfrm>
            <a:off x="5822223" y="2699967"/>
            <a:ext cx="6209415" cy="609600"/>
          </a:xfrm>
          <a:prstGeom prst="rect">
            <a:avLst/>
          </a:prstGeom>
          <a:noFill/>
          <a:ln/>
        </p:spPr>
        <p:txBody>
          <a:bodyPr wrap="square" lIns="0" tIns="0" rIns="0" bIns="0" rtlCol="0" anchor="ctr"/>
          <a:lstStyle/>
          <a:p>
            <a:r>
              <a:rPr lang="en-US" sz="2667" b="1" dirty="0">
                <a:ln w="0"/>
                <a:solidFill>
                  <a:srgbClr val="FFFF00"/>
                </a:solidFill>
                <a:effectLst>
                  <a:outerShdw blurRad="38100" dist="25400" dir="5400000" algn="ctr" rotWithShape="0">
                    <a:srgbClr val="6E747A">
                      <a:alpha val="43000"/>
                    </a:srgbClr>
                  </a:outerShdw>
                </a:effectLst>
                <a:ea typeface="Calibri" pitchFamily="34" charset="-122"/>
                <a:cs typeface="Calibri" pitchFamily="34" charset="-120"/>
              </a:rPr>
              <a:t>শিয়ালীডাঙ্গা বহুমুখী মাধ্যমিক বিদ্যালয়, বটিয়াঘাটা, খুলনা</a:t>
            </a:r>
            <a:endParaRPr lang="en-US" sz="2667" b="1" dirty="0">
              <a:ln w="0"/>
              <a:solidFill>
                <a:srgbClr val="FFFF00"/>
              </a:solidFill>
              <a:effectLst>
                <a:outerShdw blurRad="38100" dist="25400" dir="5400000" algn="ctr" rotWithShape="0">
                  <a:srgbClr val="6E747A">
                    <a:alpha val="43000"/>
                  </a:srgbClr>
                </a:outerShdw>
              </a:effectLst>
            </a:endParaRPr>
          </a:p>
        </p:txBody>
      </p:sp>
      <p:sp>
        <p:nvSpPr>
          <p:cNvPr id="20" name="Shape 14"/>
          <p:cNvSpPr/>
          <p:nvPr/>
        </p:nvSpPr>
        <p:spPr>
          <a:xfrm>
            <a:off x="4643966" y="3907334"/>
            <a:ext cx="670560" cy="670560"/>
          </a:xfrm>
          <a:prstGeom prst="ellipse">
            <a:avLst/>
          </a:prstGeom>
          <a:solidFill>
            <a:srgbClr val="EAF3EE"/>
          </a:solidFill>
          <a:ln/>
        </p:spPr>
      </p:sp>
      <p:pic>
        <p:nvPicPr>
          <p:cNvPr id="21" name="Image 4" descr="preencoded.png"/>
          <p:cNvPicPr>
            <a:picLocks noChangeAspect="1"/>
          </p:cNvPicPr>
          <p:nvPr/>
        </p:nvPicPr>
        <p:blipFill>
          <a:blip r:embed="rId7"/>
          <a:stretch>
            <a:fillRect/>
          </a:stretch>
        </p:blipFill>
        <p:spPr>
          <a:xfrm>
            <a:off x="4875093" y="3305781"/>
            <a:ext cx="353568" cy="353568"/>
          </a:xfrm>
          <a:prstGeom prst="rect">
            <a:avLst/>
          </a:prstGeom>
        </p:spPr>
      </p:pic>
      <p:sp>
        <p:nvSpPr>
          <p:cNvPr id="22" name="Text 15"/>
          <p:cNvSpPr/>
          <p:nvPr/>
        </p:nvSpPr>
        <p:spPr>
          <a:xfrm>
            <a:off x="5809320" y="3206999"/>
            <a:ext cx="6705600" cy="365760"/>
          </a:xfrm>
          <a:prstGeom prst="rect">
            <a:avLst/>
          </a:prstGeom>
          <a:noFill/>
          <a:ln/>
        </p:spPr>
        <p:txBody>
          <a:bodyPr wrap="square" lIns="0" tIns="0" rIns="0" bIns="0" rtlCol="0" anchor="ctr"/>
          <a:lstStyle/>
          <a:p>
            <a:r>
              <a:rPr lang="en-US" sz="2667" b="1" dirty="0">
                <a:solidFill>
                  <a:srgbClr val="0070C0"/>
                </a:solidFill>
                <a:ea typeface="Calibri" pitchFamily="34" charset="-122"/>
                <a:cs typeface="Calibri" pitchFamily="34" charset="-120"/>
              </a:rPr>
              <a:t>মোবাইল </a:t>
            </a:r>
            <a:r>
              <a:rPr lang="en-US" sz="2667" b="1" dirty="0" err="1">
                <a:solidFill>
                  <a:srgbClr val="0070C0"/>
                </a:solidFill>
                <a:ea typeface="Calibri" pitchFamily="34" charset="-122"/>
                <a:cs typeface="Calibri" pitchFamily="34" charset="-120"/>
              </a:rPr>
              <a:t>নাম্বারঃ</a:t>
            </a:r>
            <a:r>
              <a:rPr lang="en-US" sz="2667" b="1" dirty="0">
                <a:solidFill>
                  <a:srgbClr val="0070C0"/>
                </a:solidFill>
                <a:ea typeface="Calibri" pitchFamily="34" charset="-122"/>
                <a:cs typeface="Calibri" pitchFamily="34" charset="-120"/>
              </a:rPr>
              <a:t>  </a:t>
            </a:r>
            <a:endParaRPr lang="en-US" sz="2667" dirty="0">
              <a:solidFill>
                <a:srgbClr val="0070C0"/>
              </a:solidFill>
            </a:endParaRPr>
          </a:p>
        </p:txBody>
      </p:sp>
      <p:sp>
        <p:nvSpPr>
          <p:cNvPr id="23" name="Text 16"/>
          <p:cNvSpPr/>
          <p:nvPr/>
        </p:nvSpPr>
        <p:spPr>
          <a:xfrm>
            <a:off x="5774577" y="3410256"/>
            <a:ext cx="6827520" cy="609600"/>
          </a:xfrm>
          <a:prstGeom prst="rect">
            <a:avLst/>
          </a:prstGeom>
          <a:noFill/>
          <a:ln/>
        </p:spPr>
        <p:txBody>
          <a:bodyPr wrap="square" lIns="0" tIns="0" rIns="0" bIns="0" rtlCol="0" anchor="ctr"/>
          <a:lstStyle/>
          <a:p>
            <a:r>
              <a:rPr lang="en-US" sz="3200" b="1" dirty="0">
                <a:ln w="12700">
                  <a:solidFill>
                    <a:srgbClr val="4472C4"/>
                  </a:solidFill>
                  <a:prstDash val="solid"/>
                </a:ln>
                <a:solidFill>
                  <a:srgbClr val="00B0F0"/>
                </a:solidFill>
                <a:effectLst>
                  <a:outerShdw dist="38100" dir="2640000" algn="bl" rotWithShape="0">
                    <a:srgbClr val="4472C4"/>
                  </a:outerShdw>
                </a:effectLst>
                <a:ea typeface="Calibri" pitchFamily="34" charset="-122"/>
                <a:cs typeface="Calibri" pitchFamily="34" charset="-120"/>
              </a:rPr>
              <a:t>01712943407</a:t>
            </a:r>
            <a:endParaRPr lang="en-US" sz="3200" b="1" dirty="0">
              <a:ln w="12700">
                <a:solidFill>
                  <a:srgbClr val="4472C4"/>
                </a:solidFill>
                <a:prstDash val="solid"/>
              </a:ln>
              <a:solidFill>
                <a:srgbClr val="00B0F0"/>
              </a:solidFill>
              <a:effectLst>
                <a:outerShdw dist="38100" dir="2640000" algn="bl" rotWithShape="0">
                  <a:srgbClr val="4472C4"/>
                </a:outerShdw>
              </a:effectLst>
            </a:endParaRPr>
          </a:p>
        </p:txBody>
      </p:sp>
      <p:sp>
        <p:nvSpPr>
          <p:cNvPr id="24" name="Shape 17"/>
          <p:cNvSpPr/>
          <p:nvPr/>
        </p:nvSpPr>
        <p:spPr>
          <a:xfrm>
            <a:off x="4589695" y="5040101"/>
            <a:ext cx="585136" cy="670560"/>
          </a:xfrm>
          <a:prstGeom prst="ellipse">
            <a:avLst/>
          </a:prstGeom>
          <a:solidFill>
            <a:srgbClr val="EAF3EE"/>
          </a:solidFill>
          <a:ln/>
        </p:spPr>
      </p:sp>
      <p:pic>
        <p:nvPicPr>
          <p:cNvPr id="25" name="Image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669921" y="6191533"/>
            <a:ext cx="763916" cy="711065"/>
          </a:xfrm>
          <a:prstGeom prst="flowChartDisplay">
            <a:avLst/>
          </a:prstGeom>
        </p:spPr>
      </p:pic>
      <p:sp>
        <p:nvSpPr>
          <p:cNvPr id="26" name="Text 18"/>
          <p:cNvSpPr/>
          <p:nvPr/>
        </p:nvSpPr>
        <p:spPr>
          <a:xfrm>
            <a:off x="5660744" y="6015325"/>
            <a:ext cx="6705600" cy="365760"/>
          </a:xfrm>
          <a:prstGeom prst="rect">
            <a:avLst/>
          </a:prstGeom>
          <a:noFill/>
          <a:ln/>
        </p:spPr>
        <p:txBody>
          <a:bodyPr wrap="square" lIns="0" tIns="0" rIns="0" bIns="0" rtlCol="0" anchor="ctr"/>
          <a:lstStyle/>
          <a:p>
            <a:r>
              <a:rPr lang="en-US" sz="3200" b="1" dirty="0" err="1">
                <a:solidFill>
                  <a:srgbClr val="0F4C39"/>
                </a:solidFill>
                <a:ea typeface="Calibri" pitchFamily="34" charset="-122"/>
                <a:cs typeface="Calibri" pitchFamily="34" charset="-120"/>
              </a:rPr>
              <a:t>ইমেইল</a:t>
            </a:r>
            <a:r>
              <a:rPr lang="en-US" sz="3200" b="1" dirty="0">
                <a:solidFill>
                  <a:srgbClr val="0F4C39"/>
                </a:solidFill>
                <a:ea typeface="Calibri" pitchFamily="34" charset="-122"/>
                <a:cs typeface="Calibri" pitchFamily="34" charset="-120"/>
              </a:rPr>
              <a:t> </a:t>
            </a:r>
            <a:r>
              <a:rPr lang="en-US" sz="3200" b="1" dirty="0" err="1">
                <a:solidFill>
                  <a:srgbClr val="0F4C39"/>
                </a:solidFill>
                <a:ea typeface="Calibri" pitchFamily="34" charset="-122"/>
                <a:cs typeface="Calibri" pitchFamily="34" charset="-120"/>
              </a:rPr>
              <a:t>ঠিকানাঃ</a:t>
            </a:r>
            <a:endParaRPr lang="en-US" sz="3200" dirty="0">
              <a:solidFill>
                <a:prstClr val="black"/>
              </a:solidFill>
            </a:endParaRPr>
          </a:p>
        </p:txBody>
      </p:sp>
      <p:sp>
        <p:nvSpPr>
          <p:cNvPr id="27" name="Text 19"/>
          <p:cNvSpPr/>
          <p:nvPr/>
        </p:nvSpPr>
        <p:spPr>
          <a:xfrm>
            <a:off x="5559819" y="6332080"/>
            <a:ext cx="6827520" cy="429971"/>
          </a:xfrm>
          <a:prstGeom prst="rect">
            <a:avLst/>
          </a:prstGeom>
          <a:noFill/>
          <a:ln/>
        </p:spPr>
        <p:txBody>
          <a:bodyPr wrap="square" lIns="0" tIns="0" rIns="0" bIns="0" rtlCol="0" anchor="ctr"/>
          <a:lstStyle/>
          <a:p>
            <a:r>
              <a:rPr lang="en-US" sz="4800" dirty="0">
                <a:solidFill>
                  <a:srgbClr val="70AD47">
                    <a:lumMod val="50000"/>
                  </a:srgbClr>
                </a:solidFill>
                <a:ea typeface="Calibri" pitchFamily="34" charset="-122"/>
                <a:cs typeface="Calibri" pitchFamily="34" charset="-120"/>
              </a:rPr>
              <a:t>s</a:t>
            </a:r>
            <a:r>
              <a:rPr lang="en-US" sz="3733" dirty="0">
                <a:solidFill>
                  <a:srgbClr val="70AD47">
                    <a:lumMod val="50000"/>
                  </a:srgbClr>
                </a:solidFill>
                <a:ea typeface="Calibri" pitchFamily="34" charset="-122"/>
                <a:cs typeface="Calibri" pitchFamily="34" charset="-120"/>
              </a:rPr>
              <a:t>k336531alauddin@gmail.com</a:t>
            </a:r>
            <a:endParaRPr lang="en-US" sz="3733" dirty="0">
              <a:solidFill>
                <a:srgbClr val="70AD47">
                  <a:lumMod val="50000"/>
                </a:srgbClr>
              </a:solidFill>
            </a:endParaRPr>
          </a:p>
        </p:txBody>
      </p:sp>
      <p:sp>
        <p:nvSpPr>
          <p:cNvPr id="29" name="TextBox 28"/>
          <p:cNvSpPr txBox="1"/>
          <p:nvPr/>
        </p:nvSpPr>
        <p:spPr>
          <a:xfrm>
            <a:off x="5627053" y="5445762"/>
            <a:ext cx="6373601" cy="420564"/>
          </a:xfrm>
          <a:prstGeom prst="rect">
            <a:avLst/>
          </a:prstGeom>
          <a:solidFill>
            <a:srgbClr val="FFFF00"/>
          </a:solidFill>
          <a:ln>
            <a:noFill/>
          </a:ln>
        </p:spPr>
        <p:txBody>
          <a:bodyPr wrap="square" rtlCol="0">
            <a:spAutoFit/>
          </a:bodyPr>
          <a:lstStyle/>
          <a:p>
            <a:r>
              <a:rPr lang="en-US" sz="2133" u="sng" dirty="0">
                <a:solidFill>
                  <a:prstClr val="black"/>
                </a:solidFill>
                <a:hlinkClick r:id="rId9"/>
              </a:rPr>
              <a:t>https://www.youtube.com/@alauddinstudio7264</a:t>
            </a:r>
            <a:endParaRPr lang="en-US" sz="2133" dirty="0">
              <a:solidFill>
                <a:prstClr val="black"/>
              </a:solidFill>
            </a:endParaRPr>
          </a:p>
        </p:txBody>
      </p:sp>
      <p:sp>
        <p:nvSpPr>
          <p:cNvPr id="30" name="TextBox 29"/>
          <p:cNvSpPr txBox="1"/>
          <p:nvPr/>
        </p:nvSpPr>
        <p:spPr>
          <a:xfrm>
            <a:off x="5627052" y="4951136"/>
            <a:ext cx="4380123" cy="502766"/>
          </a:xfrm>
          <a:prstGeom prst="rect">
            <a:avLst/>
          </a:prstGeom>
          <a:noFill/>
        </p:spPr>
        <p:txBody>
          <a:bodyPr wrap="square" rtlCol="0">
            <a:spAutoFit/>
          </a:bodyPr>
          <a:lstStyle/>
          <a:p>
            <a:r>
              <a:rPr lang="en-US" sz="2667" dirty="0" err="1">
                <a:solidFill>
                  <a:srgbClr val="FF0000"/>
                </a:solidFill>
              </a:rPr>
              <a:t>ইউটিউব</a:t>
            </a:r>
            <a:r>
              <a:rPr lang="en-US" sz="2667" dirty="0">
                <a:solidFill>
                  <a:srgbClr val="FF0000"/>
                </a:solidFill>
              </a:rPr>
              <a:t> </a:t>
            </a:r>
            <a:r>
              <a:rPr lang="en-US" sz="2667" dirty="0" err="1">
                <a:solidFill>
                  <a:srgbClr val="FF0000"/>
                </a:solidFill>
              </a:rPr>
              <a:t>চ্যানেল</a:t>
            </a:r>
            <a:r>
              <a:rPr lang="en-US" sz="2667" dirty="0">
                <a:solidFill>
                  <a:srgbClr val="FF0000"/>
                </a:solidFill>
              </a:rPr>
              <a:t> লিংক</a:t>
            </a:r>
            <a:r>
              <a:rPr lang="en-US" sz="2400" dirty="0">
                <a:solidFill>
                  <a:srgbClr val="FF0000"/>
                </a:solidFill>
              </a:rPr>
              <a:t>:</a:t>
            </a:r>
          </a:p>
        </p:txBody>
      </p:sp>
      <p:sp>
        <p:nvSpPr>
          <p:cNvPr id="31" name="TextBox 30"/>
          <p:cNvSpPr txBox="1"/>
          <p:nvPr/>
        </p:nvSpPr>
        <p:spPr>
          <a:xfrm>
            <a:off x="5682249" y="4335018"/>
            <a:ext cx="6318405" cy="461665"/>
          </a:xfrm>
          <a:prstGeom prst="rect">
            <a:avLst/>
          </a:prstGeom>
          <a:solidFill>
            <a:srgbClr val="FFFF00"/>
          </a:solidFill>
        </p:spPr>
        <p:txBody>
          <a:bodyPr wrap="square" rtlCol="0">
            <a:spAutoFit/>
          </a:bodyPr>
          <a:lstStyle/>
          <a:p>
            <a:r>
              <a:rPr lang="en-US" sz="2400" u="sng" dirty="0">
                <a:solidFill>
                  <a:prstClr val="black"/>
                </a:solidFill>
                <a:hlinkClick r:id="rId10"/>
              </a:rPr>
              <a:t>https://www.facebook.com/alauddin336531</a:t>
            </a:r>
            <a:endParaRPr lang="en-US" sz="2400" dirty="0">
              <a:solidFill>
                <a:prstClr val="black"/>
              </a:solidFill>
            </a:endParaRPr>
          </a:p>
        </p:txBody>
      </p:sp>
      <p:sp>
        <p:nvSpPr>
          <p:cNvPr id="32" name="TextBox 31"/>
          <p:cNvSpPr txBox="1"/>
          <p:nvPr/>
        </p:nvSpPr>
        <p:spPr>
          <a:xfrm>
            <a:off x="5692514" y="3875910"/>
            <a:ext cx="4545004" cy="461665"/>
          </a:xfrm>
          <a:prstGeom prst="rect">
            <a:avLst/>
          </a:prstGeom>
          <a:noFill/>
        </p:spPr>
        <p:txBody>
          <a:bodyPr wrap="square" rtlCol="0">
            <a:spAutoFit/>
          </a:bodyPr>
          <a:lstStyle/>
          <a:p>
            <a:r>
              <a:rPr lang="en-US" sz="2400" dirty="0">
                <a:solidFill>
                  <a:srgbClr val="FF0000"/>
                </a:solidFill>
              </a:rPr>
              <a:t>Facebook:</a:t>
            </a:r>
          </a:p>
        </p:txBody>
      </p:sp>
      <p:sp>
        <p:nvSpPr>
          <p:cNvPr id="33" name="TextBox 32"/>
          <p:cNvSpPr txBox="1"/>
          <p:nvPr/>
        </p:nvSpPr>
        <p:spPr>
          <a:xfrm>
            <a:off x="10497" y="5712526"/>
            <a:ext cx="4389120" cy="830997"/>
          </a:xfrm>
          <a:prstGeom prst="rect">
            <a:avLst/>
          </a:prstGeom>
          <a:solidFill>
            <a:srgbClr val="FFFF00"/>
          </a:solidFill>
        </p:spPr>
        <p:txBody>
          <a:bodyPr wrap="square" rtlCol="0">
            <a:spAutoFit/>
          </a:bodyPr>
          <a:lstStyle/>
          <a:p>
            <a:r>
              <a:rPr lang="en-US" sz="2400" u="sng" dirty="0">
                <a:ln w="0"/>
                <a:solidFill>
                  <a:prstClr val="black"/>
                </a:solidFill>
                <a:effectLst>
                  <a:outerShdw blurRad="38100" dist="19050" dir="2700000" algn="tl" rotWithShape="0">
                    <a:prstClr val="black">
                      <a:alpha val="40000"/>
                    </a:prstClr>
                  </a:outerShdw>
                </a:effectLst>
                <a:hlinkClick r:id="rId11"/>
              </a:rPr>
              <a:t>https://www.teachers.gov.bd/profile/sk336531alauddin</a:t>
            </a:r>
            <a:endParaRPr lang="en-US" sz="2400" dirty="0">
              <a:ln w="0"/>
              <a:solidFill>
                <a:prstClr val="black"/>
              </a:solidFill>
              <a:effectLst>
                <a:outerShdw blurRad="38100" dist="19050" dir="2700000" algn="tl" rotWithShape="0">
                  <a:prstClr val="black">
                    <a:alpha val="40000"/>
                  </a:prstClr>
                </a:outerShdw>
              </a:effectLst>
            </a:endParaRPr>
          </a:p>
        </p:txBody>
      </p:sp>
      <p:sp>
        <p:nvSpPr>
          <p:cNvPr id="35" name="TextBox 34"/>
          <p:cNvSpPr txBox="1"/>
          <p:nvPr/>
        </p:nvSpPr>
        <p:spPr>
          <a:xfrm>
            <a:off x="1020765" y="5202857"/>
            <a:ext cx="3104699" cy="502766"/>
          </a:xfrm>
          <a:prstGeom prst="rect">
            <a:avLst/>
          </a:prstGeom>
          <a:noFill/>
        </p:spPr>
        <p:txBody>
          <a:bodyPr wrap="square" rtlCol="0">
            <a:spAutoFit/>
          </a:bodyPr>
          <a:lstStyle/>
          <a:p>
            <a:r>
              <a:rPr lang="en-US" sz="2667" dirty="0">
                <a:solidFill>
                  <a:srgbClr val="FFFF00"/>
                </a:solidFill>
              </a:rPr>
              <a:t>শিক্ষক বাতয়ন আইডি লিংক</a:t>
            </a:r>
          </a:p>
        </p:txBody>
      </p:sp>
      <p:pic>
        <p:nvPicPr>
          <p:cNvPr id="39" name="Picture 38"/>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7920" y="5095405"/>
            <a:ext cx="926109" cy="576059"/>
          </a:xfrm>
          <a:prstGeom prst="rect">
            <a:avLst/>
          </a:prstGeom>
        </p:spPr>
      </p:pic>
      <p:pic>
        <p:nvPicPr>
          <p:cNvPr id="40" name="Picture 39"/>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552263" y="3820357"/>
            <a:ext cx="1007556" cy="741881"/>
          </a:xfrm>
          <a:prstGeom prst="rect">
            <a:avLst/>
          </a:prstGeom>
        </p:spPr>
      </p:pic>
      <p:pic>
        <p:nvPicPr>
          <p:cNvPr id="41" name="Picture 40"/>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flipH="1">
            <a:off x="4589695" y="4912417"/>
            <a:ext cx="820191" cy="791863"/>
          </a:xfrm>
          <a:prstGeom prst="rect">
            <a:avLst/>
          </a:prstGeom>
        </p:spPr>
      </p:pic>
      <p:sp>
        <p:nvSpPr>
          <p:cNvPr id="28" name="TextBox 27"/>
          <p:cNvSpPr txBox="1"/>
          <p:nvPr/>
        </p:nvSpPr>
        <p:spPr>
          <a:xfrm>
            <a:off x="5506653" y="-9735"/>
            <a:ext cx="2040367" cy="461665"/>
          </a:xfrm>
          <a:prstGeom prst="rect">
            <a:avLst/>
          </a:prstGeom>
          <a:noFill/>
        </p:spPr>
        <p:txBody>
          <a:bodyPr wrap="square" rtlCol="0">
            <a:spAutoFit/>
          </a:bodyPr>
          <a:lstStyle/>
          <a:p>
            <a:endParaRPr lang="en-US" sz="2400" dirty="0">
              <a:solidFill>
                <a:prstClr val="black"/>
              </a:solidFill>
            </a:endParaRPr>
          </a:p>
        </p:txBody>
      </p:sp>
      <p:sp>
        <p:nvSpPr>
          <p:cNvPr id="34" name="TextBox 33"/>
          <p:cNvSpPr txBox="1"/>
          <p:nvPr/>
        </p:nvSpPr>
        <p:spPr>
          <a:xfrm>
            <a:off x="81353" y="3747723"/>
            <a:ext cx="4135087" cy="523220"/>
          </a:xfrm>
          <a:prstGeom prst="rect">
            <a:avLst/>
          </a:prstGeom>
          <a:solidFill>
            <a:schemeClr val="accent1">
              <a:lumMod val="40000"/>
              <a:lumOff val="60000"/>
            </a:schemeClr>
          </a:solidFill>
          <a:ln>
            <a:solidFill>
              <a:schemeClr val="accent3">
                <a:lumMod val="40000"/>
                <a:lumOff val="60000"/>
              </a:schemeClr>
            </a:solidFill>
          </a:ln>
        </p:spPr>
        <p:txBody>
          <a:bodyPr wrap="square" rtlCol="0">
            <a:spAutoFit/>
          </a:bodyPr>
          <a:lstStyle/>
          <a:p>
            <a:r>
              <a:rPr lang="en-US" sz="2800" dirty="0">
                <a:ln w="0"/>
                <a:solidFill>
                  <a:srgbClr val="0000FF"/>
                </a:solidFill>
                <a:effectLst>
                  <a:reflection blurRad="6350" stA="53000" endA="300" endPos="35500" dir="5400000" sy="-90000" algn="bl" rotWithShape="0"/>
                </a:effectLst>
              </a:rPr>
              <a:t>শিয়ালীডাঙ্গা বহুমুখী মাধ্যমিক বিদ্যালয়।</a:t>
            </a:r>
          </a:p>
        </p:txBody>
      </p:sp>
    </p:spTree>
    <p:extLst>
      <p:ext uri="{BB962C8B-B14F-4D97-AF65-F5344CB8AC3E}">
        <p14:creationId xmlns:p14="http://schemas.microsoft.com/office/powerpoint/2010/main" val="4057778665"/>
      </p:ext>
    </p:extLst>
  </p:cSld>
  <p:clrMapOvr>
    <a:masterClrMapping/>
  </p:clrMapOvr>
  <mc:AlternateContent xmlns:mc="http://schemas.openxmlformats.org/markup-compatibility/2006">
    <mc:Choice xmlns:p14="http://schemas.microsoft.com/office/powerpoint/2010/main" Requires="p14">
      <p:transition spd="slow" p14:dur="1400" advClick="0" advTm="3000">
        <p14:doors dir="vert"/>
      </p:transition>
    </mc:Choice>
    <mc:Fallback>
      <p:transition spd="slow" advClick="0" advTm="3000">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name="Slide 2">
    <p:bg>
      <p:bgPr>
        <a:solidFill>
          <a:srgbClr val="B8860B"/>
        </a:solidFill>
        <a:effectLst/>
      </p:bgPr>
    </p:bg>
    <p:spTree>
      <p:nvGrpSpPr>
        <p:cNvPr id="1" name=""/>
        <p:cNvGrpSpPr/>
        <p:nvPr/>
      </p:nvGrpSpPr>
      <p:grpSpPr>
        <a:xfrm>
          <a:off x="0" y="0"/>
          <a:ext cx="0" cy="0"/>
          <a:chOff x="0" y="0"/>
          <a:chExt cx="0" cy="0"/>
        </a:xfrm>
      </p:grpSpPr>
      <p:sp>
        <p:nvSpPr>
          <p:cNvPr id="2" name="Shape 0"/>
          <p:cNvSpPr/>
          <p:nvPr/>
        </p:nvSpPr>
        <p:spPr>
          <a:xfrm>
            <a:off x="0" y="0"/>
            <a:ext cx="3840480" cy="6309360"/>
          </a:xfrm>
          <a:prstGeom prst="rect">
            <a:avLst/>
          </a:prstGeom>
          <a:solidFill>
            <a:srgbClr val="9A6F08"/>
          </a:solidFill>
          <a:ln/>
        </p:spPr>
      </p:sp>
      <p:sp>
        <p:nvSpPr>
          <p:cNvPr id="3" name="Text 1"/>
          <p:cNvSpPr/>
          <p:nvPr/>
        </p:nvSpPr>
        <p:spPr>
          <a:xfrm>
            <a:off x="457200" y="2377440"/>
            <a:ext cx="2926080" cy="640080"/>
          </a:xfrm>
          <a:prstGeom prst="rect">
            <a:avLst/>
          </a:prstGeom>
          <a:noFill/>
          <a:ln/>
        </p:spPr>
        <p:txBody>
          <a:bodyPr wrap="square" rtlCol="0" anchor="ctr"/>
          <a:lstStyle/>
          <a:p>
            <a:pPr marL="0" indent="0" algn="ctr">
              <a:buNone/>
            </a:pPr>
            <a:r>
              <a:rPr lang="en-US" sz="2800" b="1" dirty="0">
                <a:solidFill>
                  <a:srgbClr val="FFFFFF"/>
                </a:solidFill>
                <a:latin typeface="Nikosh" pitchFamily="34" charset="0"/>
                <a:ea typeface="Nikosh" pitchFamily="34" charset="-122"/>
                <a:cs typeface="Nikosh" pitchFamily="34" charset="-120"/>
              </a:rPr>
              <a:t>লেখক</a:t>
            </a:r>
            <a:endParaRPr lang="en-US" sz="2800" dirty="0"/>
          </a:p>
        </p:txBody>
      </p:sp>
      <p:sp>
        <p:nvSpPr>
          <p:cNvPr id="4" name="Text 2"/>
          <p:cNvSpPr/>
          <p:nvPr/>
        </p:nvSpPr>
        <p:spPr>
          <a:xfrm>
            <a:off x="457200" y="2971800"/>
            <a:ext cx="2926080" cy="640080"/>
          </a:xfrm>
          <a:prstGeom prst="rect">
            <a:avLst/>
          </a:prstGeom>
          <a:noFill/>
          <a:ln/>
        </p:spPr>
        <p:txBody>
          <a:bodyPr wrap="square" rtlCol="0" anchor="ctr"/>
          <a:lstStyle/>
          <a:p>
            <a:pPr marL="0" indent="0" algn="ctr">
              <a:buNone/>
            </a:pPr>
            <a:r>
              <a:rPr lang="en-US" sz="2800" b="1" dirty="0">
                <a:solidFill>
                  <a:srgbClr val="FFFFFF"/>
                </a:solidFill>
                <a:latin typeface="Nikosh" pitchFamily="34" charset="0"/>
                <a:ea typeface="Nikosh" pitchFamily="34" charset="-122"/>
                <a:cs typeface="Nikosh" pitchFamily="34" charset="-120"/>
              </a:rPr>
              <a:t>পরিচিতি</a:t>
            </a:r>
            <a:endParaRPr lang="en-US" sz="2800" dirty="0"/>
          </a:p>
        </p:txBody>
      </p:sp>
      <p:sp>
        <p:nvSpPr>
          <p:cNvPr id="5" name="Shape 3"/>
          <p:cNvSpPr/>
          <p:nvPr/>
        </p:nvSpPr>
        <p:spPr>
          <a:xfrm>
            <a:off x="1097280" y="3931920"/>
            <a:ext cx="1645920" cy="1645920"/>
          </a:xfrm>
          <a:prstGeom prst="ellipse">
            <a:avLst/>
          </a:prstGeom>
          <a:solidFill>
            <a:srgbClr val="FFFFFF"/>
          </a:solidFill>
          <a:ln/>
        </p:spPr>
      </p:sp>
      <p:sp>
        <p:nvSpPr>
          <p:cNvPr id="6" name="Text 4"/>
          <p:cNvSpPr/>
          <p:nvPr/>
        </p:nvSpPr>
        <p:spPr>
          <a:xfrm>
            <a:off x="1097280" y="3931920"/>
            <a:ext cx="1645920" cy="1645920"/>
          </a:xfrm>
          <a:prstGeom prst="rect">
            <a:avLst/>
          </a:prstGeom>
          <a:noFill/>
          <a:ln/>
        </p:spPr>
        <p:txBody>
          <a:bodyPr wrap="square" rtlCol="0" anchor="ctr"/>
          <a:lstStyle/>
          <a:p>
            <a:pPr marL="0" indent="0" algn="ctr">
              <a:buNone/>
            </a:pPr>
            <a:endParaRPr lang="en-US" sz="4600" dirty="0"/>
          </a:p>
        </p:txBody>
      </p:sp>
      <p:sp>
        <p:nvSpPr>
          <p:cNvPr id="7" name="Text 5"/>
          <p:cNvSpPr/>
          <p:nvPr/>
        </p:nvSpPr>
        <p:spPr>
          <a:xfrm>
            <a:off x="4297680" y="457200"/>
            <a:ext cx="7315200" cy="5434149"/>
          </a:xfrm>
          <a:prstGeom prst="rect">
            <a:avLst/>
          </a:prstGeom>
          <a:noFill/>
          <a:ln/>
        </p:spPr>
        <p:txBody>
          <a:bodyPr wrap="square" lIns="0" tIns="0" rIns="0" bIns="0" rtlCol="0" anchor="t"/>
          <a:lstStyle/>
          <a:p>
            <a:pPr marL="0" indent="0">
              <a:buNone/>
            </a:pPr>
            <a:r>
              <a:rPr lang="en-US" sz="3200" b="1" dirty="0">
                <a:solidFill>
                  <a:srgbClr val="1E2761"/>
                </a:solidFill>
                <a:latin typeface="Nikosh" pitchFamily="34" charset="0"/>
                <a:ea typeface="Nikosh" pitchFamily="34" charset="-122"/>
                <a:cs typeface="Nikosh" pitchFamily="34" charset="-120"/>
              </a:rPr>
              <a:t>মুহম্মদ শহীদুল্লাহ্</a:t>
            </a:r>
            <a:endParaRPr lang="en-US" sz="2800" dirty="0"/>
          </a:p>
          <a:p>
            <a:pPr marL="514350" indent="-514350">
              <a:spcAft>
                <a:spcPts val="1200"/>
              </a:spcAft>
              <a:buSzPct val="100000"/>
              <a:buFont typeface="+mj-lt"/>
              <a:buAutoNum type="arabicPeriod"/>
            </a:pPr>
            <a:r>
              <a:rPr lang="en-US" sz="2400" dirty="0">
                <a:solidFill>
                  <a:srgbClr val="3A2A00"/>
                </a:solidFill>
                <a:latin typeface="Nikosh" pitchFamily="34" charset="0"/>
                <a:ea typeface="Nikosh" pitchFamily="34" charset="-122"/>
                <a:cs typeface="Nikosh" pitchFamily="34" charset="-120"/>
              </a:rPr>
              <a:t>জন্ম: ১০ জুলাই ১৮৮৫, পিয়ারা গ্রাম, চব্বিশ পরগণা জেলা, পশ্চিমবঙ্গ।</a:t>
            </a:r>
            <a:endParaRPr lang="en-US" sz="2400" dirty="0"/>
          </a:p>
          <a:p>
            <a:pPr marL="514350" indent="-514350">
              <a:spcAft>
                <a:spcPts val="1200"/>
              </a:spcAft>
              <a:buSzPct val="100000"/>
              <a:buFont typeface="+mj-lt"/>
              <a:buAutoNum type="arabicPeriod"/>
            </a:pPr>
            <a:r>
              <a:rPr lang="en-US" sz="2400" dirty="0">
                <a:solidFill>
                  <a:srgbClr val="3A2A00"/>
                </a:solidFill>
                <a:latin typeface="Nikosh" pitchFamily="34" charset="0"/>
                <a:ea typeface="Nikosh" pitchFamily="34" charset="-122"/>
                <a:cs typeface="Nikosh" pitchFamily="34" charset="-120"/>
              </a:rPr>
              <a:t>মৃত্যু: ১৩ জুলাই ১৯৬৯, ঢাকা।</a:t>
            </a:r>
            <a:endParaRPr lang="en-US" sz="2400" dirty="0"/>
          </a:p>
          <a:p>
            <a:pPr marL="514350" indent="-514350">
              <a:spcAft>
                <a:spcPts val="1200"/>
              </a:spcAft>
              <a:buSzPct val="100000"/>
              <a:buFont typeface="+mj-lt"/>
              <a:buAutoNum type="arabicPeriod"/>
            </a:pPr>
            <a:r>
              <a:rPr lang="en-US" sz="2400" dirty="0">
                <a:solidFill>
                  <a:srgbClr val="3A2A00"/>
                </a:solidFill>
                <a:latin typeface="Nikosh" pitchFamily="34" charset="0"/>
                <a:ea typeface="Nikosh" pitchFamily="34" charset="-122"/>
                <a:cs typeface="Nikosh" pitchFamily="34" charset="-120"/>
              </a:rPr>
              <a:t>বহুভাষাবিদ পণ্ডিত, ভাষাবিজ্ঞানী, শিক্ষাবিদ, সাহিত্যিক ও অভিধান প্রণেতা হিসেবে সুপরিচিত।</a:t>
            </a:r>
            <a:endParaRPr lang="en-US" sz="2400" dirty="0"/>
          </a:p>
          <a:p>
            <a:pPr marL="514350" indent="-514350">
              <a:spcAft>
                <a:spcPts val="1200"/>
              </a:spcAft>
              <a:buSzPct val="100000"/>
              <a:buFont typeface="+mj-lt"/>
              <a:buAutoNum type="arabicPeriod"/>
            </a:pPr>
            <a:r>
              <a:rPr lang="en-US" sz="2400" dirty="0">
                <a:solidFill>
                  <a:srgbClr val="3A2A00"/>
                </a:solidFill>
                <a:latin typeface="Nikosh" pitchFamily="34" charset="0"/>
                <a:ea typeface="Nikosh" pitchFamily="34" charset="-122"/>
                <a:cs typeface="Nikosh" pitchFamily="34" charset="-120"/>
              </a:rPr>
              <a:t>বাংলা ভাষা আন্দোলনের অন্যতম প্রধান উদ্যোক্তা ছিলেন।</a:t>
            </a:r>
            <a:endParaRPr lang="en-US" sz="2400" dirty="0"/>
          </a:p>
          <a:p>
            <a:pPr marL="514350" indent="-514350">
              <a:spcAft>
                <a:spcPts val="1200"/>
              </a:spcAft>
              <a:buSzPct val="100000"/>
              <a:buFont typeface="+mj-lt"/>
              <a:buAutoNum type="arabicPeriod"/>
            </a:pPr>
            <a:r>
              <a:rPr lang="en-US" sz="2400" dirty="0">
                <a:solidFill>
                  <a:srgbClr val="3A2A00"/>
                </a:solidFill>
                <a:latin typeface="Nikosh" pitchFamily="34" charset="0"/>
                <a:ea typeface="Nikosh" pitchFamily="34" charset="-122"/>
                <a:cs typeface="Nikosh" pitchFamily="34" charset="-120"/>
              </a:rPr>
              <a:t>পুরস্কার ও সম্মাননা: একুশে পদক, বাংলা একাডেমি পুরস্কার, স্বাধীনতা পদক এবং প্যারিসের সরবোন বিশ্ববিদ্যালয়ের ডক্টরেট উপাধি।</a:t>
            </a:r>
            <a:endParaRPr lang="en-US" sz="2400" dirty="0"/>
          </a:p>
          <a:p>
            <a:pPr marL="514350" indent="-514350">
              <a:buSzPct val="100000"/>
              <a:buFont typeface="+mj-lt"/>
              <a:buAutoNum type="arabicPeriod"/>
            </a:pPr>
            <a:r>
              <a:rPr lang="en-US" sz="2400" dirty="0">
                <a:solidFill>
                  <a:srgbClr val="3A2A00"/>
                </a:solidFill>
                <a:latin typeface="Nikosh" pitchFamily="34" charset="0"/>
                <a:ea typeface="Nikosh" pitchFamily="34" charset="-122"/>
                <a:cs typeface="Nikosh" pitchFamily="34" charset="-120"/>
              </a:rPr>
              <a:t>তাঁর অবদানের স্মরণে ঢাকা বিশ্ববিদ্যালয়ের একটি হলের নাম রাখা হয়েছে ‘শহীদুল্লাহ হল’।</a:t>
            </a:r>
            <a:endParaRPr lang="en-US" sz="2400" dirty="0"/>
          </a:p>
        </p:txBody>
      </p:sp>
      <p:sp>
        <p:nvSpPr>
          <p:cNvPr id="8" name="TextBox 7"/>
          <p:cNvSpPr txBox="1"/>
          <p:nvPr/>
        </p:nvSpPr>
        <p:spPr>
          <a:xfrm>
            <a:off x="1286691" y="4562509"/>
            <a:ext cx="1854926" cy="369332"/>
          </a:xfrm>
          <a:prstGeom prst="rect">
            <a:avLst/>
          </a:prstGeom>
          <a:noFill/>
        </p:spPr>
        <p:txBody>
          <a:bodyPr wrap="square" rtlCol="0">
            <a:spAutoFit/>
          </a:bodyPr>
          <a:lstStyle/>
          <a:p>
            <a:r>
              <a:rPr lang="en-US" b="1">
                <a:solidFill>
                  <a:srgbClr val="333300"/>
                </a:solidFill>
                <a:latin typeface="Nikosh" pitchFamily="34" charset="0"/>
                <a:ea typeface="Nikosh" pitchFamily="34" charset="-122"/>
                <a:cs typeface="Nikosh" pitchFamily="34" charset="-120"/>
              </a:rPr>
              <a:t>মুহম্মদ শহীদুল্লাহ্</a:t>
            </a:r>
            <a:endParaRPr lang="en-US" sz="1600" dirty="0">
              <a:solidFill>
                <a:srgbClr val="333300"/>
              </a:solidFill>
            </a:endParaRPr>
          </a:p>
        </p:txBody>
      </p:sp>
    </p:spTree>
  </p:cSld>
  <p:clrMapOvr>
    <a:masterClrMapping/>
  </p:clrMapOvr>
  <mc:AlternateContent xmlns:mc="http://schemas.openxmlformats.org/markup-compatibility/2006">
    <mc:Choice xmlns:p14="http://schemas.microsoft.com/office/powerpoint/2010/main" Requires="p14">
      <p:transition spd="slow" p14:dur="1400" advClick="0" advTm="3000">
        <p14:doors dir="vert"/>
      </p:transition>
    </mc:Choice>
    <mc:Fallback>
      <p:transition spd="slow" advClick="0" advTm="3000">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name="Slide 3">
    <p:bg>
      <p:bgPr>
        <a:solidFill>
          <a:srgbClr val="065A82"/>
        </a:solidFill>
        <a:effectLst/>
      </p:bgPr>
    </p:bg>
    <p:spTree>
      <p:nvGrpSpPr>
        <p:cNvPr id="1" name=""/>
        <p:cNvGrpSpPr/>
        <p:nvPr/>
      </p:nvGrpSpPr>
      <p:grpSpPr>
        <a:xfrm>
          <a:off x="0" y="0"/>
          <a:ext cx="0" cy="0"/>
          <a:chOff x="0" y="0"/>
          <a:chExt cx="0" cy="0"/>
        </a:xfrm>
      </p:grpSpPr>
      <p:sp>
        <p:nvSpPr>
          <p:cNvPr id="2" name="Shape 0"/>
          <p:cNvSpPr/>
          <p:nvPr/>
        </p:nvSpPr>
        <p:spPr>
          <a:xfrm>
            <a:off x="0" y="0"/>
            <a:ext cx="12188952" cy="1188720"/>
          </a:xfrm>
          <a:prstGeom prst="rect">
            <a:avLst/>
          </a:prstGeom>
          <a:solidFill>
            <a:srgbClr val="21295C"/>
          </a:solidFill>
          <a:ln/>
        </p:spPr>
      </p:sp>
      <p:sp>
        <p:nvSpPr>
          <p:cNvPr id="3" name="Text 1"/>
          <p:cNvSpPr/>
          <p:nvPr/>
        </p:nvSpPr>
        <p:spPr>
          <a:xfrm>
            <a:off x="457200" y="137160"/>
            <a:ext cx="11247120" cy="914400"/>
          </a:xfrm>
          <a:prstGeom prst="rect">
            <a:avLst/>
          </a:prstGeom>
          <a:noFill/>
          <a:ln/>
        </p:spPr>
        <p:txBody>
          <a:bodyPr wrap="square" rtlCol="0" anchor="ctr"/>
          <a:lstStyle/>
          <a:p>
            <a:pPr marL="0" indent="0">
              <a:buNone/>
            </a:pPr>
            <a:r>
              <a:rPr lang="en-US" sz="3400" b="1" dirty="0">
                <a:solidFill>
                  <a:srgbClr val="FFFFFF"/>
                </a:solidFill>
                <a:latin typeface="Nikosh" pitchFamily="34" charset="0"/>
                <a:ea typeface="Nikosh" pitchFamily="34" charset="-122"/>
                <a:cs typeface="Nikosh" pitchFamily="34" charset="-120"/>
              </a:rPr>
              <a:t>গল্পের সারসংক্ষেপ</a:t>
            </a:r>
            <a:endParaRPr lang="en-US" sz="3400" dirty="0"/>
          </a:p>
        </p:txBody>
      </p:sp>
      <p:sp>
        <p:nvSpPr>
          <p:cNvPr id="4" name="Shape 2"/>
          <p:cNvSpPr/>
          <p:nvPr/>
        </p:nvSpPr>
        <p:spPr>
          <a:xfrm>
            <a:off x="457200" y="1463040"/>
            <a:ext cx="3566160" cy="2286000"/>
          </a:xfrm>
          <a:prstGeom prst="roundRect">
            <a:avLst>
              <a:gd name="adj" fmla="val 4800"/>
            </a:avLst>
          </a:prstGeom>
          <a:solidFill>
            <a:srgbClr val="0D7CA5"/>
          </a:solidFill>
          <a:ln/>
          <a:effectLst>
            <a:outerShdw blurRad="76200" dist="38100" dir="5400000" algn="bl" rotWithShape="0">
              <a:srgbClr val="000000">
                <a:alpha val="30000"/>
              </a:srgbClr>
            </a:outerShdw>
          </a:effectLst>
        </p:spPr>
      </p:sp>
      <p:sp>
        <p:nvSpPr>
          <p:cNvPr id="5" name="Text 3"/>
          <p:cNvSpPr/>
          <p:nvPr/>
        </p:nvSpPr>
        <p:spPr>
          <a:xfrm>
            <a:off x="685800" y="1627632"/>
            <a:ext cx="3108960" cy="411480"/>
          </a:xfrm>
          <a:prstGeom prst="rect">
            <a:avLst/>
          </a:prstGeom>
          <a:noFill/>
          <a:ln/>
        </p:spPr>
        <p:txBody>
          <a:bodyPr wrap="square" lIns="0" tIns="0" rIns="0" bIns="0" rtlCol="0" anchor="ctr"/>
          <a:lstStyle/>
          <a:p>
            <a:pPr marL="0" indent="0">
              <a:buNone/>
            </a:pPr>
            <a:r>
              <a:rPr lang="en-US" sz="1700" b="1" dirty="0">
                <a:solidFill>
                  <a:srgbClr val="F9E795"/>
                </a:solidFill>
                <a:latin typeface="Nikosh" pitchFamily="34" charset="0"/>
                <a:ea typeface="Nikosh" pitchFamily="34" charset="-122"/>
                <a:cs typeface="Nikosh" pitchFamily="34" charset="-120"/>
              </a:rPr>
              <a:t>উৎস</a:t>
            </a:r>
            <a:endParaRPr lang="en-US" sz="1700" dirty="0"/>
          </a:p>
        </p:txBody>
      </p:sp>
      <p:sp>
        <p:nvSpPr>
          <p:cNvPr id="6" name="Text 4"/>
          <p:cNvSpPr/>
          <p:nvPr/>
        </p:nvSpPr>
        <p:spPr>
          <a:xfrm>
            <a:off x="685800" y="2084832"/>
            <a:ext cx="3108960" cy="1463040"/>
          </a:xfrm>
          <a:prstGeom prst="rect">
            <a:avLst/>
          </a:prstGeom>
          <a:noFill/>
          <a:ln/>
        </p:spPr>
        <p:txBody>
          <a:bodyPr wrap="square" lIns="0" tIns="0" rIns="0" bIns="0" rtlCol="0" anchor="t"/>
          <a:lstStyle/>
          <a:p>
            <a:pPr marL="0" indent="0">
              <a:buNone/>
            </a:pPr>
            <a:r>
              <a:rPr lang="en-US" sz="1400" dirty="0">
                <a:solidFill>
                  <a:srgbClr val="FFFFFF"/>
                </a:solidFill>
                <a:latin typeface="Nikosh" pitchFamily="34" charset="0"/>
                <a:ea typeface="Nikosh" pitchFamily="34" charset="-122"/>
                <a:cs typeface="Nikosh" pitchFamily="34" charset="-120"/>
              </a:rPr>
              <a:t>এটি একটি হাদিসনির্ভর ধর্মীয়-নৈতিক গল্প, সাধুরীতিতে রচিত।</a:t>
            </a:r>
            <a:endParaRPr lang="en-US" sz="1400" dirty="0"/>
          </a:p>
        </p:txBody>
      </p:sp>
      <p:sp>
        <p:nvSpPr>
          <p:cNvPr id="7" name="Shape 5"/>
          <p:cNvSpPr/>
          <p:nvPr/>
        </p:nvSpPr>
        <p:spPr>
          <a:xfrm>
            <a:off x="4251960" y="1463040"/>
            <a:ext cx="3566160" cy="2286000"/>
          </a:xfrm>
          <a:prstGeom prst="roundRect">
            <a:avLst>
              <a:gd name="adj" fmla="val 4800"/>
            </a:avLst>
          </a:prstGeom>
          <a:solidFill>
            <a:srgbClr val="0D7CA5"/>
          </a:solidFill>
          <a:ln/>
          <a:effectLst>
            <a:outerShdw blurRad="76200" dist="38100" dir="5400000" algn="bl" rotWithShape="0">
              <a:srgbClr val="000000">
                <a:alpha val="30000"/>
              </a:srgbClr>
            </a:outerShdw>
          </a:effectLst>
        </p:spPr>
      </p:sp>
      <p:sp>
        <p:nvSpPr>
          <p:cNvPr id="8" name="Text 6"/>
          <p:cNvSpPr/>
          <p:nvPr/>
        </p:nvSpPr>
        <p:spPr>
          <a:xfrm>
            <a:off x="4480560" y="1627632"/>
            <a:ext cx="3108960" cy="411480"/>
          </a:xfrm>
          <a:prstGeom prst="rect">
            <a:avLst/>
          </a:prstGeom>
          <a:noFill/>
          <a:ln/>
        </p:spPr>
        <p:txBody>
          <a:bodyPr wrap="square" lIns="0" tIns="0" rIns="0" bIns="0" rtlCol="0" anchor="ctr"/>
          <a:lstStyle/>
          <a:p>
            <a:pPr marL="0" indent="0">
              <a:buNone/>
            </a:pPr>
            <a:r>
              <a:rPr lang="en-US" sz="1700" b="1" dirty="0">
                <a:solidFill>
                  <a:srgbClr val="F9E795"/>
                </a:solidFill>
                <a:latin typeface="Nikosh" pitchFamily="34" charset="0"/>
                <a:ea typeface="Nikosh" pitchFamily="34" charset="-122"/>
                <a:cs typeface="Nikosh" pitchFamily="34" charset="-120"/>
              </a:rPr>
              <a:t>পরীক্ষা</a:t>
            </a:r>
            <a:endParaRPr lang="en-US" sz="1700" dirty="0"/>
          </a:p>
        </p:txBody>
      </p:sp>
      <p:sp>
        <p:nvSpPr>
          <p:cNvPr id="9" name="Text 7"/>
          <p:cNvSpPr/>
          <p:nvPr/>
        </p:nvSpPr>
        <p:spPr>
          <a:xfrm>
            <a:off x="4480560" y="2084832"/>
            <a:ext cx="3108960" cy="1463040"/>
          </a:xfrm>
          <a:prstGeom prst="rect">
            <a:avLst/>
          </a:prstGeom>
          <a:noFill/>
          <a:ln/>
        </p:spPr>
        <p:txBody>
          <a:bodyPr wrap="square" lIns="0" tIns="0" rIns="0" bIns="0" rtlCol="0" anchor="t"/>
          <a:lstStyle/>
          <a:p>
            <a:pPr marL="0" indent="0">
              <a:buNone/>
            </a:pPr>
            <a:r>
              <a:rPr lang="en-US" sz="1400" dirty="0">
                <a:solidFill>
                  <a:srgbClr val="FFFFFF"/>
                </a:solidFill>
                <a:latin typeface="Nikosh" pitchFamily="34" charset="0"/>
                <a:ea typeface="Nikosh" pitchFamily="34" charset="-122"/>
                <a:cs typeface="Nikosh" pitchFamily="34" charset="-120"/>
              </a:rPr>
              <a:t>আল্লাহ তিনজন বনী ইসরাইলকে পরীক্ষা করতে একজন ফেরেশতা পাঠান — একজন ধবলরোগী, একজন টাকওয়ালা ও একজন অন্ধ।</a:t>
            </a:r>
            <a:endParaRPr lang="en-US" sz="1400" dirty="0"/>
          </a:p>
        </p:txBody>
      </p:sp>
      <p:sp>
        <p:nvSpPr>
          <p:cNvPr id="10" name="Shape 8"/>
          <p:cNvSpPr/>
          <p:nvPr/>
        </p:nvSpPr>
        <p:spPr>
          <a:xfrm>
            <a:off x="8046720" y="1463040"/>
            <a:ext cx="3566160" cy="2286000"/>
          </a:xfrm>
          <a:prstGeom prst="roundRect">
            <a:avLst>
              <a:gd name="adj" fmla="val 4800"/>
            </a:avLst>
          </a:prstGeom>
          <a:solidFill>
            <a:srgbClr val="0D7CA5"/>
          </a:solidFill>
          <a:ln/>
          <a:effectLst>
            <a:outerShdw blurRad="76200" dist="38100" dir="5400000" algn="bl" rotWithShape="0">
              <a:srgbClr val="000000">
                <a:alpha val="30000"/>
              </a:srgbClr>
            </a:outerShdw>
          </a:effectLst>
        </p:spPr>
      </p:sp>
      <p:sp>
        <p:nvSpPr>
          <p:cNvPr id="11" name="Text 9"/>
          <p:cNvSpPr/>
          <p:nvPr/>
        </p:nvSpPr>
        <p:spPr>
          <a:xfrm>
            <a:off x="8275320" y="1627632"/>
            <a:ext cx="3108960" cy="411480"/>
          </a:xfrm>
          <a:prstGeom prst="rect">
            <a:avLst/>
          </a:prstGeom>
          <a:noFill/>
          <a:ln/>
        </p:spPr>
        <p:txBody>
          <a:bodyPr wrap="square" lIns="0" tIns="0" rIns="0" bIns="0" rtlCol="0" anchor="ctr"/>
          <a:lstStyle/>
          <a:p>
            <a:pPr marL="0" indent="0">
              <a:buNone/>
            </a:pPr>
            <a:r>
              <a:rPr lang="en-US" sz="1700" b="1" dirty="0">
                <a:solidFill>
                  <a:srgbClr val="F9E795"/>
                </a:solidFill>
                <a:latin typeface="Nikosh" pitchFamily="34" charset="0"/>
                <a:ea typeface="Nikosh" pitchFamily="34" charset="-122"/>
                <a:cs typeface="Nikosh" pitchFamily="34" charset="-120"/>
              </a:rPr>
              <a:t>নেয়ামত দান</a:t>
            </a:r>
            <a:endParaRPr lang="en-US" sz="1700" dirty="0"/>
          </a:p>
        </p:txBody>
      </p:sp>
      <p:sp>
        <p:nvSpPr>
          <p:cNvPr id="12" name="Text 10"/>
          <p:cNvSpPr/>
          <p:nvPr/>
        </p:nvSpPr>
        <p:spPr>
          <a:xfrm>
            <a:off x="8275320" y="2084832"/>
            <a:ext cx="3108960" cy="1463040"/>
          </a:xfrm>
          <a:prstGeom prst="rect">
            <a:avLst/>
          </a:prstGeom>
          <a:noFill/>
          <a:ln/>
        </p:spPr>
        <p:txBody>
          <a:bodyPr wrap="square" lIns="0" tIns="0" rIns="0" bIns="0" rtlCol="0" anchor="t"/>
          <a:lstStyle/>
          <a:p>
            <a:pPr marL="0" indent="0">
              <a:buNone/>
            </a:pPr>
            <a:r>
              <a:rPr lang="en-US" sz="1400" dirty="0">
                <a:solidFill>
                  <a:srgbClr val="FFFFFF"/>
                </a:solidFill>
                <a:latin typeface="Nikosh" pitchFamily="34" charset="0"/>
                <a:ea typeface="Nikosh" pitchFamily="34" charset="-122"/>
                <a:cs typeface="Nikosh" pitchFamily="34" charset="-120"/>
              </a:rPr>
              <a:t>ফেরেশতা প্রত্যেকের ইচ্ছা পূরণ করেন — রোগমুক্তি ঘটিয়ে তাদের সচ্ছলতা ও সম্পদ দান করেন।</a:t>
            </a:r>
            <a:endParaRPr lang="en-US" sz="1400" dirty="0"/>
          </a:p>
        </p:txBody>
      </p:sp>
      <p:sp>
        <p:nvSpPr>
          <p:cNvPr id="13" name="Shape 11"/>
          <p:cNvSpPr/>
          <p:nvPr/>
        </p:nvSpPr>
        <p:spPr>
          <a:xfrm>
            <a:off x="457200" y="4023360"/>
            <a:ext cx="3566160" cy="2286000"/>
          </a:xfrm>
          <a:prstGeom prst="roundRect">
            <a:avLst>
              <a:gd name="adj" fmla="val 4800"/>
            </a:avLst>
          </a:prstGeom>
          <a:solidFill>
            <a:srgbClr val="0D7CA5"/>
          </a:solidFill>
          <a:ln/>
          <a:effectLst>
            <a:outerShdw blurRad="76200" dist="38100" dir="5400000" algn="bl" rotWithShape="0">
              <a:srgbClr val="000000">
                <a:alpha val="30000"/>
              </a:srgbClr>
            </a:outerShdw>
          </a:effectLst>
        </p:spPr>
      </p:sp>
      <p:sp>
        <p:nvSpPr>
          <p:cNvPr id="14" name="Text 12"/>
          <p:cNvSpPr/>
          <p:nvPr/>
        </p:nvSpPr>
        <p:spPr>
          <a:xfrm>
            <a:off x="685800" y="4187952"/>
            <a:ext cx="3108960" cy="411480"/>
          </a:xfrm>
          <a:prstGeom prst="rect">
            <a:avLst/>
          </a:prstGeom>
          <a:noFill/>
          <a:ln/>
        </p:spPr>
        <p:txBody>
          <a:bodyPr wrap="square" lIns="0" tIns="0" rIns="0" bIns="0" rtlCol="0" anchor="ctr"/>
          <a:lstStyle/>
          <a:p>
            <a:pPr marL="0" indent="0">
              <a:buNone/>
            </a:pPr>
            <a:r>
              <a:rPr lang="en-US" sz="1700" b="1" dirty="0">
                <a:solidFill>
                  <a:srgbClr val="F9E795"/>
                </a:solidFill>
                <a:latin typeface="Nikosh" pitchFamily="34" charset="0"/>
                <a:ea typeface="Nikosh" pitchFamily="34" charset="-122"/>
                <a:cs typeface="Nikosh" pitchFamily="34" charset="-120"/>
              </a:rPr>
              <a:t>দ্বিতীয় সাক্ষাৎ</a:t>
            </a:r>
            <a:endParaRPr lang="en-US" sz="1700" dirty="0"/>
          </a:p>
        </p:txBody>
      </p:sp>
      <p:sp>
        <p:nvSpPr>
          <p:cNvPr id="15" name="Text 13"/>
          <p:cNvSpPr/>
          <p:nvPr/>
        </p:nvSpPr>
        <p:spPr>
          <a:xfrm>
            <a:off x="685800" y="4645152"/>
            <a:ext cx="3108960" cy="1463040"/>
          </a:xfrm>
          <a:prstGeom prst="rect">
            <a:avLst/>
          </a:prstGeom>
          <a:noFill/>
          <a:ln/>
        </p:spPr>
        <p:txBody>
          <a:bodyPr wrap="square" lIns="0" tIns="0" rIns="0" bIns="0" rtlCol="0" anchor="t"/>
          <a:lstStyle/>
          <a:p>
            <a:pPr marL="0" indent="0">
              <a:buNone/>
            </a:pPr>
            <a:r>
              <a:rPr lang="en-US" sz="1400" dirty="0">
                <a:solidFill>
                  <a:srgbClr val="FFFFFF"/>
                </a:solidFill>
                <a:latin typeface="Nikosh" pitchFamily="34" charset="0"/>
                <a:ea typeface="Nikosh" pitchFamily="34" charset="-122"/>
                <a:cs typeface="Nikosh" pitchFamily="34" charset="-120"/>
              </a:rPr>
              <a:t>পরে ফেরেশতা গরিব মুসাফিরের ছদ্মবেশে আবার তাদের কাছে গিয়ে সাহায্য চান, অতীত মনে করিয়ে দিয়ে।</a:t>
            </a:r>
            <a:endParaRPr lang="en-US" sz="1400" dirty="0"/>
          </a:p>
        </p:txBody>
      </p:sp>
      <p:sp>
        <p:nvSpPr>
          <p:cNvPr id="16" name="Shape 14"/>
          <p:cNvSpPr/>
          <p:nvPr/>
        </p:nvSpPr>
        <p:spPr>
          <a:xfrm>
            <a:off x="4251960" y="4023360"/>
            <a:ext cx="3566160" cy="2286000"/>
          </a:xfrm>
          <a:prstGeom prst="roundRect">
            <a:avLst>
              <a:gd name="adj" fmla="val 4800"/>
            </a:avLst>
          </a:prstGeom>
          <a:solidFill>
            <a:srgbClr val="0D7CA5"/>
          </a:solidFill>
          <a:ln/>
          <a:effectLst>
            <a:outerShdw blurRad="76200" dist="38100" dir="5400000" algn="bl" rotWithShape="0">
              <a:srgbClr val="000000">
                <a:alpha val="30000"/>
              </a:srgbClr>
            </a:outerShdw>
          </a:effectLst>
        </p:spPr>
      </p:sp>
      <p:sp>
        <p:nvSpPr>
          <p:cNvPr id="17" name="Text 15"/>
          <p:cNvSpPr/>
          <p:nvPr/>
        </p:nvSpPr>
        <p:spPr>
          <a:xfrm>
            <a:off x="4480560" y="4187952"/>
            <a:ext cx="3108960" cy="411480"/>
          </a:xfrm>
          <a:prstGeom prst="rect">
            <a:avLst/>
          </a:prstGeom>
          <a:noFill/>
          <a:ln/>
        </p:spPr>
        <p:txBody>
          <a:bodyPr wrap="square" lIns="0" tIns="0" rIns="0" bIns="0" rtlCol="0" anchor="ctr"/>
          <a:lstStyle/>
          <a:p>
            <a:pPr marL="0" indent="0">
              <a:buNone/>
            </a:pPr>
            <a:r>
              <a:rPr lang="en-US" sz="1700" b="1" dirty="0">
                <a:solidFill>
                  <a:srgbClr val="F9E795"/>
                </a:solidFill>
                <a:latin typeface="Nikosh" pitchFamily="34" charset="0"/>
                <a:ea typeface="Nikosh" pitchFamily="34" charset="-122"/>
                <a:cs typeface="Nikosh" pitchFamily="34" charset="-120"/>
              </a:rPr>
              <a:t>দুজনের প্রতিক্রিয়া</a:t>
            </a:r>
            <a:endParaRPr lang="en-US" sz="1700" dirty="0"/>
          </a:p>
        </p:txBody>
      </p:sp>
      <p:sp>
        <p:nvSpPr>
          <p:cNvPr id="18" name="Text 16"/>
          <p:cNvSpPr/>
          <p:nvPr/>
        </p:nvSpPr>
        <p:spPr>
          <a:xfrm>
            <a:off x="4480560" y="4645152"/>
            <a:ext cx="3108960" cy="1463040"/>
          </a:xfrm>
          <a:prstGeom prst="rect">
            <a:avLst/>
          </a:prstGeom>
          <a:noFill/>
          <a:ln/>
        </p:spPr>
        <p:txBody>
          <a:bodyPr wrap="square" lIns="0" tIns="0" rIns="0" bIns="0" rtlCol="0" anchor="t"/>
          <a:lstStyle/>
          <a:p>
            <a:pPr marL="0" indent="0">
              <a:buNone/>
            </a:pPr>
            <a:r>
              <a:rPr lang="en-US" sz="1400" dirty="0">
                <a:solidFill>
                  <a:srgbClr val="FFFFFF"/>
                </a:solidFill>
                <a:latin typeface="Nikosh" pitchFamily="34" charset="0"/>
                <a:ea typeface="Nikosh" pitchFamily="34" charset="-122"/>
                <a:cs typeface="Nikosh" pitchFamily="34" charset="-120"/>
              </a:rPr>
              <a:t>ধবলরোগী ও টাকওয়ালা অতীত অস্বীকার করে অহংকারবশত সাহায্য করতে অস্বীকার করে।</a:t>
            </a:r>
            <a:endParaRPr lang="en-US" sz="1400" dirty="0"/>
          </a:p>
        </p:txBody>
      </p:sp>
      <p:sp>
        <p:nvSpPr>
          <p:cNvPr id="19" name="Shape 17"/>
          <p:cNvSpPr/>
          <p:nvPr/>
        </p:nvSpPr>
        <p:spPr>
          <a:xfrm>
            <a:off x="8046720" y="4023360"/>
            <a:ext cx="3566160" cy="2286000"/>
          </a:xfrm>
          <a:prstGeom prst="roundRect">
            <a:avLst>
              <a:gd name="adj" fmla="val 4800"/>
            </a:avLst>
          </a:prstGeom>
          <a:solidFill>
            <a:srgbClr val="0D7CA5"/>
          </a:solidFill>
          <a:ln/>
          <a:effectLst>
            <a:outerShdw blurRad="76200" dist="38100" dir="5400000" algn="bl" rotWithShape="0">
              <a:srgbClr val="000000">
                <a:alpha val="30000"/>
              </a:srgbClr>
            </a:outerShdw>
          </a:effectLst>
        </p:spPr>
      </p:sp>
      <p:sp>
        <p:nvSpPr>
          <p:cNvPr id="20" name="Text 18"/>
          <p:cNvSpPr/>
          <p:nvPr/>
        </p:nvSpPr>
        <p:spPr>
          <a:xfrm>
            <a:off x="8275320" y="4187952"/>
            <a:ext cx="3108960" cy="411480"/>
          </a:xfrm>
          <a:prstGeom prst="rect">
            <a:avLst/>
          </a:prstGeom>
          <a:noFill/>
          <a:ln/>
        </p:spPr>
        <p:txBody>
          <a:bodyPr wrap="square" lIns="0" tIns="0" rIns="0" bIns="0" rtlCol="0" anchor="ctr"/>
          <a:lstStyle/>
          <a:p>
            <a:pPr marL="0" indent="0">
              <a:buNone/>
            </a:pPr>
            <a:r>
              <a:rPr lang="en-US" sz="1700" b="1" dirty="0">
                <a:solidFill>
                  <a:srgbClr val="F9E795"/>
                </a:solidFill>
                <a:latin typeface="Nikosh" pitchFamily="34" charset="0"/>
                <a:ea typeface="Nikosh" pitchFamily="34" charset="-122"/>
                <a:cs typeface="Nikosh" pitchFamily="34" charset="-120"/>
              </a:rPr>
              <a:t>অন্ধের সততা</a:t>
            </a:r>
            <a:endParaRPr lang="en-US" sz="1700" dirty="0"/>
          </a:p>
        </p:txBody>
      </p:sp>
      <p:sp>
        <p:nvSpPr>
          <p:cNvPr id="21" name="Text 19"/>
          <p:cNvSpPr/>
          <p:nvPr/>
        </p:nvSpPr>
        <p:spPr>
          <a:xfrm>
            <a:off x="8275320" y="4645152"/>
            <a:ext cx="3108960" cy="1463040"/>
          </a:xfrm>
          <a:prstGeom prst="rect">
            <a:avLst/>
          </a:prstGeom>
          <a:noFill/>
          <a:ln/>
        </p:spPr>
        <p:txBody>
          <a:bodyPr wrap="square" lIns="0" tIns="0" rIns="0" bIns="0" rtlCol="0" anchor="t"/>
          <a:lstStyle/>
          <a:p>
            <a:pPr marL="0" indent="0">
              <a:buNone/>
            </a:pPr>
            <a:r>
              <a:rPr lang="en-US" sz="1400" dirty="0">
                <a:solidFill>
                  <a:srgbClr val="FFFFFF"/>
                </a:solidFill>
                <a:latin typeface="Nikosh" pitchFamily="34" charset="0"/>
                <a:ea typeface="Nikosh" pitchFamily="34" charset="-122"/>
                <a:cs typeface="Nikosh" pitchFamily="34" charset="-120"/>
              </a:rPr>
              <a:t>কিন্তু অন্ধ ব্যক্তি অতীত স্বীকার করে কৃতজ্ঞতার সঙ্গে সাহায্য করেন — তাই আল্লাহ তাঁর প্রতি সন্তুষ্ট হন।</a:t>
            </a:r>
            <a:endParaRPr lang="en-US" sz="1400" dirty="0"/>
          </a:p>
        </p:txBody>
      </p:sp>
    </p:spTree>
  </p:cSld>
  <p:clrMapOvr>
    <a:masterClrMapping/>
  </p:clrMapOvr>
  <mc:AlternateContent xmlns:mc="http://schemas.openxmlformats.org/markup-compatibility/2006">
    <mc:Choice xmlns:p14="http://schemas.microsoft.com/office/powerpoint/2010/main" Requires="p14">
      <p:transition spd="slow" p14:dur="1400" advClick="0" advTm="3000">
        <p14:doors dir="vert"/>
      </p:transition>
    </mc:Choice>
    <mc:Fallback>
      <p:transition spd="slow" advClick="0" advTm="3000">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name="Slide 4">
    <p:bg>
      <p:bgPr>
        <a:solidFill>
          <a:srgbClr val="F96167"/>
        </a:solidFill>
        <a:effectLst/>
      </p:bgPr>
    </p:bg>
    <p:spTree>
      <p:nvGrpSpPr>
        <p:cNvPr id="1" name=""/>
        <p:cNvGrpSpPr/>
        <p:nvPr/>
      </p:nvGrpSpPr>
      <p:grpSpPr>
        <a:xfrm>
          <a:off x="0" y="0"/>
          <a:ext cx="0" cy="0"/>
          <a:chOff x="0" y="0"/>
          <a:chExt cx="0" cy="0"/>
        </a:xfrm>
      </p:grpSpPr>
      <p:sp>
        <p:nvSpPr>
          <p:cNvPr id="2" name="Shape 0"/>
          <p:cNvSpPr/>
          <p:nvPr/>
        </p:nvSpPr>
        <p:spPr>
          <a:xfrm>
            <a:off x="0" y="-104503"/>
            <a:ext cx="12188952" cy="1188720"/>
          </a:xfrm>
          <a:prstGeom prst="rect">
            <a:avLst/>
          </a:prstGeom>
          <a:solidFill>
            <a:srgbClr val="C7383E"/>
          </a:solidFill>
          <a:ln/>
        </p:spPr>
      </p:sp>
      <p:sp>
        <p:nvSpPr>
          <p:cNvPr id="3" name="Text 1"/>
          <p:cNvSpPr/>
          <p:nvPr/>
        </p:nvSpPr>
        <p:spPr>
          <a:xfrm>
            <a:off x="457200" y="137160"/>
            <a:ext cx="11247120" cy="914400"/>
          </a:xfrm>
          <a:prstGeom prst="rect">
            <a:avLst/>
          </a:prstGeom>
          <a:noFill/>
          <a:ln/>
        </p:spPr>
        <p:txBody>
          <a:bodyPr wrap="square" rtlCol="0" anchor="ctr"/>
          <a:lstStyle/>
          <a:p>
            <a:pPr marL="0" indent="0">
              <a:buNone/>
            </a:pPr>
            <a:endParaRPr lang="en-US" sz="3400" dirty="0"/>
          </a:p>
        </p:txBody>
      </p:sp>
      <p:graphicFrame>
        <p:nvGraphicFramePr>
          <p:cNvPr id="5" name="Table 0"/>
          <p:cNvGraphicFramePr>
            <a:graphicFrameLocks noGrp="1"/>
          </p:cNvGraphicFramePr>
          <p:nvPr>
            <p:extLst>
              <p:ext uri="{D42A27DB-BD31-4B8C-83A1-F6EECF244321}">
                <p14:modId xmlns:p14="http://schemas.microsoft.com/office/powerpoint/2010/main" val="889755825"/>
              </p:ext>
            </p:extLst>
          </p:nvPr>
        </p:nvGraphicFramePr>
        <p:xfrm>
          <a:off x="300446" y="496388"/>
          <a:ext cx="11064240" cy="5657850"/>
        </p:xfrm>
        <a:graphic>
          <a:graphicData uri="http://schemas.openxmlformats.org/drawingml/2006/table">
            <a:tbl>
              <a:tblPr/>
              <a:tblGrid>
                <a:gridCol w="3474720"/>
                <a:gridCol w="7589520"/>
              </a:tblGrid>
              <a:tr h="628650">
                <a:tc>
                  <a:txBody>
                    <a:bodyPr/>
                    <a:lstStyle/>
                    <a:p>
                      <a:pPr marL="0" indent="0" algn="ctr">
                        <a:buNone/>
                      </a:pPr>
                      <a:r>
                        <a:rPr lang="en-US" sz="2000" b="1" dirty="0">
                          <a:solidFill>
                            <a:srgbClr val="FFFFFF"/>
                          </a:solidFill>
                          <a:latin typeface="Nikosh" pitchFamily="34" charset="0"/>
                          <a:ea typeface="Nikosh" pitchFamily="34" charset="-122"/>
                          <a:cs typeface="Nikosh" pitchFamily="34" charset="-120"/>
                        </a:rPr>
                        <a:t>শব্দ</a:t>
                      </a:r>
                      <a:endParaRPr lang="en-US" sz="2000" dirty="0">
                        <a:latin typeface="Nikosh" charset="0"/>
                        <a:ea typeface="Nikosh" charset="0"/>
                        <a:cs typeface="Nikosh" charset="0"/>
                      </a:endParaRPr>
                    </a:p>
                  </a:txBody>
                  <a:tcPr marL="127000" marR="127000" marT="50800" marB="50800" anchor="ctr">
                    <a:lnL w="0" cap="flat" cmpd="sng" algn="ctr">
                      <a:noFill/>
                    </a:lnL>
                    <a:lnR w="0" cap="flat" cmpd="sng" algn="ctr">
                      <a:noFill/>
                    </a:lnR>
                    <a:lnT w="0" cap="flat" cmpd="sng" algn="ctr">
                      <a:noFill/>
                    </a:lnT>
                    <a:lnB w="0" cap="flat" cmpd="sng" algn="ctr">
                      <a:noFill/>
                    </a:lnB>
                    <a:solidFill>
                      <a:srgbClr val="7A1216"/>
                    </a:solidFill>
                  </a:tcPr>
                </a:tc>
                <a:tc>
                  <a:txBody>
                    <a:bodyPr/>
                    <a:lstStyle/>
                    <a:p>
                      <a:pPr marL="0" indent="0" algn="ctr">
                        <a:buNone/>
                      </a:pPr>
                      <a:r>
                        <a:rPr lang="en-US" sz="2000" b="1" dirty="0">
                          <a:solidFill>
                            <a:srgbClr val="FFFFFF"/>
                          </a:solidFill>
                          <a:latin typeface="Nikosh" pitchFamily="34" charset="0"/>
                          <a:ea typeface="Nikosh" pitchFamily="34" charset="-122"/>
                          <a:cs typeface="Nikosh" pitchFamily="34" charset="-120"/>
                        </a:rPr>
                        <a:t>অর্থ</a:t>
                      </a:r>
                      <a:endParaRPr lang="en-US" sz="2000" dirty="0">
                        <a:latin typeface="Nikosh" charset="0"/>
                        <a:ea typeface="Nikosh" charset="0"/>
                        <a:cs typeface="Nikosh" charset="0"/>
                      </a:endParaRPr>
                    </a:p>
                  </a:txBody>
                  <a:tcPr marL="127000" marR="127000" marT="50800" marB="50800" anchor="ctr">
                    <a:lnL w="0" cap="flat" cmpd="sng" algn="ctr">
                      <a:noFill/>
                    </a:lnL>
                    <a:lnR w="0" cap="flat" cmpd="sng" algn="ctr">
                      <a:noFill/>
                    </a:lnR>
                    <a:lnT w="0" cap="flat" cmpd="sng" algn="ctr">
                      <a:noFill/>
                    </a:lnT>
                    <a:lnB w="0" cap="flat" cmpd="sng" algn="ctr">
                      <a:noFill/>
                    </a:lnB>
                    <a:solidFill>
                      <a:srgbClr val="7A1216"/>
                    </a:solidFill>
                  </a:tcPr>
                </a:tc>
              </a:tr>
              <a:tr h="628650">
                <a:tc>
                  <a:txBody>
                    <a:bodyPr/>
                    <a:lstStyle/>
                    <a:p>
                      <a:pPr marL="0" indent="0">
                        <a:buNone/>
                      </a:pPr>
                      <a:r>
                        <a:rPr lang="en-US" sz="1800" b="1" dirty="0">
                          <a:solidFill>
                            <a:srgbClr val="5C1015"/>
                          </a:solidFill>
                          <a:latin typeface="Nikosh" pitchFamily="34" charset="0"/>
                          <a:ea typeface="Nikosh" pitchFamily="34" charset="-122"/>
                          <a:cs typeface="Nikosh" pitchFamily="34" charset="-120"/>
                        </a:rPr>
                        <a:t>ধবল</a:t>
                      </a:r>
                      <a:endParaRPr lang="en-US" sz="1800" dirty="0">
                        <a:latin typeface="Nikosh" charset="0"/>
                        <a:ea typeface="Nikosh" charset="0"/>
                        <a:cs typeface="Nikosh" charset="0"/>
                      </a:endParaRPr>
                    </a:p>
                  </a:txBody>
                  <a:tcPr marL="127000" marR="127000" marT="50800" marB="50800" anchor="ctr">
                    <a:lnL w="0" cap="flat" cmpd="sng" algn="ctr">
                      <a:noFill/>
                    </a:lnL>
                    <a:lnR w="0" cap="flat" cmpd="sng" algn="ctr">
                      <a:noFill/>
                    </a:lnR>
                    <a:lnT w="0" cap="flat" cmpd="sng" algn="ctr">
                      <a:noFill/>
                    </a:lnT>
                    <a:lnB w="0" cap="flat" cmpd="sng" algn="ctr">
                      <a:noFill/>
                    </a:lnB>
                    <a:solidFill>
                      <a:srgbClr val="FCE9E9"/>
                    </a:solidFill>
                  </a:tcPr>
                </a:tc>
                <a:tc>
                  <a:txBody>
                    <a:bodyPr/>
                    <a:lstStyle/>
                    <a:p>
                      <a:pPr marL="0" indent="0">
                        <a:buNone/>
                      </a:pPr>
                      <a:r>
                        <a:rPr lang="en-US" sz="1800" dirty="0">
                          <a:solidFill>
                            <a:srgbClr val="2A2A2A"/>
                          </a:solidFill>
                          <a:latin typeface="Nikosh" pitchFamily="34" charset="0"/>
                          <a:ea typeface="Nikosh" pitchFamily="34" charset="-122"/>
                          <a:cs typeface="Nikosh" pitchFamily="34" charset="-120"/>
                        </a:rPr>
                        <a:t>সাদা (এখানে কুষ্ঠরোগ অর্থে ব্যবহৃত)</a:t>
                      </a:r>
                      <a:endParaRPr lang="en-US" sz="1800" dirty="0">
                        <a:latin typeface="Nikosh" charset="0"/>
                        <a:ea typeface="Nikosh" charset="0"/>
                        <a:cs typeface="Nikosh" charset="0"/>
                      </a:endParaRPr>
                    </a:p>
                  </a:txBody>
                  <a:tcPr marL="127000" marR="127000" marT="50800" marB="50800" anchor="ctr">
                    <a:lnL w="0" cap="flat" cmpd="sng" algn="ctr">
                      <a:noFill/>
                    </a:lnL>
                    <a:lnR w="0" cap="flat" cmpd="sng" algn="ctr">
                      <a:noFill/>
                    </a:lnR>
                    <a:lnT w="0" cap="flat" cmpd="sng" algn="ctr">
                      <a:noFill/>
                    </a:lnT>
                    <a:lnB w="0" cap="flat" cmpd="sng" algn="ctr">
                      <a:noFill/>
                    </a:lnB>
                    <a:solidFill>
                      <a:srgbClr val="FCE9E9"/>
                    </a:solidFill>
                  </a:tcPr>
                </a:tc>
              </a:tr>
              <a:tr h="628650">
                <a:tc>
                  <a:txBody>
                    <a:bodyPr/>
                    <a:lstStyle/>
                    <a:p>
                      <a:pPr marL="0" indent="0">
                        <a:buNone/>
                      </a:pPr>
                      <a:r>
                        <a:rPr lang="en-US" sz="1800" b="1" dirty="0">
                          <a:solidFill>
                            <a:srgbClr val="5C1015"/>
                          </a:solidFill>
                          <a:latin typeface="Nikosh" pitchFamily="34" charset="0"/>
                          <a:ea typeface="Nikosh" pitchFamily="34" charset="-122"/>
                          <a:cs typeface="Nikosh" pitchFamily="34" charset="-120"/>
                        </a:rPr>
                        <a:t>ইহুদি</a:t>
                      </a:r>
                      <a:endParaRPr lang="en-US" sz="1800" dirty="0">
                        <a:latin typeface="Nikosh" charset="0"/>
                        <a:ea typeface="Nikosh" charset="0"/>
                        <a:cs typeface="Nikosh" charset="0"/>
                      </a:endParaRPr>
                    </a:p>
                  </a:txBody>
                  <a:tcPr marL="127000" marR="127000" marT="50800" marB="50800" anchor="ctr">
                    <a:lnL w="0" cap="flat" cmpd="sng" algn="ctr">
                      <a:noFill/>
                    </a:lnL>
                    <a:lnR w="0" cap="flat" cmpd="sng" algn="ctr">
                      <a:noFill/>
                    </a:lnR>
                    <a:lnT w="0" cap="flat" cmpd="sng" algn="ctr">
                      <a:noFill/>
                    </a:lnT>
                    <a:lnB w="0" cap="flat" cmpd="sng" algn="ctr">
                      <a:noFill/>
                    </a:lnB>
                    <a:solidFill>
                      <a:srgbClr val="FFFFFF"/>
                    </a:solidFill>
                  </a:tcPr>
                </a:tc>
                <a:tc>
                  <a:txBody>
                    <a:bodyPr/>
                    <a:lstStyle/>
                    <a:p>
                      <a:pPr marL="0" indent="0">
                        <a:buNone/>
                      </a:pPr>
                      <a:r>
                        <a:rPr lang="en-US" sz="1800" dirty="0">
                          <a:solidFill>
                            <a:srgbClr val="2A2A2A"/>
                          </a:solidFill>
                          <a:latin typeface="Nikosh" pitchFamily="34" charset="0"/>
                          <a:ea typeface="Nikosh" pitchFamily="34" charset="-122"/>
                          <a:cs typeface="Nikosh" pitchFamily="34" charset="-120"/>
                        </a:rPr>
                        <a:t>হযরত মুসা (আ.) প্রবর্তিত ধর্মের অনুসারী</a:t>
                      </a:r>
                      <a:endParaRPr lang="en-US" sz="1800" dirty="0">
                        <a:latin typeface="Nikosh" charset="0"/>
                        <a:ea typeface="Nikosh" charset="0"/>
                        <a:cs typeface="Nikosh" charset="0"/>
                      </a:endParaRPr>
                    </a:p>
                  </a:txBody>
                  <a:tcPr marL="127000" marR="127000" marT="50800" marB="50800" anchor="ctr">
                    <a:lnL w="0" cap="flat" cmpd="sng" algn="ctr">
                      <a:noFill/>
                    </a:lnL>
                    <a:lnR w="0" cap="flat" cmpd="sng" algn="ctr">
                      <a:noFill/>
                    </a:lnR>
                    <a:lnT w="0" cap="flat" cmpd="sng" algn="ctr">
                      <a:noFill/>
                    </a:lnT>
                    <a:lnB w="0" cap="flat" cmpd="sng" algn="ctr">
                      <a:noFill/>
                    </a:lnB>
                    <a:solidFill>
                      <a:srgbClr val="FFFFFF"/>
                    </a:solidFill>
                  </a:tcPr>
                </a:tc>
              </a:tr>
              <a:tr h="628650">
                <a:tc>
                  <a:txBody>
                    <a:bodyPr/>
                    <a:lstStyle/>
                    <a:p>
                      <a:pPr marL="0" indent="0">
                        <a:buNone/>
                      </a:pPr>
                      <a:r>
                        <a:rPr lang="en-US" sz="1800" b="1" dirty="0">
                          <a:solidFill>
                            <a:srgbClr val="5C1015"/>
                          </a:solidFill>
                          <a:latin typeface="Nikosh" pitchFamily="34" charset="0"/>
                          <a:ea typeface="Nikosh" pitchFamily="34" charset="-122"/>
                          <a:cs typeface="Nikosh" pitchFamily="34" charset="-120"/>
                        </a:rPr>
                        <a:t>আমির</a:t>
                      </a:r>
                      <a:endParaRPr lang="en-US" sz="1800" dirty="0">
                        <a:latin typeface="Nikosh" charset="0"/>
                        <a:ea typeface="Nikosh" charset="0"/>
                        <a:cs typeface="Nikosh" charset="0"/>
                      </a:endParaRPr>
                    </a:p>
                  </a:txBody>
                  <a:tcPr marL="127000" marR="127000" marT="50800" marB="50800" anchor="ctr">
                    <a:lnL w="0" cap="flat" cmpd="sng" algn="ctr">
                      <a:noFill/>
                    </a:lnL>
                    <a:lnR w="0" cap="flat" cmpd="sng" algn="ctr">
                      <a:noFill/>
                    </a:lnR>
                    <a:lnT w="0" cap="flat" cmpd="sng" algn="ctr">
                      <a:noFill/>
                    </a:lnT>
                    <a:lnB w="0" cap="flat" cmpd="sng" algn="ctr">
                      <a:noFill/>
                    </a:lnB>
                    <a:solidFill>
                      <a:srgbClr val="FCE9E9"/>
                    </a:solidFill>
                  </a:tcPr>
                </a:tc>
                <a:tc>
                  <a:txBody>
                    <a:bodyPr/>
                    <a:lstStyle/>
                    <a:p>
                      <a:pPr marL="0" indent="0">
                        <a:buNone/>
                      </a:pPr>
                      <a:r>
                        <a:rPr lang="en-US" sz="1800" dirty="0">
                          <a:solidFill>
                            <a:srgbClr val="2A2A2A"/>
                          </a:solidFill>
                          <a:latin typeface="Nikosh" pitchFamily="34" charset="0"/>
                          <a:ea typeface="Nikosh" pitchFamily="34" charset="-122"/>
                          <a:cs typeface="Nikosh" pitchFamily="34" charset="-120"/>
                        </a:rPr>
                        <a:t>প্রধান, ধনী, সম্ভ্রান্ত লোক</a:t>
                      </a:r>
                      <a:endParaRPr lang="en-US" sz="1800" dirty="0">
                        <a:latin typeface="Nikosh" charset="0"/>
                        <a:ea typeface="Nikosh" charset="0"/>
                        <a:cs typeface="Nikosh" charset="0"/>
                      </a:endParaRPr>
                    </a:p>
                  </a:txBody>
                  <a:tcPr marL="127000" marR="127000" marT="50800" marB="50800" anchor="ctr">
                    <a:lnL w="0" cap="flat" cmpd="sng" algn="ctr">
                      <a:noFill/>
                    </a:lnL>
                    <a:lnR w="0" cap="flat" cmpd="sng" algn="ctr">
                      <a:noFill/>
                    </a:lnR>
                    <a:lnT w="0" cap="flat" cmpd="sng" algn="ctr">
                      <a:noFill/>
                    </a:lnT>
                    <a:lnB w="0" cap="flat" cmpd="sng" algn="ctr">
                      <a:noFill/>
                    </a:lnB>
                    <a:solidFill>
                      <a:srgbClr val="FCE9E9"/>
                    </a:solidFill>
                  </a:tcPr>
                </a:tc>
              </a:tr>
              <a:tr h="628650">
                <a:tc>
                  <a:txBody>
                    <a:bodyPr/>
                    <a:lstStyle/>
                    <a:p>
                      <a:pPr marL="0" indent="0">
                        <a:buNone/>
                      </a:pPr>
                      <a:r>
                        <a:rPr lang="en-US" sz="1800" b="1" dirty="0">
                          <a:solidFill>
                            <a:srgbClr val="5C1015"/>
                          </a:solidFill>
                          <a:latin typeface="Nikosh" pitchFamily="34" charset="0"/>
                          <a:ea typeface="Nikosh" pitchFamily="34" charset="-122"/>
                          <a:cs typeface="Nikosh" pitchFamily="34" charset="-120"/>
                        </a:rPr>
                        <a:t>সর্বাঙ্গে</a:t>
                      </a:r>
                      <a:endParaRPr lang="en-US" sz="1800" dirty="0">
                        <a:latin typeface="Nikosh" charset="0"/>
                        <a:ea typeface="Nikosh" charset="0"/>
                        <a:cs typeface="Nikosh" charset="0"/>
                      </a:endParaRPr>
                    </a:p>
                  </a:txBody>
                  <a:tcPr marL="127000" marR="127000" marT="50800" marB="50800" anchor="ctr">
                    <a:lnL w="0" cap="flat" cmpd="sng" algn="ctr">
                      <a:noFill/>
                    </a:lnL>
                    <a:lnR w="0" cap="flat" cmpd="sng" algn="ctr">
                      <a:noFill/>
                    </a:lnR>
                    <a:lnT w="0" cap="flat" cmpd="sng" algn="ctr">
                      <a:noFill/>
                    </a:lnT>
                    <a:lnB w="0" cap="flat" cmpd="sng" algn="ctr">
                      <a:noFill/>
                    </a:lnB>
                    <a:solidFill>
                      <a:srgbClr val="FFFFFF"/>
                    </a:solidFill>
                  </a:tcPr>
                </a:tc>
                <a:tc>
                  <a:txBody>
                    <a:bodyPr/>
                    <a:lstStyle/>
                    <a:p>
                      <a:pPr marL="0" indent="0">
                        <a:buNone/>
                      </a:pPr>
                      <a:r>
                        <a:rPr lang="en-US" sz="1800" dirty="0">
                          <a:solidFill>
                            <a:srgbClr val="2A2A2A"/>
                          </a:solidFill>
                          <a:latin typeface="Nikosh" pitchFamily="34" charset="0"/>
                          <a:ea typeface="Nikosh" pitchFamily="34" charset="-122"/>
                          <a:cs typeface="Nikosh" pitchFamily="34" charset="-120"/>
                        </a:rPr>
                        <a:t>সারা শরীরে, সমস্ত দেহে</a:t>
                      </a:r>
                      <a:endParaRPr lang="en-US" sz="1800" dirty="0">
                        <a:latin typeface="Nikosh" charset="0"/>
                        <a:ea typeface="Nikosh" charset="0"/>
                        <a:cs typeface="Nikosh" charset="0"/>
                      </a:endParaRPr>
                    </a:p>
                  </a:txBody>
                  <a:tcPr marL="127000" marR="127000" marT="50800" marB="50800" anchor="ctr">
                    <a:lnL w="0" cap="flat" cmpd="sng" algn="ctr">
                      <a:noFill/>
                    </a:lnL>
                    <a:lnR w="0" cap="flat" cmpd="sng" algn="ctr">
                      <a:noFill/>
                    </a:lnR>
                    <a:lnT w="0" cap="flat" cmpd="sng" algn="ctr">
                      <a:noFill/>
                    </a:lnT>
                    <a:lnB w="0" cap="flat" cmpd="sng" algn="ctr">
                      <a:noFill/>
                    </a:lnB>
                    <a:solidFill>
                      <a:srgbClr val="FFFFFF"/>
                    </a:solidFill>
                  </a:tcPr>
                </a:tc>
              </a:tr>
              <a:tr h="628650">
                <a:tc>
                  <a:txBody>
                    <a:bodyPr/>
                    <a:lstStyle/>
                    <a:p>
                      <a:pPr marL="0" indent="0">
                        <a:buNone/>
                      </a:pPr>
                      <a:r>
                        <a:rPr lang="en-US" sz="1800" b="1" dirty="0">
                          <a:solidFill>
                            <a:srgbClr val="5C1015"/>
                          </a:solidFill>
                          <a:latin typeface="Nikosh" pitchFamily="34" charset="0"/>
                          <a:ea typeface="Nikosh" pitchFamily="34" charset="-122"/>
                          <a:cs typeface="Nikosh" pitchFamily="34" charset="-120"/>
                        </a:rPr>
                        <a:t>কসম</a:t>
                      </a:r>
                      <a:endParaRPr lang="en-US" sz="1800" dirty="0">
                        <a:latin typeface="Nikosh" charset="0"/>
                        <a:ea typeface="Nikosh" charset="0"/>
                        <a:cs typeface="Nikosh" charset="0"/>
                      </a:endParaRPr>
                    </a:p>
                  </a:txBody>
                  <a:tcPr marL="127000" marR="127000" marT="50800" marB="50800" anchor="ctr">
                    <a:lnL w="0" cap="flat" cmpd="sng" algn="ctr">
                      <a:noFill/>
                    </a:lnL>
                    <a:lnR w="0" cap="flat" cmpd="sng" algn="ctr">
                      <a:noFill/>
                    </a:lnR>
                    <a:lnT w="0" cap="flat" cmpd="sng" algn="ctr">
                      <a:noFill/>
                    </a:lnT>
                    <a:lnB w="0" cap="flat" cmpd="sng" algn="ctr">
                      <a:noFill/>
                    </a:lnB>
                    <a:solidFill>
                      <a:srgbClr val="FCE9E9"/>
                    </a:solidFill>
                  </a:tcPr>
                </a:tc>
                <a:tc>
                  <a:txBody>
                    <a:bodyPr/>
                    <a:lstStyle/>
                    <a:p>
                      <a:pPr marL="0" indent="0">
                        <a:buNone/>
                      </a:pPr>
                      <a:r>
                        <a:rPr lang="en-US" sz="1800" dirty="0">
                          <a:solidFill>
                            <a:srgbClr val="2A2A2A"/>
                          </a:solidFill>
                          <a:latin typeface="Nikosh" pitchFamily="34" charset="0"/>
                          <a:ea typeface="Nikosh" pitchFamily="34" charset="-122"/>
                          <a:cs typeface="Nikosh" pitchFamily="34" charset="-120"/>
                        </a:rPr>
                        <a:t>শপথ, দোহাই</a:t>
                      </a:r>
                      <a:endParaRPr lang="en-US" sz="1800" dirty="0">
                        <a:latin typeface="Nikosh" charset="0"/>
                        <a:ea typeface="Nikosh" charset="0"/>
                        <a:cs typeface="Nikosh" charset="0"/>
                      </a:endParaRPr>
                    </a:p>
                  </a:txBody>
                  <a:tcPr marL="127000" marR="127000" marT="50800" marB="50800" anchor="ctr">
                    <a:lnL w="0" cap="flat" cmpd="sng" algn="ctr">
                      <a:noFill/>
                    </a:lnL>
                    <a:lnR w="0" cap="flat" cmpd="sng" algn="ctr">
                      <a:noFill/>
                    </a:lnR>
                    <a:lnT w="0" cap="flat" cmpd="sng" algn="ctr">
                      <a:noFill/>
                    </a:lnT>
                    <a:lnB w="0" cap="flat" cmpd="sng" algn="ctr">
                      <a:noFill/>
                    </a:lnB>
                    <a:solidFill>
                      <a:srgbClr val="FCE9E9"/>
                    </a:solidFill>
                  </a:tcPr>
                </a:tc>
              </a:tr>
              <a:tr h="628650">
                <a:tc>
                  <a:txBody>
                    <a:bodyPr/>
                    <a:lstStyle/>
                    <a:p>
                      <a:pPr marL="0" indent="0">
                        <a:buNone/>
                      </a:pPr>
                      <a:r>
                        <a:rPr lang="en-US" sz="1800" b="1" dirty="0">
                          <a:solidFill>
                            <a:srgbClr val="5C1015"/>
                          </a:solidFill>
                          <a:latin typeface="Nikosh" pitchFamily="34" charset="0"/>
                          <a:ea typeface="Nikosh" pitchFamily="34" charset="-122"/>
                          <a:cs typeface="Nikosh" pitchFamily="34" charset="-120"/>
                        </a:rPr>
                        <a:t>স্বর্গীয় দূত</a:t>
                      </a:r>
                      <a:endParaRPr lang="en-US" sz="1800" dirty="0">
                        <a:latin typeface="Nikosh" charset="0"/>
                        <a:ea typeface="Nikosh" charset="0"/>
                        <a:cs typeface="Nikosh" charset="0"/>
                      </a:endParaRPr>
                    </a:p>
                  </a:txBody>
                  <a:tcPr marL="127000" marR="127000" marT="50800" marB="50800" anchor="ctr">
                    <a:lnL w="0" cap="flat" cmpd="sng" algn="ctr">
                      <a:noFill/>
                    </a:lnL>
                    <a:lnR w="0" cap="flat" cmpd="sng" algn="ctr">
                      <a:noFill/>
                    </a:lnR>
                    <a:lnT w="0" cap="flat" cmpd="sng" algn="ctr">
                      <a:noFill/>
                    </a:lnT>
                    <a:lnB w="0" cap="flat" cmpd="sng" algn="ctr">
                      <a:noFill/>
                    </a:lnB>
                    <a:solidFill>
                      <a:srgbClr val="FFFFFF"/>
                    </a:solidFill>
                  </a:tcPr>
                </a:tc>
                <a:tc>
                  <a:txBody>
                    <a:bodyPr/>
                    <a:lstStyle/>
                    <a:p>
                      <a:pPr marL="0" indent="0">
                        <a:buNone/>
                      </a:pPr>
                      <a:r>
                        <a:rPr lang="en-US" sz="1800" dirty="0">
                          <a:solidFill>
                            <a:srgbClr val="2A2A2A"/>
                          </a:solidFill>
                          <a:latin typeface="Nikosh" pitchFamily="34" charset="0"/>
                          <a:ea typeface="Nikosh" pitchFamily="34" charset="-122"/>
                          <a:cs typeface="Nikosh" pitchFamily="34" charset="-120"/>
                        </a:rPr>
                        <a:t>আল্লাহর বার্তাবাহক, ফেরেশতা</a:t>
                      </a:r>
                      <a:endParaRPr lang="en-US" sz="1800" dirty="0">
                        <a:latin typeface="Nikosh" charset="0"/>
                        <a:ea typeface="Nikosh" charset="0"/>
                        <a:cs typeface="Nikosh" charset="0"/>
                      </a:endParaRPr>
                    </a:p>
                  </a:txBody>
                  <a:tcPr marL="127000" marR="127000" marT="50800" marB="50800" anchor="ctr">
                    <a:lnL w="0" cap="flat" cmpd="sng" algn="ctr">
                      <a:noFill/>
                    </a:lnL>
                    <a:lnR w="0" cap="flat" cmpd="sng" algn="ctr">
                      <a:noFill/>
                    </a:lnR>
                    <a:lnT w="0" cap="flat" cmpd="sng" algn="ctr">
                      <a:noFill/>
                    </a:lnT>
                    <a:lnB w="0" cap="flat" cmpd="sng" algn="ctr">
                      <a:noFill/>
                    </a:lnB>
                    <a:solidFill>
                      <a:srgbClr val="FFFFFF"/>
                    </a:solidFill>
                  </a:tcPr>
                </a:tc>
              </a:tr>
              <a:tr h="628650">
                <a:tc>
                  <a:txBody>
                    <a:bodyPr/>
                    <a:lstStyle/>
                    <a:p>
                      <a:pPr marL="0" indent="0">
                        <a:buNone/>
                      </a:pPr>
                      <a:r>
                        <a:rPr lang="en-US" sz="1800" b="1" dirty="0">
                          <a:solidFill>
                            <a:srgbClr val="5C1015"/>
                          </a:solidFill>
                          <a:latin typeface="Nikosh" pitchFamily="34" charset="0"/>
                          <a:ea typeface="Nikosh" pitchFamily="34" charset="-122"/>
                          <a:cs typeface="Nikosh" pitchFamily="34" charset="-120"/>
                        </a:rPr>
                        <a:t>নূর</a:t>
                      </a:r>
                      <a:endParaRPr lang="en-US" sz="1800" dirty="0">
                        <a:latin typeface="Nikosh" charset="0"/>
                        <a:ea typeface="Nikosh" charset="0"/>
                        <a:cs typeface="Nikosh" charset="0"/>
                      </a:endParaRPr>
                    </a:p>
                  </a:txBody>
                  <a:tcPr marL="127000" marR="127000" marT="50800" marB="50800" anchor="ctr">
                    <a:lnL w="0" cap="flat" cmpd="sng" algn="ctr">
                      <a:noFill/>
                    </a:lnL>
                    <a:lnR w="0" cap="flat" cmpd="sng" algn="ctr">
                      <a:noFill/>
                    </a:lnR>
                    <a:lnT w="0" cap="flat" cmpd="sng" algn="ctr">
                      <a:noFill/>
                    </a:lnT>
                    <a:lnB w="0" cap="flat" cmpd="sng" algn="ctr">
                      <a:noFill/>
                    </a:lnB>
                    <a:solidFill>
                      <a:srgbClr val="FCE9E9"/>
                    </a:solidFill>
                  </a:tcPr>
                </a:tc>
                <a:tc>
                  <a:txBody>
                    <a:bodyPr/>
                    <a:lstStyle/>
                    <a:p>
                      <a:pPr marL="0" indent="0">
                        <a:buNone/>
                      </a:pPr>
                      <a:r>
                        <a:rPr lang="en-US" sz="1800" dirty="0">
                          <a:solidFill>
                            <a:srgbClr val="2A2A2A"/>
                          </a:solidFill>
                          <a:latin typeface="Nikosh" pitchFamily="34" charset="0"/>
                          <a:ea typeface="Nikosh" pitchFamily="34" charset="-122"/>
                          <a:cs typeface="Nikosh" pitchFamily="34" charset="-120"/>
                        </a:rPr>
                        <a:t>জ্যোতি, আলো</a:t>
                      </a:r>
                      <a:endParaRPr lang="en-US" sz="1800" dirty="0">
                        <a:latin typeface="Nikosh" charset="0"/>
                        <a:ea typeface="Nikosh" charset="0"/>
                        <a:cs typeface="Nikosh" charset="0"/>
                      </a:endParaRPr>
                    </a:p>
                  </a:txBody>
                  <a:tcPr marL="127000" marR="127000" marT="50800" marB="50800" anchor="ctr">
                    <a:lnL w="0" cap="flat" cmpd="sng" algn="ctr">
                      <a:noFill/>
                    </a:lnL>
                    <a:lnR w="0" cap="flat" cmpd="sng" algn="ctr">
                      <a:noFill/>
                    </a:lnR>
                    <a:lnT w="0" cap="flat" cmpd="sng" algn="ctr">
                      <a:noFill/>
                    </a:lnT>
                    <a:lnB w="0" cap="flat" cmpd="sng" algn="ctr">
                      <a:noFill/>
                    </a:lnB>
                    <a:solidFill>
                      <a:srgbClr val="FCE9E9"/>
                    </a:solidFill>
                  </a:tcPr>
                </a:tc>
              </a:tr>
              <a:tr h="628650">
                <a:tc>
                  <a:txBody>
                    <a:bodyPr/>
                    <a:lstStyle/>
                    <a:p>
                      <a:pPr marL="0" indent="0">
                        <a:buNone/>
                      </a:pPr>
                      <a:r>
                        <a:rPr lang="en-US" sz="1800" b="1" dirty="0">
                          <a:solidFill>
                            <a:srgbClr val="5C1015"/>
                          </a:solidFill>
                          <a:latin typeface="Nikosh" pitchFamily="34" charset="0"/>
                          <a:ea typeface="Nikosh" pitchFamily="34" charset="-122"/>
                          <a:cs typeface="Nikosh" pitchFamily="34" charset="-120"/>
                        </a:rPr>
                        <a:t>বেজার</a:t>
                      </a:r>
                      <a:endParaRPr lang="en-US" sz="1800" dirty="0">
                        <a:latin typeface="Nikosh" charset="0"/>
                        <a:ea typeface="Nikosh" charset="0"/>
                        <a:cs typeface="Nikosh" charset="0"/>
                      </a:endParaRPr>
                    </a:p>
                  </a:txBody>
                  <a:tcPr marL="127000" marR="127000" marT="50800" marB="50800" anchor="ctr">
                    <a:lnL w="0" cap="flat" cmpd="sng" algn="ctr">
                      <a:noFill/>
                    </a:lnL>
                    <a:lnR w="0" cap="flat" cmpd="sng" algn="ctr">
                      <a:noFill/>
                    </a:lnR>
                    <a:lnT w="0" cap="flat" cmpd="sng" algn="ctr">
                      <a:noFill/>
                    </a:lnT>
                    <a:lnB w="0" cap="flat" cmpd="sng" algn="ctr">
                      <a:noFill/>
                    </a:lnB>
                    <a:solidFill>
                      <a:srgbClr val="FFFFFF"/>
                    </a:solidFill>
                  </a:tcPr>
                </a:tc>
                <a:tc>
                  <a:txBody>
                    <a:bodyPr/>
                    <a:lstStyle/>
                    <a:p>
                      <a:pPr marL="0" indent="0">
                        <a:buNone/>
                      </a:pPr>
                      <a:r>
                        <a:rPr lang="en-US" sz="1800" dirty="0">
                          <a:solidFill>
                            <a:srgbClr val="2A2A2A"/>
                          </a:solidFill>
                          <a:latin typeface="Nikosh" pitchFamily="34" charset="0"/>
                          <a:ea typeface="Nikosh" pitchFamily="34" charset="-122"/>
                          <a:cs typeface="Nikosh" pitchFamily="34" charset="-120"/>
                        </a:rPr>
                        <a:t>অখুশি, অসন্তুষ্ট</a:t>
                      </a:r>
                      <a:endParaRPr lang="en-US" sz="1800" dirty="0">
                        <a:latin typeface="Nikosh" charset="0"/>
                        <a:ea typeface="Nikosh" charset="0"/>
                        <a:cs typeface="Nikosh" charset="0"/>
                      </a:endParaRPr>
                    </a:p>
                  </a:txBody>
                  <a:tcPr marL="127000" marR="127000" marT="50800" marB="50800" anchor="ctr">
                    <a:lnL w="0" cap="flat" cmpd="sng" algn="ctr">
                      <a:noFill/>
                    </a:lnL>
                    <a:lnR w="0" cap="flat" cmpd="sng" algn="ctr">
                      <a:noFill/>
                    </a:lnR>
                    <a:lnT w="0" cap="flat" cmpd="sng" algn="ctr">
                      <a:noFill/>
                    </a:lnT>
                    <a:lnB w="0" cap="flat" cmpd="sng" algn="ctr">
                      <a:noFill/>
                    </a:lnB>
                    <a:solidFill>
                      <a:srgbClr val="FFFFFF"/>
                    </a:solidFill>
                  </a:tcPr>
                </a:tc>
              </a:tr>
            </a:tbl>
          </a:graphicData>
        </a:graphic>
      </p:graphicFrame>
      <p:sp>
        <p:nvSpPr>
          <p:cNvPr id="6" name="TextBox 5"/>
          <p:cNvSpPr txBox="1"/>
          <p:nvPr/>
        </p:nvSpPr>
        <p:spPr>
          <a:xfrm>
            <a:off x="300446" y="-106314"/>
            <a:ext cx="1894114" cy="800219"/>
          </a:xfrm>
          <a:prstGeom prst="rect">
            <a:avLst/>
          </a:prstGeom>
          <a:noFill/>
        </p:spPr>
        <p:txBody>
          <a:bodyPr wrap="square" rtlCol="0">
            <a:spAutoFit/>
          </a:bodyPr>
          <a:lstStyle/>
          <a:p>
            <a:r>
              <a:rPr lang="en-US" sz="2800" b="1">
                <a:solidFill>
                  <a:srgbClr val="FFFFFF"/>
                </a:solidFill>
                <a:latin typeface="Nikosh" pitchFamily="34" charset="0"/>
                <a:ea typeface="Nikosh" pitchFamily="34" charset="-122"/>
                <a:cs typeface="Nikosh" pitchFamily="34" charset="-120"/>
              </a:rPr>
              <a:t>শব্দার্থ ও টীকা</a:t>
            </a:r>
            <a:endParaRPr lang="en-US" sz="2800"/>
          </a:p>
          <a:p>
            <a:endParaRPr lang="en-US"/>
          </a:p>
        </p:txBody>
      </p:sp>
    </p:spTree>
  </p:cSld>
  <p:clrMapOvr>
    <a:masterClrMapping/>
  </p:clrMapOvr>
  <mc:AlternateContent xmlns:mc="http://schemas.openxmlformats.org/markup-compatibility/2006">
    <mc:Choice xmlns:p14="http://schemas.microsoft.com/office/powerpoint/2010/main" Requires="p14">
      <p:transition spd="slow" p14:dur="1400" advClick="0" advTm="3000">
        <p14:doors dir="vert"/>
      </p:transition>
    </mc:Choice>
    <mc:Fallback>
      <p:transition spd="slow" advClick="0" advTm="3000">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name="Slide 5">
    <p:bg>
      <p:bgPr>
        <a:solidFill>
          <a:srgbClr val="2C5F2D"/>
        </a:solidFill>
        <a:effectLst/>
      </p:bgPr>
    </p:bg>
    <p:spTree>
      <p:nvGrpSpPr>
        <p:cNvPr id="1" name=""/>
        <p:cNvGrpSpPr/>
        <p:nvPr/>
      </p:nvGrpSpPr>
      <p:grpSpPr>
        <a:xfrm>
          <a:off x="0" y="0"/>
          <a:ext cx="0" cy="0"/>
          <a:chOff x="0" y="0"/>
          <a:chExt cx="0" cy="0"/>
        </a:xfrm>
      </p:grpSpPr>
      <p:sp>
        <p:nvSpPr>
          <p:cNvPr id="2" name="Shape 0"/>
          <p:cNvSpPr/>
          <p:nvPr/>
        </p:nvSpPr>
        <p:spPr>
          <a:xfrm>
            <a:off x="9509760" y="4846320"/>
            <a:ext cx="4114800" cy="4114800"/>
          </a:xfrm>
          <a:prstGeom prst="ellipse">
            <a:avLst/>
          </a:prstGeom>
          <a:solidFill>
            <a:srgbClr val="244F26"/>
          </a:solidFill>
          <a:ln/>
        </p:spPr>
      </p:sp>
      <p:sp>
        <p:nvSpPr>
          <p:cNvPr id="3" name="Text 1"/>
          <p:cNvSpPr/>
          <p:nvPr/>
        </p:nvSpPr>
        <p:spPr>
          <a:xfrm>
            <a:off x="548640" y="548640"/>
            <a:ext cx="11064240" cy="914400"/>
          </a:xfrm>
          <a:prstGeom prst="rect">
            <a:avLst/>
          </a:prstGeom>
          <a:noFill/>
          <a:ln/>
        </p:spPr>
        <p:txBody>
          <a:bodyPr wrap="square" rtlCol="0" anchor="ctr"/>
          <a:lstStyle/>
          <a:p>
            <a:pPr marL="0" indent="0">
              <a:buNone/>
            </a:pPr>
            <a:r>
              <a:rPr lang="en-US" sz="3400" b="1" dirty="0">
                <a:solidFill>
                  <a:srgbClr val="F5F5F5"/>
                </a:solidFill>
                <a:latin typeface="Nikosh" pitchFamily="34" charset="0"/>
                <a:ea typeface="Nikosh" pitchFamily="34" charset="-122"/>
                <a:cs typeface="Nikosh" pitchFamily="34" charset="-120"/>
              </a:rPr>
              <a:t>গল্পের মূলভাব ও শিক্ষা</a:t>
            </a:r>
            <a:endParaRPr lang="en-US" sz="3400" dirty="0"/>
          </a:p>
        </p:txBody>
      </p:sp>
      <p:sp>
        <p:nvSpPr>
          <p:cNvPr id="4" name="Shape 2"/>
          <p:cNvSpPr/>
          <p:nvPr/>
        </p:nvSpPr>
        <p:spPr>
          <a:xfrm>
            <a:off x="640080" y="1783080"/>
            <a:ext cx="640080" cy="640080"/>
          </a:xfrm>
          <a:prstGeom prst="ellipse">
            <a:avLst/>
          </a:prstGeom>
          <a:solidFill>
            <a:srgbClr val="97BC62"/>
          </a:solidFill>
          <a:ln/>
        </p:spPr>
      </p:sp>
      <p:sp>
        <p:nvSpPr>
          <p:cNvPr id="5" name="Text 3"/>
          <p:cNvSpPr/>
          <p:nvPr/>
        </p:nvSpPr>
        <p:spPr>
          <a:xfrm>
            <a:off x="640080" y="1783080"/>
            <a:ext cx="640080" cy="640080"/>
          </a:xfrm>
          <a:prstGeom prst="rect">
            <a:avLst/>
          </a:prstGeom>
          <a:noFill/>
          <a:ln/>
        </p:spPr>
        <p:txBody>
          <a:bodyPr wrap="square" rtlCol="0" anchor="ctr"/>
          <a:lstStyle/>
          <a:p>
            <a:pPr marL="0" indent="0" algn="ctr">
              <a:buNone/>
            </a:pPr>
            <a:r>
              <a:rPr lang="en-US" sz="2600" b="1" dirty="0">
                <a:solidFill>
                  <a:srgbClr val="1E3A1E"/>
                </a:solidFill>
                <a:latin typeface="Nikosh" pitchFamily="34" charset="0"/>
                <a:ea typeface="Nikosh" pitchFamily="34" charset="-122"/>
                <a:cs typeface="Nikosh" pitchFamily="34" charset="-120"/>
              </a:rPr>
              <a:t>1</a:t>
            </a:r>
            <a:endParaRPr lang="en-US" sz="2600" dirty="0"/>
          </a:p>
        </p:txBody>
      </p:sp>
      <p:sp>
        <p:nvSpPr>
          <p:cNvPr id="6" name="Text 4"/>
          <p:cNvSpPr/>
          <p:nvPr/>
        </p:nvSpPr>
        <p:spPr>
          <a:xfrm>
            <a:off x="1554480" y="1737360"/>
            <a:ext cx="10058400" cy="914400"/>
          </a:xfrm>
          <a:prstGeom prst="rect">
            <a:avLst/>
          </a:prstGeom>
          <a:noFill/>
          <a:ln/>
        </p:spPr>
        <p:txBody>
          <a:bodyPr wrap="square" lIns="0" tIns="0" rIns="0" bIns="0" rtlCol="0" anchor="ctr"/>
          <a:lstStyle/>
          <a:p>
            <a:pPr marL="0" indent="0">
              <a:buNone/>
            </a:pPr>
            <a:r>
              <a:rPr lang="en-US" sz="1900" dirty="0">
                <a:solidFill>
                  <a:srgbClr val="FFFFFF"/>
                </a:solidFill>
                <a:latin typeface="Nikosh" pitchFamily="34" charset="0"/>
                <a:ea typeface="Nikosh" pitchFamily="34" charset="-122"/>
                <a:cs typeface="Nikosh" pitchFamily="34" charset="-120"/>
              </a:rPr>
              <a:t>আল্লাহ মানুষকে বিভিন্নভাবে পরীক্ষা করেন এবং সৎলোককে যথাযথ পুরস্কার দেন।</a:t>
            </a:r>
            <a:endParaRPr lang="en-US" sz="1900" dirty="0"/>
          </a:p>
        </p:txBody>
      </p:sp>
      <p:sp>
        <p:nvSpPr>
          <p:cNvPr id="7" name="Shape 5"/>
          <p:cNvSpPr/>
          <p:nvPr/>
        </p:nvSpPr>
        <p:spPr>
          <a:xfrm>
            <a:off x="640080" y="2834640"/>
            <a:ext cx="640080" cy="640080"/>
          </a:xfrm>
          <a:prstGeom prst="ellipse">
            <a:avLst/>
          </a:prstGeom>
          <a:solidFill>
            <a:srgbClr val="97BC62"/>
          </a:solidFill>
          <a:ln/>
        </p:spPr>
      </p:sp>
      <p:sp>
        <p:nvSpPr>
          <p:cNvPr id="8" name="Text 6"/>
          <p:cNvSpPr/>
          <p:nvPr/>
        </p:nvSpPr>
        <p:spPr>
          <a:xfrm>
            <a:off x="640080" y="2834640"/>
            <a:ext cx="640080" cy="640080"/>
          </a:xfrm>
          <a:prstGeom prst="rect">
            <a:avLst/>
          </a:prstGeom>
          <a:noFill/>
          <a:ln/>
        </p:spPr>
        <p:txBody>
          <a:bodyPr wrap="square" rtlCol="0" anchor="ctr"/>
          <a:lstStyle/>
          <a:p>
            <a:pPr marL="0" indent="0" algn="ctr">
              <a:buNone/>
            </a:pPr>
            <a:r>
              <a:rPr lang="en-US" sz="2600" b="1" dirty="0">
                <a:solidFill>
                  <a:srgbClr val="1E3A1E"/>
                </a:solidFill>
                <a:latin typeface="Nikosh" pitchFamily="34" charset="0"/>
                <a:ea typeface="Nikosh" pitchFamily="34" charset="-122"/>
                <a:cs typeface="Nikosh" pitchFamily="34" charset="-120"/>
              </a:rPr>
              <a:t>2</a:t>
            </a:r>
            <a:endParaRPr lang="en-US" sz="2600" dirty="0"/>
          </a:p>
        </p:txBody>
      </p:sp>
      <p:sp>
        <p:nvSpPr>
          <p:cNvPr id="9" name="Text 7"/>
          <p:cNvSpPr/>
          <p:nvPr/>
        </p:nvSpPr>
        <p:spPr>
          <a:xfrm>
            <a:off x="1554480" y="2788920"/>
            <a:ext cx="10058400" cy="914400"/>
          </a:xfrm>
          <a:prstGeom prst="rect">
            <a:avLst/>
          </a:prstGeom>
          <a:noFill/>
          <a:ln/>
        </p:spPr>
        <p:txBody>
          <a:bodyPr wrap="square" lIns="0" tIns="0" rIns="0" bIns="0" rtlCol="0" anchor="ctr"/>
          <a:lstStyle/>
          <a:p>
            <a:pPr marL="0" indent="0">
              <a:buNone/>
            </a:pPr>
            <a:r>
              <a:rPr lang="en-US" sz="1900" dirty="0">
                <a:solidFill>
                  <a:srgbClr val="FFFFFF"/>
                </a:solidFill>
                <a:latin typeface="Nikosh" pitchFamily="34" charset="0"/>
                <a:ea typeface="Nikosh" pitchFamily="34" charset="-122"/>
                <a:cs typeface="Nikosh" pitchFamily="34" charset="-120"/>
              </a:rPr>
              <a:t>কৃতজ্ঞতা ও বিনয় মানুষকে প্রকৃত সম্মান এনে দেয়, আর অহংকার আল্লাহর অসন্তুষ্টি ডেকে আনে।</a:t>
            </a:r>
            <a:endParaRPr lang="en-US" sz="1900" dirty="0"/>
          </a:p>
        </p:txBody>
      </p:sp>
      <p:sp>
        <p:nvSpPr>
          <p:cNvPr id="10" name="Shape 8"/>
          <p:cNvSpPr/>
          <p:nvPr/>
        </p:nvSpPr>
        <p:spPr>
          <a:xfrm>
            <a:off x="640080" y="3886200"/>
            <a:ext cx="640080" cy="640080"/>
          </a:xfrm>
          <a:prstGeom prst="ellipse">
            <a:avLst/>
          </a:prstGeom>
          <a:solidFill>
            <a:srgbClr val="97BC62"/>
          </a:solidFill>
          <a:ln/>
        </p:spPr>
      </p:sp>
      <p:sp>
        <p:nvSpPr>
          <p:cNvPr id="11" name="Text 9"/>
          <p:cNvSpPr/>
          <p:nvPr/>
        </p:nvSpPr>
        <p:spPr>
          <a:xfrm>
            <a:off x="640080" y="3886200"/>
            <a:ext cx="640080" cy="640080"/>
          </a:xfrm>
          <a:prstGeom prst="rect">
            <a:avLst/>
          </a:prstGeom>
          <a:noFill/>
          <a:ln/>
        </p:spPr>
        <p:txBody>
          <a:bodyPr wrap="square" rtlCol="0" anchor="ctr"/>
          <a:lstStyle/>
          <a:p>
            <a:pPr marL="0" indent="0" algn="ctr">
              <a:buNone/>
            </a:pPr>
            <a:r>
              <a:rPr lang="en-US" sz="2600" b="1" dirty="0">
                <a:solidFill>
                  <a:srgbClr val="1E3A1E"/>
                </a:solidFill>
                <a:latin typeface="Nikosh" pitchFamily="34" charset="0"/>
                <a:ea typeface="Nikosh" pitchFamily="34" charset="-122"/>
                <a:cs typeface="Nikosh" pitchFamily="34" charset="-120"/>
              </a:rPr>
              <a:t>3</a:t>
            </a:r>
            <a:endParaRPr lang="en-US" sz="2600" dirty="0"/>
          </a:p>
        </p:txBody>
      </p:sp>
      <p:sp>
        <p:nvSpPr>
          <p:cNvPr id="12" name="Text 10"/>
          <p:cNvSpPr/>
          <p:nvPr/>
        </p:nvSpPr>
        <p:spPr>
          <a:xfrm>
            <a:off x="1554480" y="3840480"/>
            <a:ext cx="10058400" cy="914400"/>
          </a:xfrm>
          <a:prstGeom prst="rect">
            <a:avLst/>
          </a:prstGeom>
          <a:noFill/>
          <a:ln/>
        </p:spPr>
        <p:txBody>
          <a:bodyPr wrap="square" lIns="0" tIns="0" rIns="0" bIns="0" rtlCol="0" anchor="ctr"/>
          <a:lstStyle/>
          <a:p>
            <a:pPr marL="0" indent="0">
              <a:buNone/>
            </a:pPr>
            <a:r>
              <a:rPr lang="en-US" sz="1900" dirty="0">
                <a:solidFill>
                  <a:srgbClr val="FFFFFF"/>
                </a:solidFill>
                <a:latin typeface="Nikosh" pitchFamily="34" charset="0"/>
                <a:ea typeface="Nikosh" pitchFamily="34" charset="-122"/>
                <a:cs typeface="Nikosh" pitchFamily="34" charset="-120"/>
              </a:rPr>
              <a:t>নিজের অতীত ও অভাবের দিনগুলো ভুলে না গিয়ে বিপদগ্রস্ত মানুষকে সাহায্য করা উচিত।</a:t>
            </a:r>
            <a:endParaRPr lang="en-US" sz="1900" dirty="0"/>
          </a:p>
        </p:txBody>
      </p:sp>
      <p:sp>
        <p:nvSpPr>
          <p:cNvPr id="13" name="Shape 11"/>
          <p:cNvSpPr/>
          <p:nvPr/>
        </p:nvSpPr>
        <p:spPr>
          <a:xfrm>
            <a:off x="640080" y="4937760"/>
            <a:ext cx="640080" cy="640080"/>
          </a:xfrm>
          <a:prstGeom prst="ellipse">
            <a:avLst/>
          </a:prstGeom>
          <a:solidFill>
            <a:srgbClr val="97BC62"/>
          </a:solidFill>
          <a:ln/>
        </p:spPr>
      </p:sp>
      <p:sp>
        <p:nvSpPr>
          <p:cNvPr id="14" name="Text 12"/>
          <p:cNvSpPr/>
          <p:nvPr/>
        </p:nvSpPr>
        <p:spPr>
          <a:xfrm>
            <a:off x="640080" y="4937760"/>
            <a:ext cx="640080" cy="640080"/>
          </a:xfrm>
          <a:prstGeom prst="rect">
            <a:avLst/>
          </a:prstGeom>
          <a:noFill/>
          <a:ln/>
        </p:spPr>
        <p:txBody>
          <a:bodyPr wrap="square" rtlCol="0" anchor="ctr"/>
          <a:lstStyle/>
          <a:p>
            <a:pPr marL="0" indent="0" algn="ctr">
              <a:buNone/>
            </a:pPr>
            <a:r>
              <a:rPr lang="en-US" sz="2600" b="1" dirty="0">
                <a:solidFill>
                  <a:srgbClr val="1E3A1E"/>
                </a:solidFill>
                <a:latin typeface="Nikosh" pitchFamily="34" charset="0"/>
                <a:ea typeface="Nikosh" pitchFamily="34" charset="-122"/>
                <a:cs typeface="Nikosh" pitchFamily="34" charset="-120"/>
              </a:rPr>
              <a:t>4</a:t>
            </a:r>
            <a:endParaRPr lang="en-US" sz="2600" dirty="0"/>
          </a:p>
        </p:txBody>
      </p:sp>
      <p:sp>
        <p:nvSpPr>
          <p:cNvPr id="15" name="Text 13"/>
          <p:cNvSpPr/>
          <p:nvPr/>
        </p:nvSpPr>
        <p:spPr>
          <a:xfrm>
            <a:off x="1554480" y="4892040"/>
            <a:ext cx="10058400" cy="914400"/>
          </a:xfrm>
          <a:prstGeom prst="rect">
            <a:avLst/>
          </a:prstGeom>
          <a:noFill/>
          <a:ln/>
        </p:spPr>
        <p:txBody>
          <a:bodyPr wrap="square" lIns="0" tIns="0" rIns="0" bIns="0" rtlCol="0" anchor="ctr"/>
          <a:lstStyle/>
          <a:p>
            <a:pPr marL="0" indent="0">
              <a:buNone/>
            </a:pPr>
            <a:r>
              <a:rPr lang="en-US" sz="1900" dirty="0">
                <a:solidFill>
                  <a:srgbClr val="FFFFFF"/>
                </a:solidFill>
                <a:latin typeface="Nikosh" pitchFamily="34" charset="0"/>
                <a:ea typeface="Nikosh" pitchFamily="34" charset="-122"/>
                <a:cs typeface="Nikosh" pitchFamily="34" charset="-120"/>
              </a:rPr>
              <a:t>সততা ও কৃতজ্ঞতাবোধ জীবনে প্রকৃত পুরস্কার বয়ে আনে — এটাই এই গল্পের মূল শিক্ষা।</a:t>
            </a:r>
            <a:endParaRPr lang="en-US" sz="1900" dirty="0"/>
          </a:p>
        </p:txBody>
      </p:sp>
    </p:spTree>
  </p:cSld>
  <p:clrMapOvr>
    <a:masterClrMapping/>
  </p:clrMapOvr>
  <mc:AlternateContent xmlns:mc="http://schemas.openxmlformats.org/markup-compatibility/2006">
    <mc:Choice xmlns:p14="http://schemas.microsoft.com/office/powerpoint/2010/main" Requires="p14">
      <p:transition spd="slow" p14:dur="1400" advClick="0" advTm="3000">
        <p14:doors dir="vert"/>
      </p:transition>
    </mc:Choice>
    <mc:Fallback>
      <p:transition spd="slow" advClick="0" advTm="3000">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name="Slide 6">
    <p:bg>
      <p:bgPr>
        <a:solidFill>
          <a:srgbClr val="B85042"/>
        </a:solidFill>
        <a:effectLst/>
      </p:bgPr>
    </p:bg>
    <p:spTree>
      <p:nvGrpSpPr>
        <p:cNvPr id="1" name=""/>
        <p:cNvGrpSpPr/>
        <p:nvPr/>
      </p:nvGrpSpPr>
      <p:grpSpPr>
        <a:xfrm>
          <a:off x="0" y="0"/>
          <a:ext cx="0" cy="0"/>
          <a:chOff x="0" y="0"/>
          <a:chExt cx="0" cy="0"/>
        </a:xfrm>
      </p:grpSpPr>
      <p:sp>
        <p:nvSpPr>
          <p:cNvPr id="2" name="Text 0"/>
          <p:cNvSpPr/>
          <p:nvPr/>
        </p:nvSpPr>
        <p:spPr>
          <a:xfrm>
            <a:off x="548640" y="91440"/>
            <a:ext cx="11064240" cy="822960"/>
          </a:xfrm>
          <a:prstGeom prst="rect">
            <a:avLst/>
          </a:prstGeom>
          <a:noFill/>
          <a:ln/>
        </p:spPr>
        <p:txBody>
          <a:bodyPr wrap="square" rtlCol="0" anchor="ctr"/>
          <a:lstStyle/>
          <a:p>
            <a:pPr marL="0" indent="0" algn="ctr">
              <a:buNone/>
            </a:pPr>
            <a:r>
              <a:rPr lang="en-US" sz="3000" b="1" dirty="0">
                <a:solidFill>
                  <a:srgbClr val="FFFF00"/>
                </a:solidFill>
                <a:latin typeface="Nikosh" pitchFamily="34" charset="0"/>
                <a:ea typeface="Nikosh" pitchFamily="34" charset="-122"/>
                <a:cs typeface="Nikosh" pitchFamily="34" charset="-120"/>
              </a:rPr>
              <a:t>মূল </a:t>
            </a:r>
            <a:r>
              <a:rPr lang="en-US" sz="3000" b="1">
                <a:solidFill>
                  <a:srgbClr val="FFFF00"/>
                </a:solidFill>
                <a:latin typeface="Nikosh" pitchFamily="34" charset="0"/>
                <a:ea typeface="Nikosh" pitchFamily="34" charset="-122"/>
                <a:cs typeface="Nikosh" pitchFamily="34" charset="-120"/>
              </a:rPr>
              <a:t>গল্পাংশ </a:t>
            </a:r>
            <a:endParaRPr lang="en-US" sz="3000" dirty="0">
              <a:solidFill>
                <a:srgbClr val="FFFF00"/>
              </a:solidFill>
            </a:endParaRPr>
          </a:p>
        </p:txBody>
      </p:sp>
      <p:sp>
        <p:nvSpPr>
          <p:cNvPr id="3" name="Shape 1"/>
          <p:cNvSpPr/>
          <p:nvPr/>
        </p:nvSpPr>
        <p:spPr>
          <a:xfrm>
            <a:off x="1097280" y="914400"/>
            <a:ext cx="9966960" cy="5257799"/>
          </a:xfrm>
          <a:prstGeom prst="roundRect">
            <a:avLst>
              <a:gd name="adj" fmla="val 3261"/>
            </a:avLst>
          </a:prstGeom>
          <a:solidFill>
            <a:srgbClr val="E7E8D1"/>
          </a:solidFill>
          <a:ln w="25400">
            <a:solidFill>
              <a:srgbClr val="FFFFFF"/>
            </a:solidFill>
            <a:prstDash val="dash"/>
          </a:ln>
        </p:spPr>
      </p:sp>
      <p:sp>
        <p:nvSpPr>
          <p:cNvPr id="8" name="Rectangle 2"/>
          <p:cNvSpPr>
            <a:spLocks noChangeArrowheads="1"/>
          </p:cNvSpPr>
          <p:nvPr/>
        </p:nvSpPr>
        <p:spPr bwMode="auto">
          <a:xfrm>
            <a:off x="1581647" y="1490856"/>
            <a:ext cx="8998226" cy="44781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bn-IN" sz="1800" b="1" i="0" u="none" strike="noStrike" cap="none" normalizeH="0" baseline="0" smtClean="0">
                <a:ln>
                  <a:noFill/>
                </a:ln>
                <a:solidFill>
                  <a:schemeClr val="tx1"/>
                </a:solidFill>
                <a:effectLst/>
                <a:latin typeface="Nikosh" panose="02000000000000000000" pitchFamily="2" charset="0"/>
                <a:cs typeface="Nikosh" panose="02000000000000000000" pitchFamily="2" charset="0"/>
              </a:rPr>
              <a:t>গল্পের মূলকথা ও কাহিনির সারসংক্ষেপ</a:t>
            </a:r>
            <a:r>
              <a:rPr kumimoji="0" lang="en-US" sz="1800" b="1" i="0" u="none" strike="noStrike" cap="none" normalizeH="0" baseline="0" smtClean="0">
                <a:ln>
                  <a:noFill/>
                </a:ln>
                <a:solidFill>
                  <a:schemeClr val="tx1"/>
                </a:solidFill>
                <a:effectLst/>
                <a:latin typeface="Nikosh" panose="02000000000000000000" pitchFamily="2" charset="0"/>
                <a:cs typeface="Nikosh" panose="02000000000000000000" pitchFamily="2" charset="0"/>
              </a:rPr>
              <a:t>:</a:t>
            </a:r>
            <a:endParaRPr kumimoji="0" lang="en-US" sz="1800" b="0" i="0" u="none" strike="noStrike" cap="none" normalizeH="0" baseline="0" smtClean="0">
              <a:ln>
                <a:noFill/>
              </a:ln>
              <a:solidFill>
                <a:schemeClr val="tx1"/>
              </a:solidFill>
              <a:effectLst/>
              <a:latin typeface="Nikosh" panose="02000000000000000000" pitchFamily="2" charset="0"/>
              <a:cs typeface="Nikosh" panose="020000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bn-IN" sz="1800" b="0" i="0" u="none" strike="noStrike" cap="none" normalizeH="0" baseline="0" smtClean="0">
                <a:ln>
                  <a:noFill/>
                </a:ln>
                <a:solidFill>
                  <a:schemeClr val="tx1"/>
                </a:solidFill>
                <a:effectLst/>
                <a:latin typeface="Nikosh" panose="02000000000000000000" pitchFamily="2" charset="0"/>
                <a:cs typeface="Nikosh" panose="02000000000000000000" pitchFamily="2" charset="0"/>
              </a:rPr>
              <a:t>বনি ইসরাইলের তিন জন ব্যক্তির সততা ও নৈতিকতা পরীক্ষা করার জন্য আল্লাহ তাআলা একজন ফেরেশতা পাঠান।</a:t>
            </a:r>
            <a:r>
              <a:rPr kumimoji="0" lang="en-US" sz="1800" b="0" i="0" u="none" strike="noStrike" cap="none" normalizeH="0" baseline="0" smtClean="0">
                <a:ln>
                  <a:noFill/>
                </a:ln>
                <a:solidFill>
                  <a:schemeClr val="tx1"/>
                </a:solidFill>
                <a:effectLst/>
                <a:latin typeface="Nikosh" panose="02000000000000000000" pitchFamily="2" charset="0"/>
                <a:cs typeface="Nikosh" panose="02000000000000000000" pitchFamily="2" charset="0"/>
              </a:rPr>
              <a:t> </a:t>
            </a:r>
            <a:r>
              <a:rPr kumimoji="0" lang="bn-IN" sz="1800" b="0" i="0" u="none" strike="noStrike" cap="none" normalizeH="0" baseline="0" smtClean="0">
                <a:ln>
                  <a:noFill/>
                </a:ln>
                <a:solidFill>
                  <a:schemeClr val="tx1"/>
                </a:solidFill>
                <a:effectLst/>
                <a:latin typeface="Nikosh" panose="02000000000000000000" pitchFamily="2" charset="0"/>
                <a:cs typeface="Nikosh" panose="02000000000000000000" pitchFamily="2" charset="0"/>
              </a:rPr>
              <a:t>সেই তিনজন ব্যক্তির মধ্যে একজন ছিলেন ধবলরোগী </a:t>
            </a:r>
            <a:r>
              <a:rPr kumimoji="0" lang="en-US" sz="1800" b="0" i="0" u="none" strike="noStrike" cap="none" normalizeH="0" baseline="0" smtClean="0">
                <a:ln>
                  <a:noFill/>
                </a:ln>
                <a:solidFill>
                  <a:schemeClr val="tx1"/>
                </a:solidFill>
                <a:effectLst/>
                <a:latin typeface="Nikosh" panose="02000000000000000000" pitchFamily="2" charset="0"/>
                <a:cs typeface="Nikosh" panose="02000000000000000000" pitchFamily="2" charset="0"/>
              </a:rPr>
              <a:t>(</a:t>
            </a:r>
            <a:r>
              <a:rPr kumimoji="0" lang="bn-IN" sz="1800" b="0" i="0" u="none" strike="noStrike" cap="none" normalizeH="0" baseline="0" smtClean="0">
                <a:ln>
                  <a:noFill/>
                </a:ln>
                <a:solidFill>
                  <a:schemeClr val="tx1"/>
                </a:solidFill>
                <a:effectLst/>
                <a:latin typeface="Nikosh" panose="02000000000000000000" pitchFamily="2" charset="0"/>
                <a:cs typeface="Nikosh" panose="02000000000000000000" pitchFamily="2" charset="0"/>
              </a:rPr>
              <a:t>কুষ্ঠরোগী</a:t>
            </a:r>
            <a:r>
              <a:rPr kumimoji="0" lang="en-US" sz="1800" b="0" i="0" u="none" strike="noStrike" cap="none" normalizeH="0" baseline="0" smtClean="0">
                <a:ln>
                  <a:noFill/>
                </a:ln>
                <a:solidFill>
                  <a:schemeClr val="tx1"/>
                </a:solidFill>
                <a:effectLst/>
                <a:latin typeface="Nikosh" panose="02000000000000000000" pitchFamily="2" charset="0"/>
                <a:cs typeface="Nikosh" panose="02000000000000000000" pitchFamily="2" charset="0"/>
              </a:rPr>
              <a:t>), </a:t>
            </a:r>
            <a:r>
              <a:rPr kumimoji="0" lang="bn-IN" sz="1800" b="0" i="0" u="none" strike="noStrike" cap="none" normalizeH="0" baseline="0" smtClean="0">
                <a:ln>
                  <a:noFill/>
                </a:ln>
                <a:solidFill>
                  <a:schemeClr val="tx1"/>
                </a:solidFill>
                <a:effectLst/>
                <a:latin typeface="Nikosh" panose="02000000000000000000" pitchFamily="2" charset="0"/>
                <a:cs typeface="Nikosh" panose="02000000000000000000" pitchFamily="2" charset="0"/>
              </a:rPr>
              <a:t>দ্বিতীয়জন ছিলেন টাকমাথা এবং তৃতীয়জন ছিলেন অন্ধ।</a:t>
            </a:r>
            <a:r>
              <a:rPr kumimoji="0" lang="en-US" sz="1800" b="0" i="0" u="none" strike="noStrike" cap="none" normalizeH="0" baseline="0" smtClean="0">
                <a:ln>
                  <a:noFill/>
                </a:ln>
                <a:solidFill>
                  <a:schemeClr val="tx1"/>
                </a:solidFill>
                <a:effectLst/>
                <a:latin typeface="Nikosh" panose="02000000000000000000" pitchFamily="2" charset="0"/>
                <a:cs typeface="Nikosh" panose="02000000000000000000" pitchFamily="2"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bn-IN" sz="1800" b="1" i="0" u="none" strike="noStrike" cap="none" normalizeH="0" baseline="0" smtClean="0">
                <a:ln>
                  <a:noFill/>
                </a:ln>
                <a:solidFill>
                  <a:schemeClr val="tx1"/>
                </a:solidFill>
                <a:effectLst/>
                <a:latin typeface="Nikosh" panose="02000000000000000000" pitchFamily="2" charset="0"/>
                <a:cs typeface="Nikosh" panose="02000000000000000000" pitchFamily="2" charset="0"/>
              </a:rPr>
              <a:t>প্রথম দুজনের অকৃতজ্ঞতা</a:t>
            </a:r>
            <a:r>
              <a:rPr kumimoji="0" lang="en-US" sz="1800" b="1" i="0" u="none" strike="noStrike" cap="none" normalizeH="0" baseline="0" smtClean="0">
                <a:ln>
                  <a:noFill/>
                </a:ln>
                <a:solidFill>
                  <a:schemeClr val="tx1"/>
                </a:solidFill>
                <a:effectLst/>
                <a:latin typeface="Nikosh" panose="02000000000000000000" pitchFamily="2" charset="0"/>
                <a:cs typeface="Nikosh" panose="02000000000000000000" pitchFamily="2" charset="0"/>
              </a:rPr>
              <a:t>:</a:t>
            </a:r>
            <a:r>
              <a:rPr kumimoji="0" lang="en-US" sz="1800" b="0" i="0" u="none" strike="noStrike" cap="none" normalizeH="0" baseline="0" smtClean="0">
                <a:ln>
                  <a:noFill/>
                </a:ln>
                <a:solidFill>
                  <a:schemeClr val="tx1"/>
                </a:solidFill>
                <a:effectLst/>
                <a:latin typeface="Nikosh" panose="02000000000000000000" pitchFamily="2" charset="0"/>
                <a:cs typeface="Nikosh" panose="02000000000000000000" pitchFamily="2" charset="0"/>
              </a:rPr>
              <a:t> </a:t>
            </a:r>
            <a:r>
              <a:rPr kumimoji="0" lang="bn-IN" sz="1800" b="0" i="0" u="none" strike="noStrike" cap="none" normalizeH="0" baseline="0" smtClean="0">
                <a:ln>
                  <a:noFill/>
                </a:ln>
                <a:solidFill>
                  <a:schemeClr val="tx1"/>
                </a:solidFill>
                <a:effectLst/>
                <a:latin typeface="Nikosh" panose="02000000000000000000" pitchFamily="2" charset="0"/>
                <a:cs typeface="Nikosh" panose="02000000000000000000" pitchFamily="2" charset="0"/>
              </a:rPr>
              <a:t>ফেরেশতা মানুষের ছদ্মবেশে তাদের কাছে গিয়ে তাদের শারীরিক ত্রুটি দূর করেন এবং জীবিকা নির্বাহের জন্য যথাক্রমে উট ও গরু দেন।</a:t>
            </a:r>
            <a:r>
              <a:rPr kumimoji="0" lang="en-US" sz="1800" b="0" i="0" u="none" strike="noStrike" cap="none" normalizeH="0" baseline="0" smtClean="0">
                <a:ln>
                  <a:noFill/>
                </a:ln>
                <a:solidFill>
                  <a:schemeClr val="tx1"/>
                </a:solidFill>
                <a:effectLst/>
                <a:latin typeface="Nikosh" panose="02000000000000000000" pitchFamily="2" charset="0"/>
                <a:cs typeface="Nikosh" panose="02000000000000000000" pitchFamily="2" charset="0"/>
              </a:rPr>
              <a:t> </a:t>
            </a:r>
            <a:r>
              <a:rPr kumimoji="0" lang="bn-IN" sz="1800" b="0" i="0" u="none" strike="noStrike" cap="none" normalizeH="0" baseline="0" smtClean="0">
                <a:ln>
                  <a:noFill/>
                </a:ln>
                <a:solidFill>
                  <a:schemeClr val="tx1"/>
                </a:solidFill>
                <a:effectLst/>
                <a:latin typeface="Nikosh" panose="02000000000000000000" pitchFamily="2" charset="0"/>
                <a:cs typeface="Nikosh" panose="02000000000000000000" pitchFamily="2" charset="0"/>
              </a:rPr>
              <a:t>পরবর্তীতে এই দুজন প্রচুর সম্পদের মালিক হন।</a:t>
            </a:r>
            <a:r>
              <a:rPr kumimoji="0" lang="en-US" sz="1800" b="0" i="0" u="none" strike="noStrike" cap="none" normalizeH="0" baseline="0" smtClean="0">
                <a:ln>
                  <a:noFill/>
                </a:ln>
                <a:solidFill>
                  <a:schemeClr val="tx1"/>
                </a:solidFill>
                <a:effectLst/>
                <a:latin typeface="Nikosh" panose="02000000000000000000" pitchFamily="2" charset="0"/>
                <a:cs typeface="Nikosh" panose="02000000000000000000" pitchFamily="2" charset="0"/>
              </a:rPr>
              <a:t> </a:t>
            </a:r>
            <a:r>
              <a:rPr kumimoji="0" lang="bn-IN" sz="1800" b="0" i="0" u="none" strike="noStrike" cap="none" normalizeH="0" baseline="0" smtClean="0">
                <a:ln>
                  <a:noFill/>
                </a:ln>
                <a:solidFill>
                  <a:schemeClr val="tx1"/>
                </a:solidFill>
                <a:effectLst/>
                <a:latin typeface="Nikosh" panose="02000000000000000000" pitchFamily="2" charset="0"/>
                <a:cs typeface="Nikosh" panose="02000000000000000000" pitchFamily="2" charset="0"/>
              </a:rPr>
              <a:t>কিছুদিন পর ফেরেশতা আবার এক গরিব বিদেশির বেশে তাদের কাছে সাহায্য চাইতে আসেন।</a:t>
            </a:r>
            <a:r>
              <a:rPr kumimoji="0" lang="en-US" sz="1800" b="0" i="0" u="none" strike="noStrike" cap="none" normalizeH="0" baseline="0" smtClean="0">
                <a:ln>
                  <a:noFill/>
                </a:ln>
                <a:solidFill>
                  <a:schemeClr val="tx1"/>
                </a:solidFill>
                <a:effectLst/>
                <a:latin typeface="Nikosh" panose="02000000000000000000" pitchFamily="2" charset="0"/>
                <a:cs typeface="Nikosh" panose="02000000000000000000" pitchFamily="2" charset="0"/>
              </a:rPr>
              <a:t> </a:t>
            </a:r>
            <a:r>
              <a:rPr kumimoji="0" lang="bn-IN" sz="1800" b="0" i="0" u="none" strike="noStrike" cap="none" normalizeH="0" baseline="0" smtClean="0">
                <a:ln>
                  <a:noFill/>
                </a:ln>
                <a:solidFill>
                  <a:schemeClr val="tx1"/>
                </a:solidFill>
                <a:effectLst/>
                <a:latin typeface="Nikosh" panose="02000000000000000000" pitchFamily="2" charset="0"/>
                <a:cs typeface="Nikosh" panose="02000000000000000000" pitchFamily="2" charset="0"/>
              </a:rPr>
              <a:t>কিন্তু প্রথম ও দ্বিতীয় ব্যক্তি তাদের আগের গরিব অবস্থার কথা সম্পূর্ণ অস্বীকার করে এবং কৃপণতা ও অকৃতজ্ঞতা দেখিয়ে ফেরেশতাকে সাহায্য করতে অস্বীকৃতি জানায়।</a:t>
            </a:r>
            <a:r>
              <a:rPr kumimoji="0" lang="en-US" sz="1800" b="0" i="0" u="none" strike="noStrike" cap="none" normalizeH="0" baseline="0" smtClean="0">
                <a:ln>
                  <a:noFill/>
                </a:ln>
                <a:solidFill>
                  <a:schemeClr val="tx1"/>
                </a:solidFill>
                <a:effectLst/>
                <a:latin typeface="Nikosh" panose="02000000000000000000" pitchFamily="2" charset="0"/>
                <a:cs typeface="Nikosh" panose="02000000000000000000" pitchFamily="2"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bn-IN" sz="1800" b="1" i="0" u="none" strike="noStrike" cap="none" normalizeH="0" baseline="0" smtClean="0">
                <a:ln>
                  <a:noFill/>
                </a:ln>
                <a:solidFill>
                  <a:schemeClr val="tx1"/>
                </a:solidFill>
                <a:effectLst/>
                <a:latin typeface="Nikosh" panose="02000000000000000000" pitchFamily="2" charset="0"/>
                <a:cs typeface="Nikosh" panose="02000000000000000000" pitchFamily="2" charset="0"/>
              </a:rPr>
              <a:t>তৃতীয় ব্যক্তির সততা ও কৃতজ্ঞতা</a:t>
            </a:r>
            <a:r>
              <a:rPr kumimoji="0" lang="en-US" sz="1800" b="1" i="0" u="none" strike="noStrike" cap="none" normalizeH="0" baseline="0" smtClean="0">
                <a:ln>
                  <a:noFill/>
                </a:ln>
                <a:solidFill>
                  <a:schemeClr val="tx1"/>
                </a:solidFill>
                <a:effectLst/>
                <a:latin typeface="Nikosh" panose="02000000000000000000" pitchFamily="2" charset="0"/>
                <a:cs typeface="Nikosh" panose="02000000000000000000" pitchFamily="2" charset="0"/>
              </a:rPr>
              <a:t>:</a:t>
            </a:r>
            <a:r>
              <a:rPr kumimoji="0" lang="en-US" sz="1800" b="0" i="0" u="none" strike="noStrike" cap="none" normalizeH="0" baseline="0" smtClean="0">
                <a:ln>
                  <a:noFill/>
                </a:ln>
                <a:solidFill>
                  <a:schemeClr val="tx1"/>
                </a:solidFill>
                <a:effectLst/>
                <a:latin typeface="Nikosh" panose="02000000000000000000" pitchFamily="2" charset="0"/>
                <a:cs typeface="Nikosh" panose="02000000000000000000" pitchFamily="2" charset="0"/>
              </a:rPr>
              <a:t> </a:t>
            </a:r>
            <a:r>
              <a:rPr kumimoji="0" lang="bn-IN" sz="1800" b="0" i="0" u="none" strike="noStrike" cap="none" normalizeH="0" baseline="0" smtClean="0">
                <a:ln>
                  <a:noFill/>
                </a:ln>
                <a:solidFill>
                  <a:schemeClr val="tx1"/>
                </a:solidFill>
                <a:effectLst/>
                <a:latin typeface="Nikosh" panose="02000000000000000000" pitchFamily="2" charset="0"/>
                <a:cs typeface="Nikosh" panose="02000000000000000000" pitchFamily="2" charset="0"/>
              </a:rPr>
              <a:t>একইভাবে ফেরেশতা অন্ধ ব্যক্তির কাছে গিয়ে তার চোখের দৃষ্টি ফিরিয়ে দেন এবং তাকে ছাগল দান করেন। ওই ছাগল থেকেই সে অনেক সম্পদের মালিক হয়। যখন সেই ফেরেশতা গরিব বিদেশির বেশে তার কাছে সাহায্য চাইতে আসেন</a:t>
            </a:r>
            <a:r>
              <a:rPr kumimoji="0" lang="en-US" sz="1800" b="0" i="0" u="none" strike="noStrike" cap="none" normalizeH="0" baseline="0" smtClean="0">
                <a:ln>
                  <a:noFill/>
                </a:ln>
                <a:solidFill>
                  <a:schemeClr val="tx1"/>
                </a:solidFill>
                <a:effectLst/>
                <a:latin typeface="Nikosh" panose="02000000000000000000" pitchFamily="2" charset="0"/>
                <a:cs typeface="Nikosh" panose="02000000000000000000" pitchFamily="2" charset="0"/>
              </a:rPr>
              <a:t>, </a:t>
            </a:r>
            <a:r>
              <a:rPr kumimoji="0" lang="bn-IN" sz="1800" b="0" i="0" u="none" strike="noStrike" cap="none" normalizeH="0" baseline="0" smtClean="0">
                <a:ln>
                  <a:noFill/>
                </a:ln>
                <a:solidFill>
                  <a:schemeClr val="tx1"/>
                </a:solidFill>
                <a:effectLst/>
                <a:latin typeface="Nikosh" panose="02000000000000000000" pitchFamily="2" charset="0"/>
                <a:cs typeface="Nikosh" panose="02000000000000000000" pitchFamily="2" charset="0"/>
              </a:rPr>
              <a:t>তখন অন্ধ লোকটি বিনীতভাবে স্বীকার করে যে সে একসময় অন্ধ ও গরিব ছিল</a:t>
            </a:r>
            <a:r>
              <a:rPr kumimoji="0" lang="en-US" sz="1800" b="0" i="0" u="none" strike="noStrike" cap="none" normalizeH="0" baseline="0" smtClean="0">
                <a:ln>
                  <a:noFill/>
                </a:ln>
                <a:solidFill>
                  <a:schemeClr val="tx1"/>
                </a:solidFill>
                <a:effectLst/>
                <a:latin typeface="Nikosh" panose="02000000000000000000" pitchFamily="2" charset="0"/>
                <a:cs typeface="Nikosh" panose="02000000000000000000" pitchFamily="2" charset="0"/>
              </a:rPr>
              <a:t>, </a:t>
            </a:r>
            <a:r>
              <a:rPr kumimoji="0" lang="bn-IN" sz="1800" b="0" i="0" u="none" strike="noStrike" cap="none" normalizeH="0" baseline="0" smtClean="0">
                <a:ln>
                  <a:noFill/>
                </a:ln>
                <a:solidFill>
                  <a:schemeClr val="tx1"/>
                </a:solidFill>
                <a:effectLst/>
                <a:latin typeface="Nikosh" panose="02000000000000000000" pitchFamily="2" charset="0"/>
                <a:cs typeface="Nikosh" panose="02000000000000000000" pitchFamily="2" charset="0"/>
              </a:rPr>
              <a:t>আর আল্লাহ তাকে সুস্থ ও ধনী করেছেন। সে আল্লাহর ওয়াস্তে সেই বিদেশিকে তার সম্পদ থেকে যেকোনো কিছু নেওয়ার অনুরোধ </a:t>
            </a:r>
            <a:r>
              <a:rPr kumimoji="0" lang="bn-IN" sz="1800" b="0" i="0" u="none" strike="noStrike" cap="none" normalizeH="0" baseline="0" smtClean="0">
                <a:ln>
                  <a:noFill/>
                </a:ln>
                <a:solidFill>
                  <a:schemeClr val="tx1"/>
                </a:solidFill>
                <a:effectLst/>
                <a:latin typeface="Nikosh" panose="02000000000000000000" pitchFamily="2" charset="0"/>
                <a:cs typeface="Nikosh" panose="02000000000000000000" pitchFamily="2" charset="0"/>
              </a:rPr>
              <a:t>জানায়</a:t>
            </a:r>
            <a:r>
              <a:rPr kumimoji="0" lang="bn-IN" sz="1800" b="0" i="0" u="none" strike="noStrike" cap="none" normalizeH="0" baseline="0" smtClean="0">
                <a:ln>
                  <a:noFill/>
                </a:ln>
                <a:solidFill>
                  <a:schemeClr val="tx1"/>
                </a:solidFill>
                <a:effectLst/>
                <a:latin typeface="Nikosh" panose="02000000000000000000" pitchFamily="2" charset="0"/>
                <a:cs typeface="Nikosh" panose="02000000000000000000" pitchFamily="2" charset="0"/>
              </a:rPr>
              <a:t>।</a:t>
            </a:r>
            <a:endParaRPr kumimoji="0" lang="en-US" sz="1800" b="0" i="0" u="none" strike="noStrike" cap="none" normalizeH="0" baseline="0" smtClean="0">
              <a:ln>
                <a:noFill/>
              </a:ln>
              <a:solidFill>
                <a:schemeClr val="tx1"/>
              </a:solidFill>
              <a:effectLst/>
              <a:latin typeface="Nikosh" panose="02000000000000000000" pitchFamily="2" charset="0"/>
              <a:cs typeface="Nikosh" panose="02000000000000000000" pitchFamily="2" charset="0"/>
            </a:endParaRPr>
          </a:p>
          <a:p>
            <a:pPr lvl="0" eaLnBrk="0" fontAlgn="base" hangingPunct="0">
              <a:spcBef>
                <a:spcPct val="0"/>
              </a:spcBef>
              <a:spcAft>
                <a:spcPct val="0"/>
              </a:spcAft>
              <a:buFontTx/>
              <a:buChar char="•"/>
            </a:pPr>
            <a:r>
              <a:rPr lang="bn-BD" b="1">
                <a:latin typeface="Nikosh" panose="02000000000000000000" pitchFamily="2" charset="0"/>
                <a:cs typeface="Nikosh" panose="02000000000000000000" pitchFamily="2" charset="0"/>
              </a:rPr>
              <a:t>মূল শিক্ষা:</a:t>
            </a:r>
            <a:r>
              <a:rPr lang="bn-BD">
                <a:latin typeface="Nikosh" panose="02000000000000000000" pitchFamily="2" charset="0"/>
                <a:cs typeface="Nikosh" panose="02000000000000000000" pitchFamily="2" charset="0"/>
              </a:rPr>
              <a:t> অন্ধ ব্যক্তি তার সততা, পরোপকার ও আল্লাহর প্রতি কৃতজ্ঞতার পরিচয় দেওয়ায় ফেরেশতা তাকে জানান যে, তাদের পরীক্ষা করা হচ্ছিল। আল্লাহ তার ওপর সন্তুষ্ট হয়েছেন এবং তার সম্পদ তারই থেকে গেছে। অন্যদিকে, প্রথম দুজন অকৃতজ্ঞ ও মিথ্যাবাদী হওয়ায় তাদের আগের দরিদ্র ও করুণ অবস্থায় ফিরে যেতে হয়</a:t>
            </a:r>
            <a:r>
              <a:rPr lang="bn-BD">
                <a:latin typeface="Nikosh" panose="02000000000000000000" pitchFamily="2" charset="0"/>
                <a:cs typeface="Nikosh" panose="02000000000000000000" pitchFamily="2" charset="0"/>
              </a:rPr>
              <a:t>। </a:t>
            </a:r>
            <a:endParaRPr lang="en-US" smtClean="0">
              <a:latin typeface="Nikosh" panose="02000000000000000000" pitchFamily="2" charset="0"/>
              <a:cs typeface="Nikosh" panose="02000000000000000000" pitchFamily="2" charset="0"/>
            </a:endParaRPr>
          </a:p>
          <a:p>
            <a:pPr lvl="0" eaLnBrk="0" fontAlgn="base" hangingPunct="0">
              <a:spcBef>
                <a:spcPct val="0"/>
              </a:spcBef>
              <a:spcAft>
                <a:spcPct val="0"/>
              </a:spcAft>
              <a:buFontTx/>
              <a:buChar char="•"/>
            </a:pPr>
            <a:endParaRPr kumimoji="0" lang="en-US" sz="1800" b="0" i="0" u="none" strike="noStrike" cap="none" normalizeH="0" baseline="0" smtClean="0">
              <a:ln>
                <a:noFill/>
              </a:ln>
              <a:solidFill>
                <a:schemeClr val="tx1"/>
              </a:solidFill>
              <a:effectLst/>
              <a:latin typeface="Nikosh" panose="02000000000000000000" pitchFamily="2" charset="0"/>
              <a:cs typeface="Nikosh" panose="020000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Nikosh" panose="02000000000000000000" pitchFamily="2" charset="0"/>
              <a:cs typeface="Nikosh" panose="02000000000000000000" pitchFamily="2" charset="0"/>
            </a:endParaRPr>
          </a:p>
        </p:txBody>
      </p:sp>
      <p:sp>
        <p:nvSpPr>
          <p:cNvPr id="9" name="Rectangle 3"/>
          <p:cNvSpPr>
            <a:spLocks noChangeArrowheads="1"/>
          </p:cNvSpPr>
          <p:nvPr/>
        </p:nvSpPr>
        <p:spPr bwMode="auto">
          <a:xfrm>
            <a:off x="1581647" y="5427409"/>
            <a:ext cx="9482593"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bn-IN" sz="1600" b="1" i="0" u="none" strike="noStrike" cap="none" normalizeH="0" baseline="0" smtClean="0">
                <a:ln>
                  <a:noFill/>
                </a:ln>
                <a:solidFill>
                  <a:schemeClr val="tx1"/>
                </a:solidFill>
                <a:effectLst/>
                <a:latin typeface="Nikosh" panose="02000000000000000000" pitchFamily="2" charset="0"/>
                <a:cs typeface="Nikosh" panose="02000000000000000000" pitchFamily="2" charset="0"/>
              </a:rPr>
              <a:t>সিদ্ধান্ত</a:t>
            </a:r>
            <a:r>
              <a:rPr kumimoji="0" lang="en-US" sz="1600" b="1" i="0" u="none" strike="noStrike" cap="none" normalizeH="0" baseline="0" smtClean="0">
                <a:ln>
                  <a:noFill/>
                </a:ln>
                <a:solidFill>
                  <a:schemeClr val="tx1"/>
                </a:solidFill>
                <a:effectLst/>
                <a:latin typeface="Nikosh" panose="02000000000000000000" pitchFamily="2" charset="0"/>
                <a:cs typeface="Nikosh" panose="02000000000000000000" pitchFamily="2" charset="0"/>
              </a:rPr>
              <a:t>:</a:t>
            </a:r>
            <a:r>
              <a:rPr kumimoji="0" lang="bn-IN" sz="1600" b="0" i="0" u="none" strike="noStrike" cap="none" normalizeH="0" baseline="0" smtClean="0">
                <a:ln>
                  <a:noFill/>
                </a:ln>
                <a:solidFill>
                  <a:schemeClr val="tx1"/>
                </a:solidFill>
                <a:effectLst/>
                <a:latin typeface="Nikosh" panose="02000000000000000000" pitchFamily="2" charset="0"/>
                <a:cs typeface="Nikosh" panose="02000000000000000000" pitchFamily="2" charset="0"/>
              </a:rPr>
              <a:t> এই গল্পের মূল শিক্ষা হলো</a:t>
            </a:r>
            <a:r>
              <a:rPr kumimoji="0" lang="en-US" sz="1600" b="0" i="0" u="none" strike="noStrike" cap="none" normalizeH="0" baseline="0" smtClean="0">
                <a:ln>
                  <a:noFill/>
                </a:ln>
                <a:solidFill>
                  <a:schemeClr val="tx1"/>
                </a:solidFill>
                <a:effectLst/>
                <a:latin typeface="Nikosh" panose="02000000000000000000" pitchFamily="2" charset="0"/>
                <a:cs typeface="Nikosh" panose="02000000000000000000" pitchFamily="2" charset="0"/>
              </a:rPr>
              <a:t>—</a:t>
            </a:r>
            <a:r>
              <a:rPr kumimoji="0" lang="bn-IN" sz="1600" b="0" i="0" u="none" strike="noStrike" cap="none" normalizeH="0" baseline="0" smtClean="0">
                <a:ln>
                  <a:noFill/>
                </a:ln>
                <a:solidFill>
                  <a:schemeClr val="tx1"/>
                </a:solidFill>
                <a:effectLst/>
                <a:latin typeface="Nikosh" panose="02000000000000000000" pitchFamily="2" charset="0"/>
                <a:cs typeface="Nikosh" panose="02000000000000000000" pitchFamily="2" charset="0"/>
              </a:rPr>
              <a:t>মানবজীবনে সততা</a:t>
            </a:r>
            <a:r>
              <a:rPr kumimoji="0" lang="en-US" sz="1600" b="0" i="0" u="none" strike="noStrike" cap="none" normalizeH="0" baseline="0" smtClean="0">
                <a:ln>
                  <a:noFill/>
                </a:ln>
                <a:solidFill>
                  <a:schemeClr val="tx1"/>
                </a:solidFill>
                <a:effectLst/>
                <a:latin typeface="Nikosh" panose="02000000000000000000" pitchFamily="2" charset="0"/>
                <a:cs typeface="Nikosh" panose="02000000000000000000" pitchFamily="2" charset="0"/>
              </a:rPr>
              <a:t>, </a:t>
            </a:r>
            <a:r>
              <a:rPr kumimoji="0" lang="bn-IN" sz="1600" b="0" i="0" u="none" strike="noStrike" cap="none" normalizeH="0" baseline="0" smtClean="0">
                <a:ln>
                  <a:noFill/>
                </a:ln>
                <a:solidFill>
                  <a:schemeClr val="tx1"/>
                </a:solidFill>
                <a:effectLst/>
                <a:latin typeface="Nikosh" panose="02000000000000000000" pitchFamily="2" charset="0"/>
                <a:cs typeface="Nikosh" panose="02000000000000000000" pitchFamily="2" charset="0"/>
              </a:rPr>
              <a:t>পরোপকার</a:t>
            </a:r>
            <a:r>
              <a:rPr kumimoji="0" lang="en-US" sz="1600" b="0" i="0" u="none" strike="noStrike" cap="none" normalizeH="0" baseline="0" smtClean="0">
                <a:ln>
                  <a:noFill/>
                </a:ln>
                <a:solidFill>
                  <a:schemeClr val="tx1"/>
                </a:solidFill>
                <a:effectLst/>
                <a:latin typeface="Nikosh" panose="02000000000000000000" pitchFamily="2" charset="0"/>
                <a:cs typeface="Nikosh" panose="02000000000000000000" pitchFamily="2" charset="0"/>
              </a:rPr>
              <a:t>, </a:t>
            </a:r>
            <a:r>
              <a:rPr kumimoji="0" lang="bn-IN" sz="1600" b="0" i="0" u="none" strike="noStrike" cap="none" normalizeH="0" baseline="0" smtClean="0">
                <a:ln>
                  <a:noFill/>
                </a:ln>
                <a:solidFill>
                  <a:schemeClr val="tx1"/>
                </a:solidFill>
                <a:effectLst/>
                <a:latin typeface="Nikosh" panose="02000000000000000000" pitchFamily="2" charset="0"/>
                <a:cs typeface="Nikosh" panose="02000000000000000000" pitchFamily="2" charset="0"/>
              </a:rPr>
              <a:t>নৈতিক মূল্যবোধ এবং সৃষ্টিকর্তার প্রতি কৃতজ্ঞতা প্রকাশের কোনো বিকল্প নেই। অসততা ও লোভ মানুষকে ধ্বংসের মুখে ঠেলে দেয়</a:t>
            </a:r>
            <a:r>
              <a:rPr kumimoji="0" lang="en-US" sz="1600" b="0" i="0" u="none" strike="noStrike" cap="none" normalizeH="0" baseline="0" smtClean="0">
                <a:ln>
                  <a:noFill/>
                </a:ln>
                <a:solidFill>
                  <a:schemeClr val="tx1"/>
                </a:solidFill>
                <a:effectLst/>
                <a:latin typeface="Nikosh" panose="02000000000000000000" pitchFamily="2" charset="0"/>
                <a:cs typeface="Nikosh" panose="02000000000000000000" pitchFamily="2" charset="0"/>
              </a:rPr>
              <a:t>, </a:t>
            </a:r>
            <a:r>
              <a:rPr kumimoji="0" lang="bn-IN" sz="1600" b="0" i="0" u="none" strike="noStrike" cap="none" normalizeH="0" baseline="0" smtClean="0">
                <a:ln>
                  <a:noFill/>
                </a:ln>
                <a:solidFill>
                  <a:schemeClr val="tx1"/>
                </a:solidFill>
                <a:effectLst/>
                <a:latin typeface="Nikosh" panose="02000000000000000000" pitchFamily="2" charset="0"/>
                <a:cs typeface="Nikosh" panose="02000000000000000000" pitchFamily="2" charset="0"/>
              </a:rPr>
              <a:t>আর সততা মানুষকে চিরসম্মানিত ও পুরস্কৃত করে।</a:t>
            </a:r>
            <a:r>
              <a:rPr kumimoji="0" lang="en-US" sz="1600" b="0" i="0" u="none" strike="noStrike" cap="none" normalizeH="0" baseline="0" smtClean="0">
                <a:ln>
                  <a:noFill/>
                </a:ln>
                <a:solidFill>
                  <a:schemeClr val="tx1"/>
                </a:solidFill>
                <a:effectLst/>
                <a:latin typeface="Nikosh" panose="02000000000000000000" pitchFamily="2" charset="0"/>
                <a:cs typeface="Nikosh" panose="02000000000000000000" pitchFamily="2" charset="0"/>
              </a:rPr>
              <a:t> </a:t>
            </a:r>
          </a:p>
        </p:txBody>
      </p:sp>
    </p:spTree>
  </p:cSld>
  <p:clrMapOvr>
    <a:masterClrMapping/>
  </p:clrMapOvr>
  <mc:AlternateContent xmlns:mc="http://schemas.openxmlformats.org/markup-compatibility/2006">
    <mc:Choice xmlns:p14="http://schemas.microsoft.com/office/powerpoint/2010/main" Requires="p14">
      <p:transition spd="slow" p14:dur="1400" advClick="0" advTm="3000">
        <p14:doors dir="vert"/>
      </p:transition>
    </mc:Choice>
    <mc:Fallback>
      <p:transition spd="slow" advClick="0" advTm="3000">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name="Slide 7">
    <p:bg>
      <p:bgPr>
        <a:solidFill>
          <a:srgbClr val="6D2E46"/>
        </a:solidFill>
        <a:effectLst/>
      </p:bgPr>
    </p:bg>
    <p:spTree>
      <p:nvGrpSpPr>
        <p:cNvPr id="1" name=""/>
        <p:cNvGrpSpPr/>
        <p:nvPr/>
      </p:nvGrpSpPr>
      <p:grpSpPr>
        <a:xfrm>
          <a:off x="0" y="0"/>
          <a:ext cx="0" cy="0"/>
          <a:chOff x="0" y="0"/>
          <a:chExt cx="0" cy="0"/>
        </a:xfrm>
      </p:grpSpPr>
      <p:sp>
        <p:nvSpPr>
          <p:cNvPr id="2" name="Shape 0"/>
          <p:cNvSpPr/>
          <p:nvPr/>
        </p:nvSpPr>
        <p:spPr>
          <a:xfrm>
            <a:off x="0" y="0"/>
            <a:ext cx="12188952" cy="1188720"/>
          </a:xfrm>
          <a:prstGeom prst="rect">
            <a:avLst/>
          </a:prstGeom>
          <a:solidFill>
            <a:srgbClr val="4A1E30"/>
          </a:solidFill>
          <a:ln/>
        </p:spPr>
      </p:sp>
      <p:sp>
        <p:nvSpPr>
          <p:cNvPr id="3" name="Text 1"/>
          <p:cNvSpPr/>
          <p:nvPr/>
        </p:nvSpPr>
        <p:spPr>
          <a:xfrm>
            <a:off x="457200" y="137160"/>
            <a:ext cx="11247120" cy="914400"/>
          </a:xfrm>
          <a:prstGeom prst="rect">
            <a:avLst/>
          </a:prstGeom>
          <a:noFill/>
          <a:ln/>
        </p:spPr>
        <p:txBody>
          <a:bodyPr wrap="square" rtlCol="0" anchor="ctr"/>
          <a:lstStyle/>
          <a:p>
            <a:pPr marL="0" indent="0">
              <a:buNone/>
            </a:pPr>
            <a:r>
              <a:rPr lang="en-US" sz="3400" b="1" dirty="0">
                <a:solidFill>
                  <a:srgbClr val="FFFFFF"/>
                </a:solidFill>
                <a:latin typeface="Nikosh" pitchFamily="34" charset="0"/>
                <a:ea typeface="Nikosh" pitchFamily="34" charset="-122"/>
                <a:cs typeface="Nikosh" pitchFamily="34" charset="-120"/>
              </a:rPr>
              <a:t>বাড়ির কাজ</a:t>
            </a:r>
            <a:endParaRPr lang="en-US" sz="3400" dirty="0"/>
          </a:p>
        </p:txBody>
      </p:sp>
      <p:sp>
        <p:nvSpPr>
          <p:cNvPr id="4" name="Shape 2"/>
          <p:cNvSpPr/>
          <p:nvPr/>
        </p:nvSpPr>
        <p:spPr>
          <a:xfrm>
            <a:off x="548640" y="1554480"/>
            <a:ext cx="548640" cy="548640"/>
          </a:xfrm>
          <a:prstGeom prst="roundRect">
            <a:avLst>
              <a:gd name="adj" fmla="val 16667"/>
            </a:avLst>
          </a:prstGeom>
          <a:solidFill>
            <a:srgbClr val="A26769"/>
          </a:solidFill>
          <a:ln/>
        </p:spPr>
      </p:sp>
      <p:sp>
        <p:nvSpPr>
          <p:cNvPr id="5" name="Text 3"/>
          <p:cNvSpPr/>
          <p:nvPr/>
        </p:nvSpPr>
        <p:spPr>
          <a:xfrm>
            <a:off x="548640" y="1554480"/>
            <a:ext cx="548640" cy="548640"/>
          </a:xfrm>
          <a:prstGeom prst="rect">
            <a:avLst/>
          </a:prstGeom>
          <a:noFill/>
          <a:ln/>
        </p:spPr>
        <p:txBody>
          <a:bodyPr wrap="square" rtlCol="0" anchor="ctr"/>
          <a:lstStyle/>
          <a:p>
            <a:pPr marL="0" indent="0" algn="ctr">
              <a:buNone/>
            </a:pPr>
            <a:r>
              <a:rPr lang="en-US" sz="2200" b="1" dirty="0">
                <a:solidFill>
                  <a:srgbClr val="FFFFFF"/>
                </a:solidFill>
                <a:latin typeface="Nikosh" pitchFamily="34" charset="0"/>
                <a:ea typeface="Nikosh" pitchFamily="34" charset="-122"/>
                <a:cs typeface="Nikosh" pitchFamily="34" charset="-120"/>
              </a:rPr>
              <a:t>1</a:t>
            </a:r>
            <a:endParaRPr lang="en-US" sz="2200" dirty="0"/>
          </a:p>
        </p:txBody>
      </p:sp>
      <p:sp>
        <p:nvSpPr>
          <p:cNvPr id="6" name="Text 4"/>
          <p:cNvSpPr/>
          <p:nvPr/>
        </p:nvSpPr>
        <p:spPr>
          <a:xfrm>
            <a:off x="1371600" y="1508760"/>
            <a:ext cx="10241280" cy="914400"/>
          </a:xfrm>
          <a:prstGeom prst="rect">
            <a:avLst/>
          </a:prstGeom>
          <a:noFill/>
          <a:ln/>
        </p:spPr>
        <p:txBody>
          <a:bodyPr wrap="square" lIns="0" tIns="0" rIns="0" bIns="0" rtlCol="0" anchor="ctr"/>
          <a:lstStyle/>
          <a:p>
            <a:pPr marL="0" indent="0">
              <a:buNone/>
            </a:pPr>
            <a:r>
              <a:rPr lang="en-US" sz="1800" dirty="0">
                <a:solidFill>
                  <a:srgbClr val="FFFFFF"/>
                </a:solidFill>
                <a:latin typeface="Nikosh" pitchFamily="34" charset="0"/>
                <a:ea typeface="Nikosh" pitchFamily="34" charset="-122"/>
                <a:cs typeface="Nikosh" pitchFamily="34" charset="-120"/>
              </a:rPr>
              <a:t>‘সততার পুরস্কার’ গল্পের তিনজন চরিত্রের নাম ও তাদের শারীরিক সমস্যা লেখো।</a:t>
            </a:r>
            <a:endParaRPr lang="en-US" sz="1800" dirty="0"/>
          </a:p>
        </p:txBody>
      </p:sp>
      <p:sp>
        <p:nvSpPr>
          <p:cNvPr id="7" name="Shape 5"/>
          <p:cNvSpPr/>
          <p:nvPr/>
        </p:nvSpPr>
        <p:spPr>
          <a:xfrm>
            <a:off x="548640" y="2468880"/>
            <a:ext cx="548640" cy="548640"/>
          </a:xfrm>
          <a:prstGeom prst="roundRect">
            <a:avLst>
              <a:gd name="adj" fmla="val 16667"/>
            </a:avLst>
          </a:prstGeom>
          <a:solidFill>
            <a:srgbClr val="A26769"/>
          </a:solidFill>
          <a:ln/>
        </p:spPr>
      </p:sp>
      <p:sp>
        <p:nvSpPr>
          <p:cNvPr id="8" name="Text 6"/>
          <p:cNvSpPr/>
          <p:nvPr/>
        </p:nvSpPr>
        <p:spPr>
          <a:xfrm>
            <a:off x="548640" y="2468880"/>
            <a:ext cx="548640" cy="548640"/>
          </a:xfrm>
          <a:prstGeom prst="rect">
            <a:avLst/>
          </a:prstGeom>
          <a:noFill/>
          <a:ln/>
        </p:spPr>
        <p:txBody>
          <a:bodyPr wrap="square" rtlCol="0" anchor="ctr"/>
          <a:lstStyle/>
          <a:p>
            <a:pPr marL="0" indent="0" algn="ctr">
              <a:buNone/>
            </a:pPr>
            <a:r>
              <a:rPr lang="en-US" sz="2200" b="1" dirty="0">
                <a:solidFill>
                  <a:srgbClr val="FFFFFF"/>
                </a:solidFill>
                <a:latin typeface="Nikosh" pitchFamily="34" charset="0"/>
                <a:ea typeface="Nikosh" pitchFamily="34" charset="-122"/>
                <a:cs typeface="Nikosh" pitchFamily="34" charset="-120"/>
              </a:rPr>
              <a:t>2</a:t>
            </a:r>
            <a:endParaRPr lang="en-US" sz="2200" dirty="0"/>
          </a:p>
        </p:txBody>
      </p:sp>
      <p:sp>
        <p:nvSpPr>
          <p:cNvPr id="9" name="Text 7"/>
          <p:cNvSpPr/>
          <p:nvPr/>
        </p:nvSpPr>
        <p:spPr>
          <a:xfrm>
            <a:off x="1371600" y="2423160"/>
            <a:ext cx="10241280" cy="914400"/>
          </a:xfrm>
          <a:prstGeom prst="rect">
            <a:avLst/>
          </a:prstGeom>
          <a:noFill/>
          <a:ln/>
        </p:spPr>
        <p:txBody>
          <a:bodyPr wrap="square" lIns="0" tIns="0" rIns="0" bIns="0" rtlCol="0" anchor="ctr"/>
          <a:lstStyle/>
          <a:p>
            <a:pPr marL="0" indent="0">
              <a:buNone/>
            </a:pPr>
            <a:r>
              <a:rPr lang="en-US" sz="1800" dirty="0">
                <a:solidFill>
                  <a:srgbClr val="FFFFFF"/>
                </a:solidFill>
                <a:latin typeface="Nikosh" pitchFamily="34" charset="0"/>
                <a:ea typeface="Nikosh" pitchFamily="34" charset="-122"/>
                <a:cs typeface="Nikosh" pitchFamily="34" charset="-120"/>
              </a:rPr>
              <a:t>ফেরেশতা কীভাবে তিনজনকে পরীক্ষা করেছিলেন তা নিজের ভাষায় লেখো।</a:t>
            </a:r>
            <a:endParaRPr lang="en-US" sz="1800" dirty="0"/>
          </a:p>
        </p:txBody>
      </p:sp>
      <p:sp>
        <p:nvSpPr>
          <p:cNvPr id="10" name="Shape 8"/>
          <p:cNvSpPr/>
          <p:nvPr/>
        </p:nvSpPr>
        <p:spPr>
          <a:xfrm>
            <a:off x="548640" y="3383280"/>
            <a:ext cx="548640" cy="548640"/>
          </a:xfrm>
          <a:prstGeom prst="roundRect">
            <a:avLst>
              <a:gd name="adj" fmla="val 16667"/>
            </a:avLst>
          </a:prstGeom>
          <a:solidFill>
            <a:srgbClr val="A26769"/>
          </a:solidFill>
          <a:ln/>
        </p:spPr>
      </p:sp>
      <p:sp>
        <p:nvSpPr>
          <p:cNvPr id="11" name="Text 9"/>
          <p:cNvSpPr/>
          <p:nvPr/>
        </p:nvSpPr>
        <p:spPr>
          <a:xfrm>
            <a:off x="548640" y="3383280"/>
            <a:ext cx="548640" cy="548640"/>
          </a:xfrm>
          <a:prstGeom prst="rect">
            <a:avLst/>
          </a:prstGeom>
          <a:noFill/>
          <a:ln/>
        </p:spPr>
        <p:txBody>
          <a:bodyPr wrap="square" rtlCol="0" anchor="ctr"/>
          <a:lstStyle/>
          <a:p>
            <a:pPr marL="0" indent="0" algn="ctr">
              <a:buNone/>
            </a:pPr>
            <a:r>
              <a:rPr lang="en-US" sz="2200" b="1" dirty="0">
                <a:solidFill>
                  <a:srgbClr val="FFFFFF"/>
                </a:solidFill>
                <a:latin typeface="Nikosh" pitchFamily="34" charset="0"/>
                <a:ea typeface="Nikosh" pitchFamily="34" charset="-122"/>
                <a:cs typeface="Nikosh" pitchFamily="34" charset="-120"/>
              </a:rPr>
              <a:t>3</a:t>
            </a:r>
            <a:endParaRPr lang="en-US" sz="2200" dirty="0"/>
          </a:p>
        </p:txBody>
      </p:sp>
      <p:sp>
        <p:nvSpPr>
          <p:cNvPr id="12" name="Text 10"/>
          <p:cNvSpPr/>
          <p:nvPr/>
        </p:nvSpPr>
        <p:spPr>
          <a:xfrm>
            <a:off x="1371600" y="3337560"/>
            <a:ext cx="10241280" cy="914400"/>
          </a:xfrm>
          <a:prstGeom prst="rect">
            <a:avLst/>
          </a:prstGeom>
          <a:noFill/>
          <a:ln/>
        </p:spPr>
        <p:txBody>
          <a:bodyPr wrap="square" lIns="0" tIns="0" rIns="0" bIns="0" rtlCol="0" anchor="ctr"/>
          <a:lstStyle/>
          <a:p>
            <a:pPr marL="0" indent="0">
              <a:buNone/>
            </a:pPr>
            <a:r>
              <a:rPr lang="en-US" sz="1800" dirty="0">
                <a:solidFill>
                  <a:srgbClr val="FFFFFF"/>
                </a:solidFill>
                <a:latin typeface="Nikosh" pitchFamily="34" charset="0"/>
                <a:ea typeface="Nikosh" pitchFamily="34" charset="-122"/>
                <a:cs typeface="Nikosh" pitchFamily="34" charset="-120"/>
              </a:rPr>
              <a:t>কেন আল্লাহ অন্ধ ব্যক্তির প্রতি সন্তুষ্ট হয়েছিলেন — তা ব্যাখ্যা করো।</a:t>
            </a:r>
            <a:endParaRPr lang="en-US" sz="1800" dirty="0"/>
          </a:p>
        </p:txBody>
      </p:sp>
      <p:sp>
        <p:nvSpPr>
          <p:cNvPr id="13" name="Shape 11"/>
          <p:cNvSpPr/>
          <p:nvPr/>
        </p:nvSpPr>
        <p:spPr>
          <a:xfrm>
            <a:off x="548640" y="4297680"/>
            <a:ext cx="548640" cy="548640"/>
          </a:xfrm>
          <a:prstGeom prst="roundRect">
            <a:avLst>
              <a:gd name="adj" fmla="val 16667"/>
            </a:avLst>
          </a:prstGeom>
          <a:solidFill>
            <a:srgbClr val="A26769"/>
          </a:solidFill>
          <a:ln/>
        </p:spPr>
      </p:sp>
      <p:sp>
        <p:nvSpPr>
          <p:cNvPr id="14" name="Text 12"/>
          <p:cNvSpPr/>
          <p:nvPr/>
        </p:nvSpPr>
        <p:spPr>
          <a:xfrm>
            <a:off x="548640" y="4297680"/>
            <a:ext cx="548640" cy="548640"/>
          </a:xfrm>
          <a:prstGeom prst="rect">
            <a:avLst/>
          </a:prstGeom>
          <a:noFill/>
          <a:ln/>
        </p:spPr>
        <p:txBody>
          <a:bodyPr wrap="square" rtlCol="0" anchor="ctr"/>
          <a:lstStyle/>
          <a:p>
            <a:pPr marL="0" indent="0" algn="ctr">
              <a:buNone/>
            </a:pPr>
            <a:r>
              <a:rPr lang="en-US" sz="2200" b="1" dirty="0">
                <a:solidFill>
                  <a:srgbClr val="FFFFFF"/>
                </a:solidFill>
                <a:latin typeface="Nikosh" pitchFamily="34" charset="0"/>
                <a:ea typeface="Nikosh" pitchFamily="34" charset="-122"/>
                <a:cs typeface="Nikosh" pitchFamily="34" charset="-120"/>
              </a:rPr>
              <a:t>4</a:t>
            </a:r>
            <a:endParaRPr lang="en-US" sz="2200" dirty="0"/>
          </a:p>
        </p:txBody>
      </p:sp>
      <p:sp>
        <p:nvSpPr>
          <p:cNvPr id="15" name="Text 13"/>
          <p:cNvSpPr/>
          <p:nvPr/>
        </p:nvSpPr>
        <p:spPr>
          <a:xfrm>
            <a:off x="1371600" y="4251960"/>
            <a:ext cx="10241280" cy="914400"/>
          </a:xfrm>
          <a:prstGeom prst="rect">
            <a:avLst/>
          </a:prstGeom>
          <a:noFill/>
          <a:ln/>
        </p:spPr>
        <p:txBody>
          <a:bodyPr wrap="square" lIns="0" tIns="0" rIns="0" bIns="0" rtlCol="0" anchor="ctr"/>
          <a:lstStyle/>
          <a:p>
            <a:pPr marL="0" indent="0">
              <a:buNone/>
            </a:pPr>
            <a:r>
              <a:rPr lang="en-US" sz="1800" dirty="0">
                <a:solidFill>
                  <a:srgbClr val="FFFFFF"/>
                </a:solidFill>
                <a:latin typeface="Nikosh" pitchFamily="34" charset="0"/>
                <a:ea typeface="Nikosh" pitchFamily="34" charset="-122"/>
                <a:cs typeface="Nikosh" pitchFamily="34" charset="-120"/>
              </a:rPr>
              <a:t>গল্পটি থেকে তুমি কী শিক্ষা পেলে, তা ৫-৬টি বাক্যে লেখো।</a:t>
            </a:r>
            <a:endParaRPr lang="en-US" sz="1800" dirty="0"/>
          </a:p>
        </p:txBody>
      </p:sp>
      <p:sp>
        <p:nvSpPr>
          <p:cNvPr id="16" name="Shape 14"/>
          <p:cNvSpPr/>
          <p:nvPr/>
        </p:nvSpPr>
        <p:spPr>
          <a:xfrm>
            <a:off x="548640" y="5212080"/>
            <a:ext cx="548640" cy="548640"/>
          </a:xfrm>
          <a:prstGeom prst="roundRect">
            <a:avLst>
              <a:gd name="adj" fmla="val 16667"/>
            </a:avLst>
          </a:prstGeom>
          <a:solidFill>
            <a:srgbClr val="A26769"/>
          </a:solidFill>
          <a:ln/>
        </p:spPr>
      </p:sp>
      <p:sp>
        <p:nvSpPr>
          <p:cNvPr id="17" name="Text 15"/>
          <p:cNvSpPr/>
          <p:nvPr/>
        </p:nvSpPr>
        <p:spPr>
          <a:xfrm>
            <a:off x="548640" y="5212080"/>
            <a:ext cx="548640" cy="548640"/>
          </a:xfrm>
          <a:prstGeom prst="rect">
            <a:avLst/>
          </a:prstGeom>
          <a:noFill/>
          <a:ln/>
        </p:spPr>
        <p:txBody>
          <a:bodyPr wrap="square" rtlCol="0" anchor="ctr"/>
          <a:lstStyle/>
          <a:p>
            <a:pPr marL="0" indent="0" algn="ctr">
              <a:buNone/>
            </a:pPr>
            <a:r>
              <a:rPr lang="en-US" sz="2200" b="1" dirty="0">
                <a:solidFill>
                  <a:srgbClr val="FFFFFF"/>
                </a:solidFill>
                <a:latin typeface="Nikosh" pitchFamily="34" charset="0"/>
                <a:ea typeface="Nikosh" pitchFamily="34" charset="-122"/>
                <a:cs typeface="Nikosh" pitchFamily="34" charset="-120"/>
              </a:rPr>
              <a:t>5</a:t>
            </a:r>
            <a:endParaRPr lang="en-US" sz="2200" dirty="0"/>
          </a:p>
        </p:txBody>
      </p:sp>
      <p:sp>
        <p:nvSpPr>
          <p:cNvPr id="18" name="Text 16"/>
          <p:cNvSpPr/>
          <p:nvPr/>
        </p:nvSpPr>
        <p:spPr>
          <a:xfrm>
            <a:off x="1371600" y="5166360"/>
            <a:ext cx="10241280" cy="914400"/>
          </a:xfrm>
          <a:prstGeom prst="rect">
            <a:avLst/>
          </a:prstGeom>
          <a:noFill/>
          <a:ln/>
        </p:spPr>
        <p:txBody>
          <a:bodyPr wrap="square" lIns="0" tIns="0" rIns="0" bIns="0" rtlCol="0" anchor="ctr"/>
          <a:lstStyle/>
          <a:p>
            <a:pPr marL="0" indent="0">
              <a:buNone/>
            </a:pPr>
            <a:r>
              <a:rPr lang="en-US" sz="1800" dirty="0">
                <a:solidFill>
                  <a:srgbClr val="FFFFFF"/>
                </a:solidFill>
                <a:latin typeface="Nikosh" pitchFamily="34" charset="0"/>
                <a:ea typeface="Nikosh" pitchFamily="34" charset="-122"/>
                <a:cs typeface="Nikosh" pitchFamily="34" charset="-120"/>
              </a:rPr>
              <a:t>‘সততা’ ও ‘কৃতজ্ঞতা’ শব্দ দুটি দিয়ে দুটি সম্পূর্ণ বাক্য রচনা করো।</a:t>
            </a:r>
            <a:endParaRPr lang="en-US" sz="1800" dirty="0"/>
          </a:p>
        </p:txBody>
      </p:sp>
    </p:spTree>
  </p:cSld>
  <p:clrMapOvr>
    <a:masterClrMapping/>
  </p:clrMapOvr>
  <mc:AlternateContent xmlns:mc="http://schemas.openxmlformats.org/markup-compatibility/2006">
    <mc:Choice xmlns:p14="http://schemas.microsoft.com/office/powerpoint/2010/main" Requires="p14">
      <p:transition spd="slow" p14:dur="1400" advClick="0" advTm="3000">
        <p14:doors dir="vert"/>
      </p:transition>
    </mc:Choice>
    <mc:Fallback>
      <p:transition spd="slow" advClick="0" advTm="3000">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12192000" cy="6858000"/>
          </a:xfrm>
          <a:prstGeom prst="rect">
            <a:avLst/>
          </a:prstGeom>
          <a:solidFill>
            <a:schemeClr val="accent5">
              <a:lumMod val="60000"/>
              <a:lumOff val="40000"/>
            </a:schemeClr>
          </a:solidFill>
        </p:spPr>
        <p:txBody>
          <a:bodyPr wrap="square" rtlCol="0">
            <a:spAutoFit/>
          </a:bodyPr>
          <a:lstStyle/>
          <a:p>
            <a:endParaRPr lang="en-US" dirty="0">
              <a:solidFill>
                <a:prstClr val="black"/>
              </a:solidFill>
            </a:endParaRPr>
          </a:p>
        </p:txBody>
      </p:sp>
      <p:sp>
        <p:nvSpPr>
          <p:cNvPr id="5" name="TextBox 4"/>
          <p:cNvSpPr txBox="1"/>
          <p:nvPr/>
        </p:nvSpPr>
        <p:spPr>
          <a:xfrm>
            <a:off x="0" y="0"/>
            <a:ext cx="12192000" cy="6858000"/>
          </a:xfrm>
          <a:prstGeom prst="rect">
            <a:avLst/>
          </a:prstGeom>
          <a:blipFill>
            <a:blip r:embed="rId2"/>
            <a:tile tx="0" ty="0" sx="100000" sy="100000" flip="none" algn="tl"/>
          </a:blipFill>
        </p:spPr>
        <p:txBody>
          <a:bodyPr wrap="square" rtlCol="0">
            <a:spAutoFit/>
          </a:bodyPr>
          <a:lstStyle/>
          <a:p>
            <a:endParaRPr lang="en-US" dirty="0">
              <a:solidFill>
                <a:prstClr val="black"/>
              </a:solidFill>
            </a:endParaRPr>
          </a:p>
        </p:txBody>
      </p:sp>
      <p:sp>
        <p:nvSpPr>
          <p:cNvPr id="3" name="TextBox 2"/>
          <p:cNvSpPr txBox="1"/>
          <p:nvPr/>
        </p:nvSpPr>
        <p:spPr>
          <a:xfrm>
            <a:off x="2015543" y="537168"/>
            <a:ext cx="6915955" cy="1862048"/>
          </a:xfrm>
          <a:prstGeom prst="rect">
            <a:avLst/>
          </a:prstGeom>
          <a:noFill/>
        </p:spPr>
        <p:txBody>
          <a:bodyPr wrap="square" rtlCol="0">
            <a:spAutoFit/>
          </a:bodyPr>
          <a:lstStyle/>
          <a:p>
            <a:pPr algn="ctr"/>
            <a:r>
              <a:rPr lang="en-US" sz="11500" dirty="0" smtClean="0">
                <a:solidFill>
                  <a:srgbClr val="00B050"/>
                </a:solidFill>
                <a:latin typeface="SutonnyMJ" pitchFamily="2" charset="0"/>
                <a:cs typeface="SutonnyMJ" pitchFamily="2" charset="0"/>
              </a:rPr>
              <a:t>ধন্যবাদ</a:t>
            </a:r>
            <a:endParaRPr lang="en-US" sz="11500" dirty="0">
              <a:solidFill>
                <a:srgbClr val="00B050"/>
              </a:solidFill>
              <a:latin typeface="SutonnyMJ" pitchFamily="2" charset="0"/>
              <a:cs typeface="SutonnyMJ" pitchFamily="2" charset="0"/>
            </a:endParaRPr>
          </a:p>
        </p:txBody>
      </p:sp>
      <p:sp>
        <p:nvSpPr>
          <p:cNvPr id="7" name="TextBox 6"/>
          <p:cNvSpPr txBox="1"/>
          <p:nvPr/>
        </p:nvSpPr>
        <p:spPr>
          <a:xfrm>
            <a:off x="643941" y="2884868"/>
            <a:ext cx="4314423" cy="584775"/>
          </a:xfrm>
          <a:prstGeom prst="rect">
            <a:avLst/>
          </a:prstGeom>
          <a:solidFill>
            <a:schemeClr val="accent2">
              <a:lumMod val="50000"/>
            </a:schemeClr>
          </a:solidFill>
        </p:spPr>
        <p:txBody>
          <a:bodyPr wrap="square" rtlCol="0">
            <a:spAutoFit/>
          </a:bodyPr>
          <a:lstStyle/>
          <a:p>
            <a:r>
              <a:rPr lang="en-US" sz="3200" dirty="0" smtClean="0">
                <a:solidFill>
                  <a:srgbClr val="FFFF00"/>
                </a:solidFill>
              </a:rPr>
              <a:t>মোঃ আলাউদ্দিন , সহকারী শিক্ষক ,</a:t>
            </a:r>
            <a:endParaRPr lang="en-US" sz="3200" dirty="0">
              <a:solidFill>
                <a:srgbClr val="FFFF00"/>
              </a:solidFill>
            </a:endParaRPr>
          </a:p>
        </p:txBody>
      </p:sp>
      <p:sp>
        <p:nvSpPr>
          <p:cNvPr id="8" name="TextBox 7"/>
          <p:cNvSpPr txBox="1"/>
          <p:nvPr/>
        </p:nvSpPr>
        <p:spPr>
          <a:xfrm>
            <a:off x="5473521" y="2946423"/>
            <a:ext cx="5872766" cy="523220"/>
          </a:xfrm>
          <a:prstGeom prst="rect">
            <a:avLst/>
          </a:prstGeom>
          <a:solidFill>
            <a:schemeClr val="accent2">
              <a:lumMod val="50000"/>
            </a:schemeClr>
          </a:solidFill>
        </p:spPr>
        <p:txBody>
          <a:bodyPr wrap="square" rtlCol="0">
            <a:spAutoFit/>
          </a:bodyPr>
          <a:lstStyle/>
          <a:p>
            <a:r>
              <a:rPr lang="en-US" sz="2800" dirty="0" smtClean="0">
                <a:solidFill>
                  <a:srgbClr val="FFFF00"/>
                </a:solidFill>
              </a:rPr>
              <a:t>শিয়ালীডাঙ্গা বহুমুখী মাধ্যমিক বিদ্যালয়, বটিয়ঘাটা, খুলনা।</a:t>
            </a:r>
            <a:endParaRPr lang="en-US" sz="2800" dirty="0">
              <a:solidFill>
                <a:srgbClr val="FFFF00"/>
              </a:solidFill>
            </a:endParaRPr>
          </a:p>
        </p:txBody>
      </p:sp>
      <p:sp>
        <p:nvSpPr>
          <p:cNvPr id="9" name="TextBox 8"/>
          <p:cNvSpPr txBox="1"/>
          <p:nvPr/>
        </p:nvSpPr>
        <p:spPr>
          <a:xfrm>
            <a:off x="528029" y="4250028"/>
            <a:ext cx="4430335" cy="646331"/>
          </a:xfrm>
          <a:prstGeom prst="rect">
            <a:avLst/>
          </a:prstGeom>
          <a:solidFill>
            <a:schemeClr val="accent2">
              <a:lumMod val="75000"/>
            </a:schemeClr>
          </a:solidFill>
        </p:spPr>
        <p:txBody>
          <a:bodyPr wrap="square" rtlCol="0">
            <a:spAutoFit/>
          </a:bodyPr>
          <a:lstStyle/>
          <a:p>
            <a:r>
              <a:rPr lang="en-US" sz="3600" dirty="0" smtClean="0">
                <a:solidFill>
                  <a:srgbClr val="002060"/>
                </a:solidFill>
              </a:rPr>
              <a:t>মোবাইল </a:t>
            </a:r>
            <a:r>
              <a:rPr lang="en-US" sz="3600" dirty="0" err="1" smtClean="0">
                <a:solidFill>
                  <a:srgbClr val="002060"/>
                </a:solidFill>
              </a:rPr>
              <a:t>নং</a:t>
            </a:r>
            <a:r>
              <a:rPr lang="en-US" sz="3600" dirty="0" smtClean="0">
                <a:solidFill>
                  <a:srgbClr val="002060"/>
                </a:solidFill>
              </a:rPr>
              <a:t> 0172-943407</a:t>
            </a:r>
            <a:endParaRPr lang="en-US" sz="3600" dirty="0">
              <a:solidFill>
                <a:srgbClr val="002060"/>
              </a:solidFill>
            </a:endParaRPr>
          </a:p>
        </p:txBody>
      </p:sp>
      <p:sp>
        <p:nvSpPr>
          <p:cNvPr id="10" name="TextBox 9"/>
          <p:cNvSpPr txBox="1"/>
          <p:nvPr/>
        </p:nvSpPr>
        <p:spPr>
          <a:xfrm>
            <a:off x="5473521" y="4157694"/>
            <a:ext cx="6014434" cy="830997"/>
          </a:xfrm>
          <a:prstGeom prst="rect">
            <a:avLst/>
          </a:prstGeom>
          <a:solidFill>
            <a:schemeClr val="accent2">
              <a:lumMod val="75000"/>
            </a:schemeClr>
          </a:solidFill>
        </p:spPr>
        <p:txBody>
          <a:bodyPr wrap="square" rtlCol="0">
            <a:spAutoFit/>
          </a:bodyPr>
          <a:lstStyle/>
          <a:p>
            <a:r>
              <a:rPr lang="en-US" sz="2800" dirty="0" smtClean="0">
                <a:solidFill>
                  <a:srgbClr val="002060"/>
                </a:solidFill>
              </a:rPr>
              <a:t>শিক্ষক বাতায়ন আইডি লিংক=</a:t>
            </a:r>
          </a:p>
          <a:p>
            <a:r>
              <a:rPr lang="en-US" sz="2000" dirty="0" smtClean="0">
                <a:solidFill>
                  <a:srgbClr val="002060"/>
                </a:solidFill>
              </a:rPr>
              <a:t>https</a:t>
            </a:r>
            <a:r>
              <a:rPr lang="en-US" sz="2000" dirty="0">
                <a:solidFill>
                  <a:srgbClr val="002060"/>
                </a:solidFill>
              </a:rPr>
              <a:t>://www.teachers.gov.bd/profile/sk336531alauddin</a:t>
            </a:r>
          </a:p>
        </p:txBody>
      </p:sp>
      <p:sp>
        <p:nvSpPr>
          <p:cNvPr id="6" name="TextBox 5"/>
          <p:cNvSpPr txBox="1"/>
          <p:nvPr/>
        </p:nvSpPr>
        <p:spPr>
          <a:xfrm>
            <a:off x="0" y="0"/>
            <a:ext cx="12192000" cy="6858000"/>
          </a:xfrm>
          <a:prstGeom prst="rect">
            <a:avLst/>
          </a:prstGeom>
          <a:noFill/>
        </p:spPr>
        <p:txBody>
          <a:bodyPr wrap="square" rtlCol="0">
            <a:spAutoFit/>
          </a:bodyPr>
          <a:lstStyle/>
          <a:p>
            <a:endParaRPr lang="en-US"/>
          </a:p>
        </p:txBody>
      </p:sp>
    </p:spTree>
    <p:extLst>
      <p:ext uri="{BB962C8B-B14F-4D97-AF65-F5344CB8AC3E}">
        <p14:creationId xmlns:p14="http://schemas.microsoft.com/office/powerpoint/2010/main" val="4099270414"/>
      </p:ext>
    </p:extLst>
  </p:cSld>
  <p:clrMapOvr>
    <a:masterClrMapping/>
  </p:clrMapOvr>
  <mc:AlternateContent xmlns:mc="http://schemas.openxmlformats.org/markup-compatibility/2006">
    <mc:Choice xmlns:p14="http://schemas.microsoft.com/office/powerpoint/2010/main" Requires="p14">
      <p:transition spd="slow" p14:dur="1400" advClick="0" advTm="3000">
        <p14:doors dir="vert"/>
      </p:transition>
    </mc:Choice>
    <mc:Fallback>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TotalTime>
  <Words>790</Words>
  <Application>Microsoft Office PowerPoint</Application>
  <PresentationFormat>Widescreen</PresentationFormat>
  <Paragraphs>112</Paragraphs>
  <Slides>9</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9</vt:i4>
      </vt:variant>
    </vt:vector>
  </HeadingPairs>
  <TitlesOfParts>
    <vt:vector size="17" baseType="lpstr">
      <vt:lpstr>Arial</vt:lpstr>
      <vt:lpstr>Calibri</vt:lpstr>
      <vt:lpstr>Cambria</vt:lpstr>
      <vt:lpstr>Nikosh</vt:lpstr>
      <vt:lpstr>Shonar Bangla</vt:lpstr>
      <vt:lpstr>SutonnyMJ</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Microsoft account</cp:lastModifiedBy>
  <cp:revision>16</cp:revision>
  <dcterms:created xsi:type="dcterms:W3CDTF">2026-07-25T12:04:21Z</dcterms:created>
  <dcterms:modified xsi:type="dcterms:W3CDTF">2026-07-25T14:18:48Z</dcterms:modified>
</cp:coreProperties>
</file>