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70" r:id="rId2"/>
    <p:sldId id="293" r:id="rId3"/>
    <p:sldId id="274" r:id="rId4"/>
    <p:sldId id="256" r:id="rId5"/>
    <p:sldId id="281" r:id="rId6"/>
    <p:sldId id="266" r:id="rId7"/>
    <p:sldId id="276" r:id="rId8"/>
    <p:sldId id="278" r:id="rId9"/>
    <p:sldId id="280" r:id="rId10"/>
    <p:sldId id="257" r:id="rId11"/>
    <p:sldId id="258" r:id="rId12"/>
    <p:sldId id="259" r:id="rId13"/>
    <p:sldId id="260" r:id="rId14"/>
    <p:sldId id="272" r:id="rId15"/>
    <p:sldId id="267" r:id="rId16"/>
    <p:sldId id="261" r:id="rId17"/>
    <p:sldId id="262" r:id="rId18"/>
    <p:sldId id="263" r:id="rId19"/>
    <p:sldId id="285" r:id="rId20"/>
    <p:sldId id="286" r:id="rId21"/>
    <p:sldId id="287" r:id="rId22"/>
    <p:sldId id="265" r:id="rId23"/>
    <p:sldId id="288" r:id="rId24"/>
    <p:sldId id="289" r:id="rId25"/>
    <p:sldId id="290" r:id="rId26"/>
    <p:sldId id="273" r:id="rId2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499"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91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4113B-146D-4387-A1B2-7107DD3CFD3C}" type="datetimeFigureOut">
              <a:rPr lang="en-US" smtClean="0"/>
              <a:t>7/25/2026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7EDC38-168D-47BE-B640-870098199C7A}" type="slidenum">
              <a:rPr lang="en-US" smtClean="0"/>
              <a:t>‹#›</a:t>
            </a:fld>
            <a:endParaRPr lang="en-US"/>
          </a:p>
        </p:txBody>
      </p:sp>
    </p:spTree>
    <p:extLst>
      <p:ext uri="{BB962C8B-B14F-4D97-AF65-F5344CB8AC3E}">
        <p14:creationId xmlns:p14="http://schemas.microsoft.com/office/powerpoint/2010/main" val="3616886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3.gif"/><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009119" cy="6858000"/>
          </a:xfrm>
          <a:prstGeom prst="rect">
            <a:avLst/>
          </a:prstGeom>
        </p:spPr>
      </p:pic>
      <p:sp>
        <p:nvSpPr>
          <p:cNvPr id="5" name="TextBox 4"/>
          <p:cNvSpPr txBox="1"/>
          <p:nvPr/>
        </p:nvSpPr>
        <p:spPr>
          <a:xfrm>
            <a:off x="1492834" y="4642009"/>
            <a:ext cx="7819118" cy="2215991"/>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3800" b="1" dirty="0" err="1">
                <a:ln w="6600">
                  <a:solidFill>
                    <a:schemeClr val="accent2"/>
                  </a:solidFill>
                  <a:prstDash val="solid"/>
                </a:ln>
                <a:solidFill>
                  <a:srgbClr val="00B0F0"/>
                </a:solidFill>
                <a:effectLst>
                  <a:outerShdw dist="38100" dir="2700000" algn="tl" rotWithShape="0">
                    <a:schemeClr val="accent2"/>
                  </a:outerShdw>
                </a:effectLst>
                <a:latin typeface="NikoshBAN" pitchFamily="2" charset="0"/>
                <a:cs typeface="NikoshBAN" pitchFamily="2" charset="0"/>
              </a:rPr>
              <a:t>স্বাগতম</a:t>
            </a:r>
            <a:endParaRPr lang="en-US" sz="13800" b="1" dirty="0">
              <a:ln w="6600">
                <a:solidFill>
                  <a:schemeClr val="accent2"/>
                </a:solidFill>
                <a:prstDash val="solid"/>
              </a:ln>
              <a:solidFill>
                <a:srgbClr val="00B0F0"/>
              </a:solidFill>
              <a:effectLst>
                <a:outerShdw dist="38100" dir="2700000" algn="tl" rotWithShape="0">
                  <a:schemeClr val="accent2"/>
                </a:outerShdw>
              </a:effectLst>
              <a:latin typeface="NikoshBAN" pitchFamily="2" charset="0"/>
              <a:cs typeface="NikoshBAN" pitchFamily="2" charset="0"/>
            </a:endParaRPr>
          </a:p>
        </p:txBody>
      </p:sp>
    </p:spTree>
    <p:extLst>
      <p:ext uri="{BB962C8B-B14F-4D97-AF65-F5344CB8AC3E}">
        <p14:creationId xmlns:p14="http://schemas.microsoft.com/office/powerpoint/2010/main" val="28328633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777240"/>
          </a:xfrm>
          <a:prstGeom prst="rect">
            <a:avLst/>
          </a:prstGeom>
          <a:noFill/>
          <a:ln/>
        </p:spPr>
        <p:txBody>
          <a:bodyPr wrap="square" rtlCol="0" anchor="ctr"/>
          <a:lstStyle/>
          <a:p>
            <a:pPr marL="0" indent="0">
              <a:buNone/>
            </a:pPr>
            <a:r>
              <a:rPr lang="en-US" sz="4000" b="1" dirty="0">
                <a:solidFill>
                  <a:srgbClr val="16283A"/>
                </a:solidFill>
                <a:latin typeface="Nirmala UI" pitchFamily="34" charset="0"/>
                <a:ea typeface="Nirmala UI" pitchFamily="34" charset="-122"/>
                <a:cs typeface="Nirmala UI" pitchFamily="34" charset="-120"/>
              </a:rPr>
              <a:t>পৃথিবীর গতি কী?</a:t>
            </a:r>
            <a:endParaRPr lang="en-US" sz="4000" dirty="0"/>
          </a:p>
        </p:txBody>
      </p:sp>
      <p:sp>
        <p:nvSpPr>
          <p:cNvPr id="3" name="Shape 1"/>
          <p:cNvSpPr/>
          <p:nvPr/>
        </p:nvSpPr>
        <p:spPr>
          <a:xfrm>
            <a:off x="548640" y="1371600"/>
            <a:ext cx="11064240" cy="1051560"/>
          </a:xfrm>
          <a:prstGeom prst="roundRect">
            <a:avLst>
              <a:gd name="adj" fmla="val 10435"/>
            </a:avLst>
          </a:prstGeom>
          <a:solidFill>
            <a:srgbClr val="EAF0F5"/>
          </a:solidFill>
          <a:ln/>
        </p:spPr>
      </p:sp>
      <p:sp>
        <p:nvSpPr>
          <p:cNvPr id="4" name="Shape 2"/>
          <p:cNvSpPr/>
          <p:nvPr/>
        </p:nvSpPr>
        <p:spPr>
          <a:xfrm>
            <a:off x="777240" y="1508760"/>
            <a:ext cx="777240" cy="777240"/>
          </a:xfrm>
          <a:prstGeom prst="ellipse">
            <a:avLst/>
          </a:prstGeom>
          <a:solidFill>
            <a:srgbClr val="1A3B5C"/>
          </a:solidFill>
          <a:ln/>
          <a:effectLst>
            <a:outerShdw blurRad="101600" dist="38100" dir="5400000" algn="bl" rotWithShape="0">
              <a:srgbClr val="102439">
                <a:alpha val="22000"/>
              </a:srgbClr>
            </a:outerShdw>
          </a:effectLst>
        </p:spPr>
      </p:sp>
      <p:pic>
        <p:nvPicPr>
          <p:cNvPr id="5" name="Image 0" descr="icons/question_FFFFFF.png"/>
          <p:cNvPicPr>
            <a:picLocks noChangeAspect="1"/>
          </p:cNvPicPr>
          <p:nvPr/>
        </p:nvPicPr>
        <p:blipFill>
          <a:blip r:embed="rId3"/>
          <a:stretch>
            <a:fillRect/>
          </a:stretch>
        </p:blipFill>
        <p:spPr>
          <a:xfrm>
            <a:off x="952119" y="1683639"/>
            <a:ext cx="427482" cy="427482"/>
          </a:xfrm>
          <a:prstGeom prst="rect">
            <a:avLst/>
          </a:prstGeom>
        </p:spPr>
      </p:pic>
      <p:sp>
        <p:nvSpPr>
          <p:cNvPr id="6" name="Text 3"/>
          <p:cNvSpPr/>
          <p:nvPr/>
        </p:nvSpPr>
        <p:spPr>
          <a:xfrm>
            <a:off x="1737360" y="1371600"/>
            <a:ext cx="9692640" cy="1051560"/>
          </a:xfrm>
          <a:prstGeom prst="rect">
            <a:avLst/>
          </a:prstGeom>
          <a:noFill/>
          <a:ln/>
        </p:spPr>
        <p:txBody>
          <a:bodyPr wrap="square" rtlCol="0" anchor="ctr"/>
          <a:lstStyle/>
          <a:p>
            <a:pPr marL="0" indent="0">
              <a:buNone/>
            </a:pPr>
            <a:r>
              <a:rPr lang="en-US" sz="3600" b="1" dirty="0">
                <a:solidFill>
                  <a:srgbClr val="16283A"/>
                </a:solidFill>
                <a:latin typeface="Nirmala UI" pitchFamily="34" charset="0"/>
                <a:ea typeface="Nirmala UI" pitchFamily="34" charset="-122"/>
                <a:cs typeface="Nirmala UI" pitchFamily="34" charset="-120"/>
              </a:rPr>
              <a:t>পৃথিবী কীভাবে সবসময় গতিশীল থাকে?</a:t>
            </a:r>
            <a:endParaRPr lang="en-US" sz="3600" dirty="0"/>
          </a:p>
        </p:txBody>
      </p:sp>
      <p:sp>
        <p:nvSpPr>
          <p:cNvPr id="7" name="Text 4"/>
          <p:cNvSpPr/>
          <p:nvPr/>
        </p:nvSpPr>
        <p:spPr>
          <a:xfrm>
            <a:off x="548640" y="2743200"/>
            <a:ext cx="11064240" cy="1463040"/>
          </a:xfrm>
          <a:prstGeom prst="rect">
            <a:avLst/>
          </a:prstGeom>
          <a:noFill/>
          <a:ln/>
        </p:spPr>
        <p:txBody>
          <a:bodyPr wrap="square" rtlCol="0" anchor="t"/>
          <a:lstStyle/>
          <a:p>
            <a:pPr marL="0" indent="0">
              <a:lnSpc>
                <a:spcPct val="135000"/>
              </a:lnSpc>
              <a:buNone/>
            </a:pPr>
            <a:r>
              <a:rPr lang="en-US" sz="2800" dirty="0">
                <a:solidFill>
                  <a:srgbClr val="16283A"/>
                </a:solidFill>
                <a:latin typeface="Nirmala UI" pitchFamily="34" charset="0"/>
                <a:ea typeface="Nirmala UI" pitchFamily="34" charset="-122"/>
                <a:cs typeface="Nirmala UI" pitchFamily="34" charset="-120"/>
              </a:rPr>
              <a:t>পৃথিবী সবসময় গতিশীল। পৃথিবীর প্রধান দুই ধরনের গতি রয়েছে — </a:t>
            </a:r>
            <a:r>
              <a:rPr lang="en-US" sz="2800" b="1" dirty="0">
                <a:solidFill>
                  <a:srgbClr val="E8935C"/>
                </a:solidFill>
                <a:latin typeface="Nirmala UI" pitchFamily="34" charset="0"/>
                <a:ea typeface="Nirmala UI" pitchFamily="34" charset="-122"/>
                <a:cs typeface="Nirmala UI" pitchFamily="34" charset="-120"/>
              </a:rPr>
              <a:t>আবর্তন গতি</a:t>
            </a:r>
            <a:r>
              <a:rPr lang="en-US" sz="2800" dirty="0">
                <a:solidFill>
                  <a:srgbClr val="16283A"/>
                </a:solidFill>
                <a:latin typeface="Nirmala UI" pitchFamily="34" charset="0"/>
                <a:ea typeface="Nirmala UI" pitchFamily="34" charset="-122"/>
                <a:cs typeface="Nirmala UI" pitchFamily="34" charset="-120"/>
              </a:rPr>
              <a:t> ও </a:t>
            </a:r>
            <a:r>
              <a:rPr lang="en-US" sz="2800" b="1" dirty="0">
                <a:solidFill>
                  <a:srgbClr val="5B8FB0"/>
                </a:solidFill>
                <a:latin typeface="Nirmala UI" pitchFamily="34" charset="0"/>
                <a:ea typeface="Nirmala UI" pitchFamily="34" charset="-122"/>
                <a:cs typeface="Nirmala UI" pitchFamily="34" charset="-120"/>
              </a:rPr>
              <a:t>পরিভ্রমণ গতি</a:t>
            </a:r>
            <a:r>
              <a:rPr lang="en-US" sz="2800" dirty="0">
                <a:solidFill>
                  <a:srgbClr val="16283A"/>
                </a:solidFill>
                <a:latin typeface="Nirmala UI" pitchFamily="34" charset="0"/>
                <a:ea typeface="Nirmala UI" pitchFamily="34" charset="-122"/>
                <a:cs typeface="Nirmala UI" pitchFamily="34" charset="-120"/>
              </a:rPr>
              <a:t>। এই দুই গতির কারণেই আমরা দিন-রাত ও ঋতু পরিবর্তন লক্ষ করি।</a:t>
            </a:r>
            <a:endParaRPr lang="en-US" sz="2800" dirty="0"/>
          </a:p>
        </p:txBody>
      </p:sp>
      <p:sp>
        <p:nvSpPr>
          <p:cNvPr id="8" name="Shape 5"/>
          <p:cNvSpPr/>
          <p:nvPr/>
        </p:nvSpPr>
        <p:spPr>
          <a:xfrm>
            <a:off x="493776" y="4744528"/>
            <a:ext cx="5349240" cy="1862012"/>
          </a:xfrm>
          <a:prstGeom prst="roundRect">
            <a:avLst>
              <a:gd name="adj" fmla="val 7778"/>
            </a:avLst>
          </a:prstGeom>
          <a:solidFill>
            <a:srgbClr val="FAFBFC"/>
          </a:solidFill>
          <a:ln w="12700">
            <a:solidFill>
              <a:srgbClr val="E0E7EE"/>
            </a:solidFill>
            <a:prstDash val="solid"/>
          </a:ln>
          <a:effectLst>
            <a:outerShdw blurRad="101600" dist="38100" dir="5400000" algn="bl" rotWithShape="0">
              <a:srgbClr val="102439">
                <a:alpha val="22000"/>
              </a:srgbClr>
            </a:outerShdw>
          </a:effectLst>
        </p:spPr>
      </p:sp>
      <p:sp>
        <p:nvSpPr>
          <p:cNvPr id="9" name="Shape 6"/>
          <p:cNvSpPr/>
          <p:nvPr/>
        </p:nvSpPr>
        <p:spPr>
          <a:xfrm>
            <a:off x="863245" y="5064568"/>
            <a:ext cx="914400" cy="914400"/>
          </a:xfrm>
          <a:prstGeom prst="ellipse">
            <a:avLst/>
          </a:prstGeom>
          <a:solidFill>
            <a:srgbClr val="E8935C"/>
          </a:solidFill>
          <a:ln/>
          <a:effectLst>
            <a:outerShdw blurRad="101600" dist="38100" dir="5400000" algn="bl" rotWithShape="0">
              <a:srgbClr val="102439">
                <a:alpha val="22000"/>
              </a:srgbClr>
            </a:outerShdw>
          </a:effectLst>
        </p:spPr>
      </p:sp>
      <p:pic>
        <p:nvPicPr>
          <p:cNvPr id="10" name="Image 1" descr="icons/rotate_FFFFFF.png"/>
          <p:cNvPicPr>
            <a:picLocks noChangeAspect="1"/>
          </p:cNvPicPr>
          <p:nvPr/>
        </p:nvPicPr>
        <p:blipFill>
          <a:blip r:embed="rId4"/>
          <a:stretch>
            <a:fillRect/>
          </a:stretch>
        </p:blipFill>
        <p:spPr>
          <a:xfrm>
            <a:off x="1078345" y="5270308"/>
            <a:ext cx="502920" cy="502920"/>
          </a:xfrm>
          <a:prstGeom prst="rect">
            <a:avLst/>
          </a:prstGeom>
        </p:spPr>
      </p:pic>
      <p:sp>
        <p:nvSpPr>
          <p:cNvPr id="11" name="Text 7"/>
          <p:cNvSpPr/>
          <p:nvPr/>
        </p:nvSpPr>
        <p:spPr>
          <a:xfrm>
            <a:off x="1830245" y="5198709"/>
            <a:ext cx="3657600" cy="502920"/>
          </a:xfrm>
          <a:prstGeom prst="rect">
            <a:avLst/>
          </a:prstGeom>
          <a:noFill/>
          <a:ln/>
        </p:spPr>
        <p:txBody>
          <a:bodyPr wrap="square" rtlCol="0" anchor="ctr"/>
          <a:lstStyle/>
          <a:p>
            <a:pPr marL="0" indent="0">
              <a:buNone/>
            </a:pPr>
            <a:r>
              <a:rPr lang="en-US" sz="3200" b="1" dirty="0">
                <a:solidFill>
                  <a:srgbClr val="16283A"/>
                </a:solidFill>
                <a:latin typeface="Nirmala UI" pitchFamily="34" charset="0"/>
                <a:ea typeface="Nirmala UI" pitchFamily="34" charset="-122"/>
                <a:cs typeface="Nirmala UI" pitchFamily="34" charset="-120"/>
              </a:rPr>
              <a:t>আবর্তন গতি</a:t>
            </a:r>
            <a:endParaRPr lang="en-US" sz="3200" dirty="0"/>
          </a:p>
        </p:txBody>
      </p:sp>
      <p:sp>
        <p:nvSpPr>
          <p:cNvPr id="12" name="Text 8"/>
          <p:cNvSpPr/>
          <p:nvPr/>
        </p:nvSpPr>
        <p:spPr>
          <a:xfrm>
            <a:off x="1737360" y="5852160"/>
            <a:ext cx="3930195" cy="457200"/>
          </a:xfrm>
          <a:prstGeom prst="rect">
            <a:avLst/>
          </a:prstGeom>
          <a:noFill/>
          <a:ln/>
        </p:spPr>
        <p:txBody>
          <a:bodyPr wrap="square" rtlCol="0" anchor="ctr"/>
          <a:lstStyle/>
          <a:p>
            <a:pPr marL="0" indent="0">
              <a:buNone/>
            </a:pPr>
            <a:r>
              <a:rPr lang="en-US" sz="2800" dirty="0">
                <a:latin typeface="Nirmala UI" pitchFamily="34" charset="0"/>
                <a:ea typeface="Nirmala UI" pitchFamily="34" charset="-122"/>
                <a:cs typeface="Nirmala UI" pitchFamily="34" charset="-120"/>
              </a:rPr>
              <a:t>নিজ অক্ষের ওপর ঘোরা</a:t>
            </a:r>
            <a:endParaRPr lang="en-US" sz="2800" dirty="0"/>
          </a:p>
        </p:txBody>
      </p:sp>
      <p:sp>
        <p:nvSpPr>
          <p:cNvPr id="13" name="Shape 9"/>
          <p:cNvSpPr/>
          <p:nvPr/>
        </p:nvSpPr>
        <p:spPr>
          <a:xfrm>
            <a:off x="6212485" y="4744528"/>
            <a:ext cx="5349240" cy="1862012"/>
          </a:xfrm>
          <a:prstGeom prst="roundRect">
            <a:avLst>
              <a:gd name="adj" fmla="val 7778"/>
            </a:avLst>
          </a:prstGeom>
          <a:solidFill>
            <a:srgbClr val="FAFBFC"/>
          </a:solidFill>
          <a:ln w="12700">
            <a:solidFill>
              <a:srgbClr val="E0E7EE"/>
            </a:solidFill>
            <a:prstDash val="solid"/>
          </a:ln>
          <a:effectLst>
            <a:outerShdw blurRad="101600" dist="38100" dir="5400000" algn="bl" rotWithShape="0">
              <a:srgbClr val="102439">
                <a:alpha val="22000"/>
              </a:srgbClr>
            </a:outerShdw>
          </a:effectLst>
        </p:spPr>
      </p:sp>
      <p:sp>
        <p:nvSpPr>
          <p:cNvPr id="14" name="Shape 10"/>
          <p:cNvSpPr/>
          <p:nvPr/>
        </p:nvSpPr>
        <p:spPr>
          <a:xfrm>
            <a:off x="6365087" y="5064568"/>
            <a:ext cx="914400" cy="914400"/>
          </a:xfrm>
          <a:prstGeom prst="ellipse">
            <a:avLst/>
          </a:prstGeom>
          <a:solidFill>
            <a:srgbClr val="5B8FB0"/>
          </a:solidFill>
          <a:ln/>
          <a:effectLst>
            <a:outerShdw blurRad="101600" dist="38100" dir="5400000" algn="bl" rotWithShape="0">
              <a:srgbClr val="102439">
                <a:alpha val="22000"/>
              </a:srgbClr>
            </a:outerShdw>
          </a:effectLst>
        </p:spPr>
      </p:sp>
      <p:pic>
        <p:nvPicPr>
          <p:cNvPr id="15" name="Image 2" descr="icons/orbit_FFFFFF.png"/>
          <p:cNvPicPr>
            <a:picLocks noChangeAspect="1"/>
          </p:cNvPicPr>
          <p:nvPr/>
        </p:nvPicPr>
        <p:blipFill>
          <a:blip r:embed="rId5"/>
          <a:stretch>
            <a:fillRect/>
          </a:stretch>
        </p:blipFill>
        <p:spPr>
          <a:xfrm>
            <a:off x="6570827" y="5270308"/>
            <a:ext cx="502920" cy="502920"/>
          </a:xfrm>
          <a:prstGeom prst="rect">
            <a:avLst/>
          </a:prstGeom>
        </p:spPr>
      </p:pic>
      <p:sp>
        <p:nvSpPr>
          <p:cNvPr id="16" name="Text 11"/>
          <p:cNvSpPr/>
          <p:nvPr/>
        </p:nvSpPr>
        <p:spPr>
          <a:xfrm>
            <a:off x="7432089" y="5158380"/>
            <a:ext cx="3657600" cy="502920"/>
          </a:xfrm>
          <a:prstGeom prst="rect">
            <a:avLst/>
          </a:prstGeom>
          <a:noFill/>
          <a:ln/>
        </p:spPr>
        <p:txBody>
          <a:bodyPr wrap="square" rtlCol="0" anchor="ctr"/>
          <a:lstStyle/>
          <a:p>
            <a:pPr marL="0" indent="0">
              <a:buNone/>
            </a:pPr>
            <a:r>
              <a:rPr lang="en-US" sz="3200" b="1" dirty="0">
                <a:solidFill>
                  <a:srgbClr val="16283A"/>
                </a:solidFill>
                <a:latin typeface="Nirmala UI" pitchFamily="34" charset="0"/>
                <a:ea typeface="Nirmala UI" pitchFamily="34" charset="-122"/>
                <a:cs typeface="Nirmala UI" pitchFamily="34" charset="-120"/>
              </a:rPr>
              <a:t>পরিভ্রমণ গতি</a:t>
            </a:r>
            <a:endParaRPr lang="en-US" sz="3200" dirty="0"/>
          </a:p>
        </p:txBody>
      </p:sp>
      <p:sp>
        <p:nvSpPr>
          <p:cNvPr id="17" name="Text 12"/>
          <p:cNvSpPr/>
          <p:nvPr/>
        </p:nvSpPr>
        <p:spPr>
          <a:xfrm>
            <a:off x="7432089" y="5852160"/>
            <a:ext cx="3657600" cy="457200"/>
          </a:xfrm>
          <a:prstGeom prst="rect">
            <a:avLst/>
          </a:prstGeom>
          <a:noFill/>
          <a:ln/>
        </p:spPr>
        <p:txBody>
          <a:bodyPr wrap="square" rtlCol="0" anchor="ctr"/>
          <a:lstStyle/>
          <a:p>
            <a:pPr marL="0" indent="0">
              <a:buNone/>
            </a:pPr>
            <a:r>
              <a:rPr lang="en-US" sz="2800" dirty="0">
                <a:latin typeface="Nirmala UI" pitchFamily="34" charset="0"/>
                <a:ea typeface="Nirmala UI" pitchFamily="34" charset="-122"/>
                <a:cs typeface="Nirmala UI" pitchFamily="34" charset="-120"/>
              </a:rPr>
              <a:t>সূর্যকে কেন্দ্র করে ঘোরা</a:t>
            </a:r>
            <a:endParaRPr lang="en-US" sz="2800" dirty="0"/>
          </a:p>
        </p:txBody>
      </p:sp>
    </p:spTree>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777240"/>
          </a:xfrm>
          <a:prstGeom prst="rect">
            <a:avLst/>
          </a:prstGeom>
          <a:noFill/>
          <a:ln/>
        </p:spPr>
        <p:txBody>
          <a:bodyPr wrap="square" rtlCol="0" anchor="ctr"/>
          <a:lstStyle/>
          <a:p>
            <a:pPr marL="0" indent="0">
              <a:buNone/>
            </a:pPr>
            <a:r>
              <a:rPr lang="en-US" sz="4800" b="1" dirty="0">
                <a:solidFill>
                  <a:srgbClr val="16283A"/>
                </a:solidFill>
                <a:latin typeface="Nirmala UI" pitchFamily="34" charset="0"/>
                <a:ea typeface="Nirmala UI" pitchFamily="34" charset="-122"/>
                <a:cs typeface="Nirmala UI" pitchFamily="34" charset="-120"/>
              </a:rPr>
              <a:t>আবর্তন গতি</a:t>
            </a:r>
            <a:endParaRPr lang="en-US" sz="4800" dirty="0"/>
          </a:p>
        </p:txBody>
      </p:sp>
      <p:sp>
        <p:nvSpPr>
          <p:cNvPr id="3" name="Shape 1"/>
          <p:cNvSpPr/>
          <p:nvPr/>
        </p:nvSpPr>
        <p:spPr>
          <a:xfrm>
            <a:off x="548640" y="1371600"/>
            <a:ext cx="6492240" cy="4754880"/>
          </a:xfrm>
          <a:prstGeom prst="roundRect">
            <a:avLst>
              <a:gd name="adj" fmla="val 3077"/>
            </a:avLst>
          </a:prstGeom>
          <a:solidFill>
            <a:srgbClr val="FBEEE4"/>
          </a:solidFill>
          <a:ln/>
          <a:effectLst>
            <a:outerShdw blurRad="101600" dist="38100" dir="5400000" algn="bl" rotWithShape="0">
              <a:srgbClr val="102439">
                <a:alpha val="22000"/>
              </a:srgbClr>
            </a:outerShdw>
          </a:effectLst>
        </p:spPr>
      </p:sp>
      <p:sp>
        <p:nvSpPr>
          <p:cNvPr id="4" name="Shape 2"/>
          <p:cNvSpPr/>
          <p:nvPr/>
        </p:nvSpPr>
        <p:spPr>
          <a:xfrm>
            <a:off x="868680" y="1645920"/>
            <a:ext cx="1051560" cy="1051560"/>
          </a:xfrm>
          <a:prstGeom prst="ellipse">
            <a:avLst/>
          </a:prstGeom>
          <a:solidFill>
            <a:srgbClr val="E8935C"/>
          </a:solidFill>
          <a:ln/>
          <a:effectLst>
            <a:outerShdw blurRad="101600" dist="38100" dir="5400000" algn="bl" rotWithShape="0">
              <a:srgbClr val="102439">
                <a:alpha val="22000"/>
              </a:srgbClr>
            </a:outerShdw>
          </a:effectLst>
        </p:spPr>
      </p:sp>
      <p:pic>
        <p:nvPicPr>
          <p:cNvPr id="5" name="Image 0" descr="icons/rotate_FFFFFF.png"/>
          <p:cNvPicPr>
            <a:picLocks noChangeAspect="1"/>
          </p:cNvPicPr>
          <p:nvPr/>
        </p:nvPicPr>
        <p:blipFill>
          <a:blip r:embed="rId3"/>
          <a:stretch>
            <a:fillRect/>
          </a:stretch>
        </p:blipFill>
        <p:spPr>
          <a:xfrm>
            <a:off x="1105281" y="1882521"/>
            <a:ext cx="578358" cy="578358"/>
          </a:xfrm>
          <a:prstGeom prst="rect">
            <a:avLst/>
          </a:prstGeom>
        </p:spPr>
      </p:pic>
      <p:sp>
        <p:nvSpPr>
          <p:cNvPr id="6" name="Text 3"/>
          <p:cNvSpPr/>
          <p:nvPr/>
        </p:nvSpPr>
        <p:spPr>
          <a:xfrm>
            <a:off x="1920240" y="1600200"/>
            <a:ext cx="5074920" cy="1600200"/>
          </a:xfrm>
          <a:prstGeom prst="rect">
            <a:avLst/>
          </a:prstGeom>
          <a:noFill/>
          <a:ln/>
        </p:spPr>
        <p:txBody>
          <a:bodyPr wrap="square" rtlCol="0" anchor="ctr"/>
          <a:lstStyle/>
          <a:p>
            <a:pPr marL="0" indent="0">
              <a:lnSpc>
                <a:spcPct val="120000"/>
              </a:lnSpc>
              <a:buNone/>
            </a:pPr>
            <a:r>
              <a:rPr lang="en-US" sz="3200" b="1" dirty="0">
                <a:solidFill>
                  <a:srgbClr val="16283A"/>
                </a:solidFill>
                <a:latin typeface="Nirmala UI" pitchFamily="34" charset="0"/>
                <a:ea typeface="Nirmala UI" pitchFamily="34" charset="-122"/>
                <a:cs typeface="Nirmala UI" pitchFamily="34" charset="-120"/>
              </a:rPr>
              <a:t>পৃথিবী তার নিজ অক্ষের ওপর ঘোরে। একে আবর্তন গতি বলে।</a:t>
            </a:r>
            <a:endParaRPr lang="en-US" sz="3200" dirty="0"/>
          </a:p>
        </p:txBody>
      </p:sp>
      <p:sp>
        <p:nvSpPr>
          <p:cNvPr id="7" name="Shape 4"/>
          <p:cNvSpPr/>
          <p:nvPr/>
        </p:nvSpPr>
        <p:spPr>
          <a:xfrm>
            <a:off x="868680" y="3692105"/>
            <a:ext cx="548639" cy="603849"/>
          </a:xfrm>
          <a:prstGeom prst="ellipse">
            <a:avLst/>
          </a:prstGeom>
          <a:solidFill>
            <a:srgbClr val="E8935C"/>
          </a:solidFill>
          <a:ln/>
          <a:effectLst>
            <a:outerShdw blurRad="101600" dist="38100" dir="5400000" algn="bl" rotWithShape="0">
              <a:srgbClr val="102439">
                <a:alpha val="22000"/>
              </a:srgbClr>
            </a:outerShdw>
          </a:effectLst>
        </p:spPr>
      </p:sp>
      <p:pic>
        <p:nvPicPr>
          <p:cNvPr id="8" name="Image 1" descr="icons/check_FFFFFF.png"/>
          <p:cNvPicPr>
            <a:picLocks noChangeAspect="1"/>
          </p:cNvPicPr>
          <p:nvPr/>
        </p:nvPicPr>
        <p:blipFill>
          <a:blip r:embed="rId4"/>
          <a:stretch>
            <a:fillRect/>
          </a:stretch>
        </p:blipFill>
        <p:spPr>
          <a:xfrm>
            <a:off x="1017270" y="3871880"/>
            <a:ext cx="262890" cy="251460"/>
          </a:xfrm>
          <a:prstGeom prst="rect">
            <a:avLst/>
          </a:prstGeom>
        </p:spPr>
      </p:pic>
      <p:sp>
        <p:nvSpPr>
          <p:cNvPr id="9" name="Text 5"/>
          <p:cNvSpPr/>
          <p:nvPr/>
        </p:nvSpPr>
        <p:spPr>
          <a:xfrm>
            <a:off x="1565908" y="3520440"/>
            <a:ext cx="5383531" cy="1922828"/>
          </a:xfrm>
          <a:prstGeom prst="rect">
            <a:avLst/>
          </a:prstGeom>
          <a:noFill/>
          <a:ln/>
        </p:spPr>
        <p:txBody>
          <a:bodyPr wrap="square" rtlCol="0" anchor="ctr"/>
          <a:lstStyle/>
          <a:p>
            <a:pPr marL="0" indent="0">
              <a:lnSpc>
                <a:spcPct val="115000"/>
              </a:lnSpc>
              <a:buNone/>
            </a:pPr>
            <a:r>
              <a:rPr lang="en-US" sz="3200" dirty="0">
                <a:solidFill>
                  <a:srgbClr val="16283A"/>
                </a:solidFill>
                <a:latin typeface="Nirmala UI" pitchFamily="34" charset="0"/>
                <a:ea typeface="Nirmala UI" pitchFamily="34" charset="-122"/>
                <a:cs typeface="Nirmala UI" pitchFamily="34" charset="-120"/>
              </a:rPr>
              <a:t>একবার আবর্তন সম্পন্ন করতে পৃথিবীর সময় লাগে প্রায় ২৪ ঘণ্টা (এক দিন-রাত)</a:t>
            </a:r>
            <a:endParaRPr lang="en-US" sz="3200" dirty="0"/>
          </a:p>
        </p:txBody>
      </p:sp>
      <p:pic>
        <p:nvPicPr>
          <p:cNvPr id="3074" name="Picture 2" descr="পৃথিবীর আবর্তন বেগ কত? - বিশ্ব ডট কম | মহাকাশ"/>
          <p:cNvPicPr>
            <a:picLocks noChangeAspect="1" noChangeArrowheads="1"/>
          </p:cNvPicPr>
          <p:nvPr/>
        </p:nvPicPr>
        <p:blipFill rotWithShape="1">
          <a:blip r:embed="rId5">
            <a:extLst>
              <a:ext uri="{28A0092B-C50C-407E-A947-70E740481C1C}">
                <a14:useLocalDpi xmlns:a14="http://schemas.microsoft.com/office/drawing/2010/main" val="0"/>
              </a:ext>
            </a:extLst>
          </a:blip>
          <a:srcRect r="158" b="226"/>
          <a:stretch/>
        </p:blipFill>
        <p:spPr bwMode="auto">
          <a:xfrm>
            <a:off x="7231761" y="1371600"/>
            <a:ext cx="4879726" cy="47548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777240"/>
          </a:xfrm>
          <a:prstGeom prst="rect">
            <a:avLst/>
          </a:prstGeom>
          <a:noFill/>
          <a:ln/>
        </p:spPr>
        <p:txBody>
          <a:bodyPr wrap="square" rtlCol="0" anchor="ctr"/>
          <a:lstStyle/>
          <a:p>
            <a:pPr marL="0" indent="0">
              <a:buNone/>
            </a:pPr>
            <a:r>
              <a:rPr lang="en-US" sz="4000" b="1" dirty="0">
                <a:solidFill>
                  <a:srgbClr val="16283A"/>
                </a:solidFill>
                <a:latin typeface="Nirmala UI" pitchFamily="34" charset="0"/>
                <a:ea typeface="Nirmala UI" pitchFamily="34" charset="-122"/>
                <a:cs typeface="Nirmala UI" pitchFamily="34" charset="-120"/>
              </a:rPr>
              <a:t>আবর্তনের ফলে দিন ও রাত</a:t>
            </a:r>
            <a:endParaRPr lang="en-US" sz="4000" dirty="0"/>
          </a:p>
        </p:txBody>
      </p:sp>
      <p:sp>
        <p:nvSpPr>
          <p:cNvPr id="3" name="Shape 1"/>
          <p:cNvSpPr/>
          <p:nvPr/>
        </p:nvSpPr>
        <p:spPr>
          <a:xfrm>
            <a:off x="548640" y="1332782"/>
            <a:ext cx="7887994" cy="2135036"/>
          </a:xfrm>
          <a:prstGeom prst="roundRect">
            <a:avLst>
              <a:gd name="adj" fmla="val 7500"/>
            </a:avLst>
          </a:prstGeom>
          <a:solidFill>
            <a:srgbClr val="FBEEE4"/>
          </a:solidFill>
          <a:ln/>
          <a:effectLst>
            <a:outerShdw blurRad="101600" dist="38100" dir="5400000" algn="bl" rotWithShape="0">
              <a:srgbClr val="102439">
                <a:alpha val="22000"/>
              </a:srgbClr>
            </a:outerShdw>
          </a:effectLst>
        </p:spPr>
      </p:sp>
      <p:sp>
        <p:nvSpPr>
          <p:cNvPr id="4" name="Shape 2"/>
          <p:cNvSpPr/>
          <p:nvPr/>
        </p:nvSpPr>
        <p:spPr>
          <a:xfrm>
            <a:off x="946317" y="1476086"/>
            <a:ext cx="1143000" cy="1143000"/>
          </a:xfrm>
          <a:prstGeom prst="ellipse">
            <a:avLst/>
          </a:prstGeom>
          <a:solidFill>
            <a:srgbClr val="E8935C"/>
          </a:solidFill>
          <a:ln/>
          <a:effectLst>
            <a:outerShdw blurRad="101600" dist="38100" dir="5400000" algn="bl" rotWithShape="0">
              <a:srgbClr val="102439">
                <a:alpha val="22000"/>
              </a:srgbClr>
            </a:outerShdw>
          </a:effectLst>
        </p:spPr>
      </p:sp>
      <p:pic>
        <p:nvPicPr>
          <p:cNvPr id="5" name="Image 0" descr="icons/sunrise_FFFFFF.png"/>
          <p:cNvPicPr>
            <a:picLocks noChangeAspect="1"/>
          </p:cNvPicPr>
          <p:nvPr/>
        </p:nvPicPr>
        <p:blipFill>
          <a:blip r:embed="rId3"/>
          <a:stretch>
            <a:fillRect/>
          </a:stretch>
        </p:blipFill>
        <p:spPr>
          <a:xfrm>
            <a:off x="1221824" y="1725930"/>
            <a:ext cx="628650" cy="628650"/>
          </a:xfrm>
          <a:prstGeom prst="rect">
            <a:avLst/>
          </a:prstGeom>
        </p:spPr>
      </p:pic>
      <p:sp>
        <p:nvSpPr>
          <p:cNvPr id="6" name="Text 3"/>
          <p:cNvSpPr/>
          <p:nvPr/>
        </p:nvSpPr>
        <p:spPr>
          <a:xfrm>
            <a:off x="2240281" y="1463039"/>
            <a:ext cx="5989320" cy="2004779"/>
          </a:xfrm>
          <a:prstGeom prst="rect">
            <a:avLst/>
          </a:prstGeom>
          <a:noFill/>
          <a:ln/>
        </p:spPr>
        <p:txBody>
          <a:bodyPr wrap="square" rtlCol="0" anchor="ctr"/>
          <a:lstStyle/>
          <a:p>
            <a:pPr marL="0" indent="0">
              <a:lnSpc>
                <a:spcPct val="130000"/>
              </a:lnSpc>
              <a:buNone/>
            </a:pPr>
            <a:r>
              <a:rPr lang="en-US" sz="2800" b="1" dirty="0">
                <a:solidFill>
                  <a:srgbClr val="16283A"/>
                </a:solidFill>
                <a:latin typeface="Nirmala UI" pitchFamily="34" charset="0"/>
                <a:ea typeface="Nirmala UI" pitchFamily="34" charset="-122"/>
                <a:cs typeface="Nirmala UI" pitchFamily="34" charset="-120"/>
              </a:rPr>
              <a:t>পৃথিবীর যে অংশ সূর্যের দিকে মুখ করে থাকে, সেখানে দিন হয়। আর বিপরীত অংশে রাত হয়।</a:t>
            </a:r>
            <a:endParaRPr lang="en-US" sz="2800" dirty="0"/>
          </a:p>
        </p:txBody>
      </p:sp>
      <p:sp>
        <p:nvSpPr>
          <p:cNvPr id="7" name="Shape 4"/>
          <p:cNvSpPr/>
          <p:nvPr/>
        </p:nvSpPr>
        <p:spPr>
          <a:xfrm>
            <a:off x="548640" y="3611880"/>
            <a:ext cx="7887994" cy="2995954"/>
          </a:xfrm>
          <a:prstGeom prst="roundRect">
            <a:avLst>
              <a:gd name="adj" fmla="val 7895"/>
            </a:avLst>
          </a:prstGeom>
          <a:solidFill>
            <a:srgbClr val="EAF0F5"/>
          </a:solidFill>
          <a:ln/>
        </p:spPr>
      </p:sp>
      <p:sp>
        <p:nvSpPr>
          <p:cNvPr id="8" name="Text 5"/>
          <p:cNvSpPr/>
          <p:nvPr/>
        </p:nvSpPr>
        <p:spPr>
          <a:xfrm>
            <a:off x="655608" y="3611880"/>
            <a:ext cx="7781026" cy="2875184"/>
          </a:xfrm>
          <a:prstGeom prst="rect">
            <a:avLst/>
          </a:prstGeom>
          <a:noFill/>
          <a:ln/>
        </p:spPr>
        <p:txBody>
          <a:bodyPr wrap="square" rtlCol="0" anchor="ctr"/>
          <a:lstStyle/>
          <a:p>
            <a:pPr marL="0" indent="0">
              <a:lnSpc>
                <a:spcPct val="135000"/>
              </a:lnSpc>
              <a:buNone/>
            </a:pPr>
            <a:r>
              <a:rPr lang="en-US" sz="2800" b="1" dirty="0">
                <a:solidFill>
                  <a:srgbClr val="1A3B5C"/>
                </a:solidFill>
                <a:latin typeface="Nirmala UI" pitchFamily="34" charset="0"/>
                <a:ea typeface="Nirmala UI" pitchFamily="34" charset="-122"/>
                <a:cs typeface="Nirmala UI" pitchFamily="34" charset="-120"/>
              </a:rPr>
              <a:t>পৃথিবী আবর্তনের কারণেই </a:t>
            </a:r>
            <a:r>
              <a:rPr lang="en-US" sz="2800" dirty="0">
                <a:solidFill>
                  <a:srgbClr val="16283A"/>
                </a:solidFill>
                <a:latin typeface="Nirmala UI" pitchFamily="34" charset="0"/>
                <a:ea typeface="Nirmala UI" pitchFamily="34" charset="-122"/>
                <a:cs typeface="Nirmala UI" pitchFamily="34" charset="-120"/>
              </a:rPr>
              <a:t>প্রতিদিন নিয়মিতভাবে দিন ও রাত সংঘটিত হয়। এই আবর্তন না ঘটলে পৃথিবীর একই পাশ সবসময় সূর্যের আলো পেত, অন্য পাশ সবসময় অন্ধকার থাকত।</a:t>
            </a:r>
            <a:endParaRPr lang="en-US" sz="2800" dirty="0"/>
          </a:p>
        </p:txBody>
      </p:sp>
      <p:pic>
        <p:nvPicPr>
          <p:cNvPr id="1026" name="Picture 2" descr="আহ্নিক গতি | কালের কণ্ঠ"/>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43602" y="3755078"/>
            <a:ext cx="3620507" cy="2731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NCERT Based Activity Earth Moon And The Sun - Class 7 Science (Curiosity) |  Fully Solved Notes For Students"/>
          <p:cNvPicPr>
            <a:picLocks noChangeAspect="1" noChangeArrowheads="1"/>
          </p:cNvPicPr>
          <p:nvPr/>
        </p:nvPicPr>
        <p:blipFill rotWithShape="1">
          <a:blip r:embed="rId5">
            <a:extLst>
              <a:ext uri="{28A0092B-C50C-407E-A947-70E740481C1C}">
                <a14:useLocalDpi xmlns:a14="http://schemas.microsoft.com/office/drawing/2010/main" val="0"/>
              </a:ext>
            </a:extLst>
          </a:blip>
          <a:srcRect b="19065"/>
          <a:stretch/>
        </p:blipFill>
        <p:spPr bwMode="auto">
          <a:xfrm>
            <a:off x="8587598" y="997943"/>
            <a:ext cx="3576511" cy="27571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777240"/>
          </a:xfrm>
          <a:prstGeom prst="rect">
            <a:avLst/>
          </a:prstGeom>
          <a:noFill/>
          <a:ln/>
        </p:spPr>
        <p:txBody>
          <a:bodyPr wrap="square" rtlCol="0" anchor="ctr"/>
          <a:lstStyle/>
          <a:p>
            <a:pPr marL="0" indent="0">
              <a:buNone/>
            </a:pPr>
            <a:r>
              <a:rPr lang="en-US" sz="4000" b="1" dirty="0">
                <a:solidFill>
                  <a:srgbClr val="16283A"/>
                </a:solidFill>
                <a:latin typeface="Nirmala UI" pitchFamily="34" charset="0"/>
                <a:ea typeface="Nirmala UI" pitchFamily="34" charset="-122"/>
                <a:cs typeface="Nirmala UI" pitchFamily="34" charset="-120"/>
              </a:rPr>
              <a:t>পরিভ্রমণ গতি</a:t>
            </a:r>
            <a:endParaRPr lang="en-US" sz="4000" dirty="0"/>
          </a:p>
        </p:txBody>
      </p:sp>
      <p:sp>
        <p:nvSpPr>
          <p:cNvPr id="3" name="Shape 1"/>
          <p:cNvSpPr/>
          <p:nvPr/>
        </p:nvSpPr>
        <p:spPr>
          <a:xfrm>
            <a:off x="548640" y="1371600"/>
            <a:ext cx="6492240" cy="4754880"/>
          </a:xfrm>
          <a:prstGeom prst="roundRect">
            <a:avLst>
              <a:gd name="adj" fmla="val 3077"/>
            </a:avLst>
          </a:prstGeom>
          <a:solidFill>
            <a:srgbClr val="E8F0F5"/>
          </a:solidFill>
          <a:ln/>
          <a:effectLst>
            <a:outerShdw blurRad="101600" dist="38100" dir="5400000" algn="bl" rotWithShape="0">
              <a:srgbClr val="102439">
                <a:alpha val="22000"/>
              </a:srgbClr>
            </a:outerShdw>
          </a:effectLst>
        </p:spPr>
      </p:sp>
      <p:sp>
        <p:nvSpPr>
          <p:cNvPr id="4" name="Shape 2"/>
          <p:cNvSpPr/>
          <p:nvPr/>
        </p:nvSpPr>
        <p:spPr>
          <a:xfrm>
            <a:off x="868680" y="1645920"/>
            <a:ext cx="1051560" cy="1051560"/>
          </a:xfrm>
          <a:prstGeom prst="ellipse">
            <a:avLst/>
          </a:prstGeom>
          <a:solidFill>
            <a:srgbClr val="5B8FB0"/>
          </a:solidFill>
          <a:ln/>
          <a:effectLst>
            <a:outerShdw blurRad="101600" dist="38100" dir="5400000" algn="bl" rotWithShape="0">
              <a:srgbClr val="102439">
                <a:alpha val="22000"/>
              </a:srgbClr>
            </a:outerShdw>
          </a:effectLst>
        </p:spPr>
      </p:sp>
      <p:pic>
        <p:nvPicPr>
          <p:cNvPr id="5" name="Image 0" descr="icons/orbit_FFFFFF.png"/>
          <p:cNvPicPr>
            <a:picLocks noChangeAspect="1"/>
          </p:cNvPicPr>
          <p:nvPr/>
        </p:nvPicPr>
        <p:blipFill>
          <a:blip r:embed="rId3"/>
          <a:stretch>
            <a:fillRect/>
          </a:stretch>
        </p:blipFill>
        <p:spPr>
          <a:xfrm>
            <a:off x="1105281" y="1882521"/>
            <a:ext cx="578358" cy="578358"/>
          </a:xfrm>
          <a:prstGeom prst="rect">
            <a:avLst/>
          </a:prstGeom>
        </p:spPr>
      </p:pic>
      <p:sp>
        <p:nvSpPr>
          <p:cNvPr id="6" name="Text 3"/>
          <p:cNvSpPr/>
          <p:nvPr/>
        </p:nvSpPr>
        <p:spPr>
          <a:xfrm>
            <a:off x="1912239" y="1600199"/>
            <a:ext cx="5082921" cy="2354579"/>
          </a:xfrm>
          <a:prstGeom prst="rect">
            <a:avLst/>
          </a:prstGeom>
          <a:noFill/>
          <a:ln/>
        </p:spPr>
        <p:txBody>
          <a:bodyPr wrap="square" rtlCol="0" anchor="ctr"/>
          <a:lstStyle/>
          <a:p>
            <a:pPr marL="0" indent="0">
              <a:lnSpc>
                <a:spcPct val="120000"/>
              </a:lnSpc>
              <a:buNone/>
            </a:pPr>
            <a:r>
              <a:rPr lang="en-US" sz="3200" b="1" dirty="0">
                <a:solidFill>
                  <a:srgbClr val="16283A"/>
                </a:solidFill>
                <a:latin typeface="Nirmala UI" pitchFamily="34" charset="0"/>
                <a:ea typeface="Nirmala UI" pitchFamily="34" charset="-122"/>
                <a:cs typeface="Nirmala UI" pitchFamily="34" charset="-120"/>
              </a:rPr>
              <a:t>পৃথিবী সূর্যকে কেন্দ্র করে একটি নির্দিষ্ট পথে (কক্ষপথে) ঘোরে। একে পরিভ্রমণ গতি বলে।</a:t>
            </a:r>
            <a:endParaRPr lang="en-US" sz="3200" dirty="0"/>
          </a:p>
        </p:txBody>
      </p:sp>
      <p:sp>
        <p:nvSpPr>
          <p:cNvPr id="7" name="Shape 4"/>
          <p:cNvSpPr/>
          <p:nvPr/>
        </p:nvSpPr>
        <p:spPr>
          <a:xfrm>
            <a:off x="895659" y="4215082"/>
            <a:ext cx="457200" cy="457200"/>
          </a:xfrm>
          <a:prstGeom prst="ellipse">
            <a:avLst/>
          </a:prstGeom>
          <a:solidFill>
            <a:srgbClr val="5B8FB0"/>
          </a:solidFill>
          <a:ln/>
          <a:effectLst>
            <a:outerShdw blurRad="101600" dist="38100" dir="5400000" algn="bl" rotWithShape="0">
              <a:srgbClr val="102439">
                <a:alpha val="22000"/>
              </a:srgbClr>
            </a:outerShdw>
          </a:effectLst>
        </p:spPr>
      </p:sp>
      <p:pic>
        <p:nvPicPr>
          <p:cNvPr id="8" name="Image 1" descr="icons/check_FFFFFF.png"/>
          <p:cNvPicPr>
            <a:picLocks noChangeAspect="1"/>
          </p:cNvPicPr>
          <p:nvPr/>
        </p:nvPicPr>
        <p:blipFill>
          <a:blip r:embed="rId4"/>
          <a:stretch>
            <a:fillRect/>
          </a:stretch>
        </p:blipFill>
        <p:spPr>
          <a:xfrm>
            <a:off x="998529" y="4317952"/>
            <a:ext cx="251460" cy="251460"/>
          </a:xfrm>
          <a:prstGeom prst="rect">
            <a:avLst/>
          </a:prstGeom>
        </p:spPr>
      </p:pic>
      <p:sp>
        <p:nvSpPr>
          <p:cNvPr id="9" name="Text 5"/>
          <p:cNvSpPr/>
          <p:nvPr/>
        </p:nvSpPr>
        <p:spPr>
          <a:xfrm>
            <a:off x="1455729" y="4137659"/>
            <a:ext cx="5440680" cy="1711049"/>
          </a:xfrm>
          <a:prstGeom prst="rect">
            <a:avLst/>
          </a:prstGeom>
          <a:noFill/>
          <a:ln/>
        </p:spPr>
        <p:txBody>
          <a:bodyPr wrap="square" rtlCol="0" anchor="ctr"/>
          <a:lstStyle/>
          <a:p>
            <a:pPr marL="0" indent="0">
              <a:lnSpc>
                <a:spcPct val="115000"/>
              </a:lnSpc>
              <a:buNone/>
            </a:pPr>
            <a:r>
              <a:rPr lang="en-US" sz="2800" dirty="0">
                <a:solidFill>
                  <a:srgbClr val="16283A"/>
                </a:solidFill>
                <a:latin typeface="Nirmala UI" pitchFamily="34" charset="0"/>
                <a:ea typeface="Nirmala UI" pitchFamily="34" charset="-122"/>
                <a:cs typeface="Nirmala UI" pitchFamily="34" charset="-120"/>
              </a:rPr>
              <a:t>একবার পরিভ্রমণ সম্পন্ন করতে পৃথিবীর সময় লাগে প্রায় ৩৬৫ দিন (এক বছর)</a:t>
            </a:r>
            <a:endParaRPr lang="en-US" sz="2800" dirty="0"/>
          </a:p>
        </p:txBody>
      </p:sp>
      <p:sp>
        <p:nvSpPr>
          <p:cNvPr id="16" name="Shape 6"/>
          <p:cNvSpPr/>
          <p:nvPr/>
        </p:nvSpPr>
        <p:spPr>
          <a:xfrm>
            <a:off x="7206270" y="1392518"/>
            <a:ext cx="4370832" cy="4733961"/>
          </a:xfrm>
          <a:prstGeom prst="roundRect">
            <a:avLst>
              <a:gd name="adj" fmla="val 3226"/>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pic>
        <p:nvPicPr>
          <p:cNvPr id="17" name="Picture 2" descr="Solar System Planets Horizontal Frame Stock Vector - Illustration of planets, moon: 531593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6269" y="1392517"/>
            <a:ext cx="4784447" cy="47339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46" y="0"/>
            <a:ext cx="12110354" cy="6858000"/>
          </a:xfrm>
          <a:prstGeom prst="rect">
            <a:avLst/>
          </a:prstGeom>
          <a:ln w="57150">
            <a:solidFill>
              <a:srgbClr val="00B0F0"/>
            </a:solidFill>
          </a:ln>
        </p:spPr>
      </p:pic>
    </p:spTree>
    <p:extLst>
      <p:ext uri="{BB962C8B-B14F-4D97-AF65-F5344CB8AC3E}">
        <p14:creationId xmlns:p14="http://schemas.microsoft.com/office/powerpoint/2010/main" val="2206320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5387" b="37664"/>
          <a:stretch/>
        </p:blipFill>
        <p:spPr>
          <a:xfrm>
            <a:off x="1" y="0"/>
            <a:ext cx="6807786"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786" y="0"/>
            <a:ext cx="5384214" cy="6858000"/>
          </a:xfrm>
          <a:prstGeom prst="rect">
            <a:avLst/>
          </a:prstGeom>
        </p:spPr>
      </p:pic>
    </p:spTree>
    <p:extLst>
      <p:ext uri="{BB962C8B-B14F-4D97-AF65-F5344CB8AC3E}">
        <p14:creationId xmlns:p14="http://schemas.microsoft.com/office/powerpoint/2010/main" val="147435517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777240"/>
          </a:xfrm>
          <a:prstGeom prst="rect">
            <a:avLst/>
          </a:prstGeom>
          <a:noFill/>
          <a:ln/>
        </p:spPr>
        <p:txBody>
          <a:bodyPr wrap="square" rtlCol="0" anchor="ctr"/>
          <a:lstStyle/>
          <a:p>
            <a:pPr marL="0" indent="0">
              <a:buNone/>
            </a:pPr>
            <a:r>
              <a:rPr lang="en-US" sz="3400" b="1" dirty="0">
                <a:solidFill>
                  <a:srgbClr val="16283A"/>
                </a:solidFill>
                <a:latin typeface="Nirmala UI" pitchFamily="34" charset="0"/>
                <a:ea typeface="Nirmala UI" pitchFamily="34" charset="-122"/>
                <a:cs typeface="Nirmala UI" pitchFamily="34" charset="-120"/>
              </a:rPr>
              <a:t>পরিভ্রমণের ফলে ঋতু পরিবর্তন</a:t>
            </a:r>
            <a:endParaRPr lang="en-US" sz="3400" dirty="0"/>
          </a:p>
        </p:txBody>
      </p:sp>
      <p:sp>
        <p:nvSpPr>
          <p:cNvPr id="3" name="Shape 1"/>
          <p:cNvSpPr/>
          <p:nvPr/>
        </p:nvSpPr>
        <p:spPr>
          <a:xfrm>
            <a:off x="548639" y="1463040"/>
            <a:ext cx="11519715" cy="2011680"/>
          </a:xfrm>
          <a:prstGeom prst="roundRect">
            <a:avLst>
              <a:gd name="adj" fmla="val 6818"/>
            </a:avLst>
          </a:prstGeom>
          <a:solidFill>
            <a:srgbClr val="E8F0F5"/>
          </a:solidFill>
          <a:ln/>
          <a:effectLst>
            <a:outerShdw blurRad="101600" dist="38100" dir="5400000" algn="bl" rotWithShape="0">
              <a:srgbClr val="102439">
                <a:alpha val="22000"/>
              </a:srgbClr>
            </a:outerShdw>
          </a:effectLst>
        </p:spPr>
      </p:sp>
      <p:sp>
        <p:nvSpPr>
          <p:cNvPr id="4" name="Shape 2"/>
          <p:cNvSpPr/>
          <p:nvPr/>
        </p:nvSpPr>
        <p:spPr>
          <a:xfrm>
            <a:off x="868680" y="1828800"/>
            <a:ext cx="1143000" cy="1143000"/>
          </a:xfrm>
          <a:prstGeom prst="ellipse">
            <a:avLst/>
          </a:prstGeom>
          <a:solidFill>
            <a:srgbClr val="5B8FB0"/>
          </a:solidFill>
          <a:ln/>
          <a:effectLst>
            <a:outerShdw blurRad="101600" dist="38100" dir="5400000" algn="bl" rotWithShape="0">
              <a:srgbClr val="102439">
                <a:alpha val="22000"/>
              </a:srgbClr>
            </a:outerShdw>
          </a:effectLst>
        </p:spPr>
      </p:sp>
      <p:pic>
        <p:nvPicPr>
          <p:cNvPr id="5" name="Image 0" descr="icons/umbrella_FFFFFF.png"/>
          <p:cNvPicPr>
            <a:picLocks noChangeAspect="1"/>
          </p:cNvPicPr>
          <p:nvPr/>
        </p:nvPicPr>
        <p:blipFill>
          <a:blip r:embed="rId3"/>
          <a:stretch>
            <a:fillRect/>
          </a:stretch>
        </p:blipFill>
        <p:spPr>
          <a:xfrm>
            <a:off x="1125855" y="2085975"/>
            <a:ext cx="628650" cy="628650"/>
          </a:xfrm>
          <a:prstGeom prst="rect">
            <a:avLst/>
          </a:prstGeom>
        </p:spPr>
      </p:pic>
      <p:sp>
        <p:nvSpPr>
          <p:cNvPr id="6" name="Text 3"/>
          <p:cNvSpPr/>
          <p:nvPr/>
        </p:nvSpPr>
        <p:spPr>
          <a:xfrm>
            <a:off x="2240280" y="1463040"/>
            <a:ext cx="9828074" cy="2011680"/>
          </a:xfrm>
          <a:prstGeom prst="rect">
            <a:avLst/>
          </a:prstGeom>
          <a:noFill/>
          <a:ln/>
        </p:spPr>
        <p:txBody>
          <a:bodyPr wrap="square" rtlCol="0" anchor="ctr"/>
          <a:lstStyle/>
          <a:p>
            <a:pPr marL="0" indent="0">
              <a:lnSpc>
                <a:spcPct val="130000"/>
              </a:lnSpc>
              <a:buNone/>
            </a:pPr>
            <a:r>
              <a:rPr lang="en-US" sz="2800" b="1" dirty="0">
                <a:solidFill>
                  <a:srgbClr val="16283A"/>
                </a:solidFill>
                <a:latin typeface="Nirmala UI" pitchFamily="34" charset="0"/>
                <a:ea typeface="Nirmala UI" pitchFamily="34" charset="-122"/>
                <a:cs typeface="Nirmala UI" pitchFamily="34" charset="-120"/>
              </a:rPr>
              <a:t>পৃথিবীর অক্ষ কিছুটা হেলানো থাকায় পরিভ্রমণের বিভিন্ন সময়ে বিভিন্ন স্থানে সূর্যের আলো ভিন্নভাবে পড়ে। এর ফলেই ঋতু পরিবর্তন হয়।</a:t>
            </a:r>
            <a:endParaRPr lang="en-US" sz="2800" dirty="0"/>
          </a:p>
        </p:txBody>
      </p:sp>
      <p:sp>
        <p:nvSpPr>
          <p:cNvPr id="7" name="Shape 4"/>
          <p:cNvSpPr/>
          <p:nvPr/>
        </p:nvSpPr>
        <p:spPr>
          <a:xfrm>
            <a:off x="548639" y="3657600"/>
            <a:ext cx="11442077" cy="3127249"/>
          </a:xfrm>
          <a:prstGeom prst="roundRect">
            <a:avLst>
              <a:gd name="adj" fmla="val 4912"/>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pic>
        <p:nvPicPr>
          <p:cNvPr id="12" name="Image 2" descr="tb1.png"/>
          <p:cNvPicPr>
            <a:picLocks noChangeAspect="1"/>
          </p:cNvPicPr>
          <p:nvPr/>
        </p:nvPicPr>
        <p:blipFill>
          <a:blip r:embed="rId4"/>
          <a:stretch>
            <a:fillRect/>
          </a:stretch>
        </p:blipFill>
        <p:spPr>
          <a:xfrm>
            <a:off x="584634" y="3657600"/>
            <a:ext cx="4230460" cy="3090672"/>
          </a:xfrm>
          <a:prstGeom prst="rect">
            <a:avLst/>
          </a:prstGeom>
        </p:spPr>
      </p:pic>
      <p:pic>
        <p:nvPicPr>
          <p:cNvPr id="13" name="Image 2" descr="tb2.png"/>
          <p:cNvPicPr>
            <a:picLocks noChangeAspect="1"/>
          </p:cNvPicPr>
          <p:nvPr/>
        </p:nvPicPr>
        <p:blipFill>
          <a:blip r:embed="rId5"/>
          <a:stretch>
            <a:fillRect/>
          </a:stretch>
        </p:blipFill>
        <p:spPr>
          <a:xfrm>
            <a:off x="4851089" y="3657600"/>
            <a:ext cx="3447522" cy="3090672"/>
          </a:xfrm>
          <a:prstGeom prst="rect">
            <a:avLst/>
          </a:prstGeom>
        </p:spPr>
      </p:pic>
      <p:pic>
        <p:nvPicPr>
          <p:cNvPr id="11" name="Image 0" descr="tb3.png"/>
          <p:cNvPicPr>
            <a:picLocks noChangeAspect="1"/>
          </p:cNvPicPr>
          <p:nvPr/>
        </p:nvPicPr>
        <p:blipFill>
          <a:blip r:embed="rId6"/>
          <a:stretch>
            <a:fillRect/>
          </a:stretch>
        </p:blipFill>
        <p:spPr>
          <a:xfrm>
            <a:off x="8386921" y="3657600"/>
            <a:ext cx="3482694" cy="3090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26308" y="246888"/>
            <a:ext cx="11064240" cy="777240"/>
          </a:xfrm>
          <a:prstGeom prst="rect">
            <a:avLst/>
          </a:prstGeom>
          <a:noFill/>
          <a:ln/>
        </p:spPr>
        <p:txBody>
          <a:bodyPr wrap="square" rtlCol="0" anchor="ctr"/>
          <a:lstStyle/>
          <a:p>
            <a:pPr marL="0" indent="0">
              <a:buNone/>
            </a:pPr>
            <a:r>
              <a:rPr lang="en-US" sz="4000" b="1" dirty="0">
                <a:solidFill>
                  <a:srgbClr val="16283A"/>
                </a:solidFill>
                <a:latin typeface="Nirmala UI" pitchFamily="34" charset="0"/>
                <a:ea typeface="Nirmala UI" pitchFamily="34" charset="-122"/>
                <a:cs typeface="Nirmala UI" pitchFamily="34" charset="-120"/>
              </a:rPr>
              <a:t>বাংলাদেশের ছয় ঋতু</a:t>
            </a:r>
            <a:endParaRPr lang="en-US" sz="4000" dirty="0"/>
          </a:p>
        </p:txBody>
      </p:sp>
      <p:sp>
        <p:nvSpPr>
          <p:cNvPr id="3" name="Text 1"/>
          <p:cNvSpPr/>
          <p:nvPr/>
        </p:nvSpPr>
        <p:spPr>
          <a:xfrm>
            <a:off x="548640" y="1143000"/>
            <a:ext cx="11064240" cy="457200"/>
          </a:xfrm>
          <a:prstGeom prst="rect">
            <a:avLst/>
          </a:prstGeom>
          <a:noFill/>
          <a:ln/>
        </p:spPr>
        <p:txBody>
          <a:bodyPr wrap="square" rtlCol="0" anchor="ctr"/>
          <a:lstStyle/>
          <a:p>
            <a:pPr marL="0" indent="0">
              <a:buNone/>
            </a:pPr>
            <a:r>
              <a:rPr lang="en-US" sz="3200" dirty="0">
                <a:solidFill>
                  <a:srgbClr val="16283A"/>
                </a:solidFill>
                <a:latin typeface="Nirmala UI" pitchFamily="34" charset="0"/>
                <a:ea typeface="Nirmala UI" pitchFamily="34" charset="-122"/>
                <a:cs typeface="Nirmala UI" pitchFamily="34" charset="-120"/>
              </a:rPr>
              <a:t>পরিভ্রমণের ফলে বাংলাদেশে বছরে ছয়টি ঋতু দেখা যায়:</a:t>
            </a:r>
            <a:endParaRPr lang="en-US" sz="3200" dirty="0"/>
          </a:p>
        </p:txBody>
      </p:sp>
      <p:sp>
        <p:nvSpPr>
          <p:cNvPr id="4" name="Shape 2"/>
          <p:cNvSpPr/>
          <p:nvPr/>
        </p:nvSpPr>
        <p:spPr>
          <a:xfrm>
            <a:off x="548640" y="1939231"/>
            <a:ext cx="3520440" cy="1965960"/>
          </a:xfrm>
          <a:prstGeom prst="roundRect">
            <a:avLst>
              <a:gd name="adj" fmla="val 6512"/>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sp>
        <p:nvSpPr>
          <p:cNvPr id="5" name="Shape 3"/>
          <p:cNvSpPr/>
          <p:nvPr/>
        </p:nvSpPr>
        <p:spPr>
          <a:xfrm>
            <a:off x="1933956" y="2103120"/>
            <a:ext cx="822960" cy="822960"/>
          </a:xfrm>
          <a:prstGeom prst="ellipse">
            <a:avLst/>
          </a:prstGeom>
          <a:solidFill>
            <a:srgbClr val="E8935C"/>
          </a:solidFill>
          <a:ln/>
          <a:effectLst>
            <a:outerShdw blurRad="101600" dist="38100" dir="5400000" algn="bl" rotWithShape="0">
              <a:srgbClr val="102439">
                <a:alpha val="22000"/>
              </a:srgbClr>
            </a:outerShdw>
          </a:effectLst>
        </p:spPr>
      </p:sp>
      <p:pic>
        <p:nvPicPr>
          <p:cNvPr id="6" name="Image 0" descr="icons/sun_FFFFFF.png"/>
          <p:cNvPicPr>
            <a:picLocks noChangeAspect="1"/>
          </p:cNvPicPr>
          <p:nvPr/>
        </p:nvPicPr>
        <p:blipFill>
          <a:blip r:embed="rId3"/>
          <a:stretch>
            <a:fillRect/>
          </a:stretch>
        </p:blipFill>
        <p:spPr>
          <a:xfrm>
            <a:off x="2119122" y="2288286"/>
            <a:ext cx="452628" cy="452628"/>
          </a:xfrm>
          <a:prstGeom prst="rect">
            <a:avLst/>
          </a:prstGeom>
        </p:spPr>
      </p:pic>
      <p:sp>
        <p:nvSpPr>
          <p:cNvPr id="7" name="Text 4"/>
          <p:cNvSpPr/>
          <p:nvPr/>
        </p:nvSpPr>
        <p:spPr>
          <a:xfrm>
            <a:off x="585216" y="3044952"/>
            <a:ext cx="3520440" cy="548640"/>
          </a:xfrm>
          <a:prstGeom prst="rect">
            <a:avLst/>
          </a:prstGeom>
          <a:noFill/>
          <a:ln/>
        </p:spPr>
        <p:txBody>
          <a:bodyPr wrap="square" rtlCol="0" anchor="ctr"/>
          <a:lstStyle/>
          <a:p>
            <a:pPr marL="0" indent="0" algn="ctr">
              <a:buNone/>
            </a:pPr>
            <a:r>
              <a:rPr lang="en-US" sz="4000" b="1" dirty="0">
                <a:solidFill>
                  <a:srgbClr val="16283A"/>
                </a:solidFill>
                <a:latin typeface="Nirmala UI" pitchFamily="34" charset="0"/>
                <a:ea typeface="Nirmala UI" pitchFamily="34" charset="-122"/>
                <a:cs typeface="Nirmala UI" pitchFamily="34" charset="-120"/>
              </a:rPr>
              <a:t>গ্রীষ্ম</a:t>
            </a:r>
            <a:endParaRPr lang="en-US" sz="4000" dirty="0"/>
          </a:p>
        </p:txBody>
      </p:sp>
      <p:sp>
        <p:nvSpPr>
          <p:cNvPr id="8" name="Shape 5"/>
          <p:cNvSpPr/>
          <p:nvPr/>
        </p:nvSpPr>
        <p:spPr>
          <a:xfrm>
            <a:off x="4377690" y="1865376"/>
            <a:ext cx="3520440" cy="1965960"/>
          </a:xfrm>
          <a:prstGeom prst="roundRect">
            <a:avLst>
              <a:gd name="adj" fmla="val 6512"/>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sp>
        <p:nvSpPr>
          <p:cNvPr id="9" name="Shape 6"/>
          <p:cNvSpPr/>
          <p:nvPr/>
        </p:nvSpPr>
        <p:spPr>
          <a:xfrm>
            <a:off x="5682996" y="2103120"/>
            <a:ext cx="822960" cy="822960"/>
          </a:xfrm>
          <a:prstGeom prst="ellipse">
            <a:avLst/>
          </a:prstGeom>
          <a:solidFill>
            <a:srgbClr val="5B8FB0"/>
          </a:solidFill>
          <a:ln/>
          <a:effectLst>
            <a:outerShdw blurRad="101600" dist="38100" dir="5400000" algn="bl" rotWithShape="0">
              <a:srgbClr val="102439">
                <a:alpha val="22000"/>
              </a:srgbClr>
            </a:outerShdw>
          </a:effectLst>
        </p:spPr>
      </p:sp>
      <p:pic>
        <p:nvPicPr>
          <p:cNvPr id="10" name="Image 1" descr="icons/umbrella_FFFFFF.png"/>
          <p:cNvPicPr>
            <a:picLocks noChangeAspect="1"/>
          </p:cNvPicPr>
          <p:nvPr/>
        </p:nvPicPr>
        <p:blipFill>
          <a:blip r:embed="rId4"/>
          <a:stretch>
            <a:fillRect/>
          </a:stretch>
        </p:blipFill>
        <p:spPr>
          <a:xfrm>
            <a:off x="5868162" y="2288286"/>
            <a:ext cx="452628" cy="452628"/>
          </a:xfrm>
          <a:prstGeom prst="rect">
            <a:avLst/>
          </a:prstGeom>
        </p:spPr>
      </p:pic>
      <p:sp>
        <p:nvSpPr>
          <p:cNvPr id="11" name="Text 7"/>
          <p:cNvSpPr/>
          <p:nvPr/>
        </p:nvSpPr>
        <p:spPr>
          <a:xfrm>
            <a:off x="4334256" y="3044952"/>
            <a:ext cx="3520440" cy="548640"/>
          </a:xfrm>
          <a:prstGeom prst="rect">
            <a:avLst/>
          </a:prstGeom>
          <a:noFill/>
          <a:ln/>
        </p:spPr>
        <p:txBody>
          <a:bodyPr wrap="square" rtlCol="0" anchor="ctr"/>
          <a:lstStyle/>
          <a:p>
            <a:pPr marL="0" indent="0" algn="ctr">
              <a:buNone/>
            </a:pPr>
            <a:r>
              <a:rPr lang="en-US" sz="3600" b="1" dirty="0">
                <a:solidFill>
                  <a:srgbClr val="16283A"/>
                </a:solidFill>
                <a:latin typeface="Nirmala UI" pitchFamily="34" charset="0"/>
                <a:ea typeface="Nirmala UI" pitchFamily="34" charset="-122"/>
                <a:cs typeface="Nirmala UI" pitchFamily="34" charset="-120"/>
              </a:rPr>
              <a:t>বর্ষা</a:t>
            </a:r>
            <a:endParaRPr lang="en-US" sz="3600" dirty="0"/>
          </a:p>
        </p:txBody>
      </p:sp>
      <p:sp>
        <p:nvSpPr>
          <p:cNvPr id="12" name="Shape 8"/>
          <p:cNvSpPr/>
          <p:nvPr/>
        </p:nvSpPr>
        <p:spPr>
          <a:xfrm>
            <a:off x="8083296" y="1874520"/>
            <a:ext cx="3520440" cy="1965960"/>
          </a:xfrm>
          <a:prstGeom prst="roundRect">
            <a:avLst>
              <a:gd name="adj" fmla="val 6512"/>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sp>
        <p:nvSpPr>
          <p:cNvPr id="13" name="Shape 9"/>
          <p:cNvSpPr/>
          <p:nvPr/>
        </p:nvSpPr>
        <p:spPr>
          <a:xfrm>
            <a:off x="9432036" y="2103120"/>
            <a:ext cx="822960" cy="822960"/>
          </a:xfrm>
          <a:prstGeom prst="ellipse">
            <a:avLst/>
          </a:prstGeom>
          <a:solidFill>
            <a:srgbClr val="1A3B5C"/>
          </a:solidFill>
          <a:ln/>
          <a:effectLst>
            <a:outerShdw blurRad="101600" dist="38100" dir="5400000" algn="bl" rotWithShape="0">
              <a:srgbClr val="102439">
                <a:alpha val="22000"/>
              </a:srgbClr>
            </a:outerShdw>
          </a:effectLst>
        </p:spPr>
      </p:sp>
      <p:pic>
        <p:nvPicPr>
          <p:cNvPr id="14" name="Image 2" descr="icons/seedling_FFFFFF.png"/>
          <p:cNvPicPr>
            <a:picLocks noChangeAspect="1"/>
          </p:cNvPicPr>
          <p:nvPr/>
        </p:nvPicPr>
        <p:blipFill>
          <a:blip r:embed="rId5"/>
          <a:stretch>
            <a:fillRect/>
          </a:stretch>
        </p:blipFill>
        <p:spPr>
          <a:xfrm>
            <a:off x="9617202" y="2288286"/>
            <a:ext cx="452628" cy="452628"/>
          </a:xfrm>
          <a:prstGeom prst="rect">
            <a:avLst/>
          </a:prstGeom>
        </p:spPr>
      </p:pic>
      <p:sp>
        <p:nvSpPr>
          <p:cNvPr id="15" name="Text 10"/>
          <p:cNvSpPr/>
          <p:nvPr/>
        </p:nvSpPr>
        <p:spPr>
          <a:xfrm>
            <a:off x="8083296" y="3044952"/>
            <a:ext cx="3520440" cy="548640"/>
          </a:xfrm>
          <a:prstGeom prst="rect">
            <a:avLst/>
          </a:prstGeom>
          <a:noFill/>
          <a:ln/>
        </p:spPr>
        <p:txBody>
          <a:bodyPr wrap="square" rtlCol="0" anchor="ctr"/>
          <a:lstStyle/>
          <a:p>
            <a:pPr marL="0" indent="0" algn="ctr">
              <a:buNone/>
            </a:pPr>
            <a:r>
              <a:rPr lang="en-US" sz="3600" b="1" dirty="0">
                <a:solidFill>
                  <a:srgbClr val="16283A"/>
                </a:solidFill>
                <a:latin typeface="Nirmala UI" pitchFamily="34" charset="0"/>
                <a:ea typeface="Nirmala UI" pitchFamily="34" charset="-122"/>
                <a:cs typeface="Nirmala UI" pitchFamily="34" charset="-120"/>
              </a:rPr>
              <a:t>শরৎ</a:t>
            </a:r>
            <a:endParaRPr lang="en-US" sz="3600" dirty="0"/>
          </a:p>
        </p:txBody>
      </p:sp>
      <p:sp>
        <p:nvSpPr>
          <p:cNvPr id="16" name="Shape 11"/>
          <p:cNvSpPr/>
          <p:nvPr/>
        </p:nvSpPr>
        <p:spPr>
          <a:xfrm>
            <a:off x="585216" y="4069080"/>
            <a:ext cx="3520440" cy="1965960"/>
          </a:xfrm>
          <a:prstGeom prst="roundRect">
            <a:avLst>
              <a:gd name="adj" fmla="val 6512"/>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sp>
        <p:nvSpPr>
          <p:cNvPr id="17" name="Shape 12"/>
          <p:cNvSpPr/>
          <p:nvPr/>
        </p:nvSpPr>
        <p:spPr>
          <a:xfrm>
            <a:off x="1933956" y="4297680"/>
            <a:ext cx="822960" cy="822960"/>
          </a:xfrm>
          <a:prstGeom prst="ellipse">
            <a:avLst/>
          </a:prstGeom>
          <a:solidFill>
            <a:srgbClr val="E8935C"/>
          </a:solidFill>
          <a:ln/>
          <a:effectLst>
            <a:outerShdw blurRad="101600" dist="38100" dir="5400000" algn="bl" rotWithShape="0">
              <a:srgbClr val="102439">
                <a:alpha val="22000"/>
              </a:srgbClr>
            </a:outerShdw>
          </a:effectLst>
        </p:spPr>
      </p:sp>
      <p:pic>
        <p:nvPicPr>
          <p:cNvPr id="18" name="Image 3" descr="icons/seedling_FFFFFF.png"/>
          <p:cNvPicPr>
            <a:picLocks noChangeAspect="1"/>
          </p:cNvPicPr>
          <p:nvPr/>
        </p:nvPicPr>
        <p:blipFill>
          <a:blip r:embed="rId5"/>
          <a:stretch>
            <a:fillRect/>
          </a:stretch>
        </p:blipFill>
        <p:spPr>
          <a:xfrm>
            <a:off x="2119122" y="4482846"/>
            <a:ext cx="452628" cy="452628"/>
          </a:xfrm>
          <a:prstGeom prst="rect">
            <a:avLst/>
          </a:prstGeom>
        </p:spPr>
      </p:pic>
      <p:sp>
        <p:nvSpPr>
          <p:cNvPr id="19" name="Text 13"/>
          <p:cNvSpPr/>
          <p:nvPr/>
        </p:nvSpPr>
        <p:spPr>
          <a:xfrm>
            <a:off x="585216" y="5239512"/>
            <a:ext cx="3520440" cy="548640"/>
          </a:xfrm>
          <a:prstGeom prst="rect">
            <a:avLst/>
          </a:prstGeom>
          <a:noFill/>
          <a:ln/>
        </p:spPr>
        <p:txBody>
          <a:bodyPr wrap="square" rtlCol="0" anchor="ctr"/>
          <a:lstStyle/>
          <a:p>
            <a:pPr marL="0" indent="0" algn="ctr">
              <a:buNone/>
            </a:pPr>
            <a:r>
              <a:rPr lang="en-US" sz="3600" b="1" dirty="0">
                <a:solidFill>
                  <a:srgbClr val="16283A"/>
                </a:solidFill>
                <a:latin typeface="Nirmala UI" pitchFamily="34" charset="0"/>
                <a:ea typeface="Nirmala UI" pitchFamily="34" charset="-122"/>
                <a:cs typeface="Nirmala UI" pitchFamily="34" charset="-120"/>
              </a:rPr>
              <a:t>হেমন্ত</a:t>
            </a:r>
            <a:endParaRPr lang="en-US" sz="3600" dirty="0"/>
          </a:p>
        </p:txBody>
      </p:sp>
      <p:sp>
        <p:nvSpPr>
          <p:cNvPr id="20" name="Shape 14"/>
          <p:cNvSpPr/>
          <p:nvPr/>
        </p:nvSpPr>
        <p:spPr>
          <a:xfrm>
            <a:off x="4334256" y="4069080"/>
            <a:ext cx="3520440" cy="1965960"/>
          </a:xfrm>
          <a:prstGeom prst="roundRect">
            <a:avLst>
              <a:gd name="adj" fmla="val 6512"/>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sp>
        <p:nvSpPr>
          <p:cNvPr id="21" name="Shape 15"/>
          <p:cNvSpPr/>
          <p:nvPr/>
        </p:nvSpPr>
        <p:spPr>
          <a:xfrm>
            <a:off x="5682996" y="4297680"/>
            <a:ext cx="822960" cy="822960"/>
          </a:xfrm>
          <a:prstGeom prst="ellipse">
            <a:avLst/>
          </a:prstGeom>
          <a:solidFill>
            <a:srgbClr val="5B8FB0"/>
          </a:solidFill>
          <a:ln/>
          <a:effectLst>
            <a:outerShdw blurRad="101600" dist="38100" dir="5400000" algn="bl" rotWithShape="0">
              <a:srgbClr val="102439">
                <a:alpha val="22000"/>
              </a:srgbClr>
            </a:outerShdw>
          </a:effectLst>
        </p:spPr>
      </p:sp>
      <p:pic>
        <p:nvPicPr>
          <p:cNvPr id="22" name="Image 4" descr="icons/snowman_FFFFFF.png"/>
          <p:cNvPicPr>
            <a:picLocks noChangeAspect="1"/>
          </p:cNvPicPr>
          <p:nvPr/>
        </p:nvPicPr>
        <p:blipFill>
          <a:blip r:embed="rId6"/>
          <a:stretch>
            <a:fillRect/>
          </a:stretch>
        </p:blipFill>
        <p:spPr>
          <a:xfrm>
            <a:off x="5868162" y="4482846"/>
            <a:ext cx="452628" cy="452628"/>
          </a:xfrm>
          <a:prstGeom prst="rect">
            <a:avLst/>
          </a:prstGeom>
        </p:spPr>
      </p:pic>
      <p:sp>
        <p:nvSpPr>
          <p:cNvPr id="23" name="Text 16"/>
          <p:cNvSpPr/>
          <p:nvPr/>
        </p:nvSpPr>
        <p:spPr>
          <a:xfrm>
            <a:off x="4334256" y="5239512"/>
            <a:ext cx="3520440" cy="548640"/>
          </a:xfrm>
          <a:prstGeom prst="rect">
            <a:avLst/>
          </a:prstGeom>
          <a:noFill/>
          <a:ln/>
        </p:spPr>
        <p:txBody>
          <a:bodyPr wrap="square" rtlCol="0" anchor="ctr"/>
          <a:lstStyle/>
          <a:p>
            <a:pPr marL="0" indent="0" algn="ctr">
              <a:buNone/>
            </a:pPr>
            <a:r>
              <a:rPr lang="en-US" sz="3600" b="1" dirty="0">
                <a:solidFill>
                  <a:srgbClr val="16283A"/>
                </a:solidFill>
                <a:latin typeface="Nirmala UI" pitchFamily="34" charset="0"/>
                <a:ea typeface="Nirmala UI" pitchFamily="34" charset="-122"/>
                <a:cs typeface="Nirmala UI" pitchFamily="34" charset="-120"/>
              </a:rPr>
              <a:t>শীত</a:t>
            </a:r>
            <a:endParaRPr lang="en-US" sz="3600" dirty="0"/>
          </a:p>
        </p:txBody>
      </p:sp>
      <p:sp>
        <p:nvSpPr>
          <p:cNvPr id="24" name="Shape 17"/>
          <p:cNvSpPr/>
          <p:nvPr/>
        </p:nvSpPr>
        <p:spPr>
          <a:xfrm>
            <a:off x="8083296" y="4069080"/>
            <a:ext cx="3520440" cy="1965960"/>
          </a:xfrm>
          <a:prstGeom prst="roundRect">
            <a:avLst>
              <a:gd name="adj" fmla="val 6512"/>
            </a:avLst>
          </a:prstGeom>
          <a:solidFill>
            <a:srgbClr val="F2F6F9"/>
          </a:solidFill>
          <a:ln w="12700">
            <a:solidFill>
              <a:srgbClr val="DCE7EF"/>
            </a:solidFill>
            <a:prstDash val="solid"/>
          </a:ln>
          <a:effectLst>
            <a:outerShdw blurRad="101600" dist="38100" dir="5400000" algn="bl" rotWithShape="0">
              <a:srgbClr val="102439">
                <a:alpha val="22000"/>
              </a:srgbClr>
            </a:outerShdw>
          </a:effectLst>
        </p:spPr>
      </p:sp>
      <p:sp>
        <p:nvSpPr>
          <p:cNvPr id="25" name="Shape 18"/>
          <p:cNvSpPr/>
          <p:nvPr/>
        </p:nvSpPr>
        <p:spPr>
          <a:xfrm>
            <a:off x="9432036" y="4297680"/>
            <a:ext cx="822960" cy="822960"/>
          </a:xfrm>
          <a:prstGeom prst="ellipse">
            <a:avLst/>
          </a:prstGeom>
          <a:solidFill>
            <a:srgbClr val="1A3B5C"/>
          </a:solidFill>
          <a:ln/>
          <a:effectLst>
            <a:outerShdw blurRad="101600" dist="38100" dir="5400000" algn="bl" rotWithShape="0">
              <a:srgbClr val="102439">
                <a:alpha val="22000"/>
              </a:srgbClr>
            </a:outerShdw>
          </a:effectLst>
        </p:spPr>
      </p:sp>
      <p:pic>
        <p:nvPicPr>
          <p:cNvPr id="26" name="Image 5" descr="icons/seedling_FFFFFF.png"/>
          <p:cNvPicPr>
            <a:picLocks noChangeAspect="1"/>
          </p:cNvPicPr>
          <p:nvPr/>
        </p:nvPicPr>
        <p:blipFill>
          <a:blip r:embed="rId5"/>
          <a:stretch>
            <a:fillRect/>
          </a:stretch>
        </p:blipFill>
        <p:spPr>
          <a:xfrm>
            <a:off x="9617202" y="4482846"/>
            <a:ext cx="452628" cy="452628"/>
          </a:xfrm>
          <a:prstGeom prst="rect">
            <a:avLst/>
          </a:prstGeom>
        </p:spPr>
      </p:pic>
      <p:sp>
        <p:nvSpPr>
          <p:cNvPr id="27" name="Text 19"/>
          <p:cNvSpPr/>
          <p:nvPr/>
        </p:nvSpPr>
        <p:spPr>
          <a:xfrm>
            <a:off x="8083296" y="5239512"/>
            <a:ext cx="3520440" cy="548640"/>
          </a:xfrm>
          <a:prstGeom prst="rect">
            <a:avLst/>
          </a:prstGeom>
          <a:noFill/>
          <a:ln/>
        </p:spPr>
        <p:txBody>
          <a:bodyPr wrap="square" rtlCol="0" anchor="ctr"/>
          <a:lstStyle/>
          <a:p>
            <a:pPr marL="0" indent="0" algn="ctr">
              <a:buNone/>
            </a:pPr>
            <a:r>
              <a:rPr lang="en-US" sz="3600" b="1" dirty="0">
                <a:solidFill>
                  <a:srgbClr val="16283A"/>
                </a:solidFill>
                <a:latin typeface="Nirmala UI" pitchFamily="34" charset="0"/>
                <a:ea typeface="Nirmala UI" pitchFamily="34" charset="-122"/>
                <a:cs typeface="Nirmala UI" pitchFamily="34" charset="-120"/>
              </a:rPr>
              <a:t>বসন্ত</a:t>
            </a:r>
            <a:endParaRPr lang="en-US" sz="3600"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777240"/>
          </a:xfrm>
          <a:prstGeom prst="rect">
            <a:avLst/>
          </a:prstGeom>
          <a:noFill/>
          <a:ln/>
        </p:spPr>
        <p:txBody>
          <a:bodyPr wrap="square" rtlCol="0" anchor="ctr"/>
          <a:lstStyle/>
          <a:p>
            <a:pPr marL="0" indent="0">
              <a:buNone/>
            </a:pPr>
            <a:r>
              <a:rPr lang="en-US" sz="3400" b="1" dirty="0">
                <a:solidFill>
                  <a:srgbClr val="16283A"/>
                </a:solidFill>
                <a:latin typeface="Nirmala UI" pitchFamily="34" charset="0"/>
                <a:ea typeface="Nirmala UI" pitchFamily="34" charset="-122"/>
                <a:cs typeface="Nirmala UI" pitchFamily="34" charset="-120"/>
              </a:rPr>
              <a:t>আবর্তন বনাম পরিভ্রমণ</a:t>
            </a:r>
            <a:endParaRPr lang="en-US" sz="3400" dirty="0"/>
          </a:p>
        </p:txBody>
      </p:sp>
      <p:sp>
        <p:nvSpPr>
          <p:cNvPr id="3" name="Shape 1"/>
          <p:cNvSpPr/>
          <p:nvPr/>
        </p:nvSpPr>
        <p:spPr>
          <a:xfrm>
            <a:off x="566049" y="1353312"/>
            <a:ext cx="5349240" cy="4709160"/>
          </a:xfrm>
          <a:prstGeom prst="roundRect">
            <a:avLst>
              <a:gd name="adj" fmla="val 3107"/>
            </a:avLst>
          </a:prstGeom>
          <a:solidFill>
            <a:srgbClr val="FBEEE4"/>
          </a:solidFill>
          <a:ln/>
          <a:effectLst>
            <a:outerShdw blurRad="101600" dist="38100" dir="5400000" algn="bl" rotWithShape="0">
              <a:srgbClr val="102439">
                <a:alpha val="22000"/>
              </a:srgbClr>
            </a:outerShdw>
          </a:effectLst>
        </p:spPr>
      </p:sp>
      <p:sp>
        <p:nvSpPr>
          <p:cNvPr id="4" name="Shape 2"/>
          <p:cNvSpPr/>
          <p:nvPr/>
        </p:nvSpPr>
        <p:spPr>
          <a:xfrm>
            <a:off x="928116" y="1691640"/>
            <a:ext cx="960120" cy="960120"/>
          </a:xfrm>
          <a:prstGeom prst="ellipse">
            <a:avLst/>
          </a:prstGeom>
          <a:solidFill>
            <a:srgbClr val="E8935C"/>
          </a:solidFill>
          <a:ln/>
          <a:effectLst>
            <a:outerShdw blurRad="101600" dist="38100" dir="5400000" algn="bl" rotWithShape="0">
              <a:srgbClr val="102439">
                <a:alpha val="22000"/>
              </a:srgbClr>
            </a:outerShdw>
          </a:effectLst>
        </p:spPr>
      </p:sp>
      <p:pic>
        <p:nvPicPr>
          <p:cNvPr id="5" name="Image 0" descr="icons/rotate_FFFFFF.png"/>
          <p:cNvPicPr>
            <a:picLocks noChangeAspect="1"/>
          </p:cNvPicPr>
          <p:nvPr/>
        </p:nvPicPr>
        <p:blipFill>
          <a:blip r:embed="rId3"/>
          <a:stretch>
            <a:fillRect/>
          </a:stretch>
        </p:blipFill>
        <p:spPr>
          <a:xfrm>
            <a:off x="1144143" y="1907667"/>
            <a:ext cx="528066" cy="528066"/>
          </a:xfrm>
          <a:prstGeom prst="rect">
            <a:avLst/>
          </a:prstGeom>
        </p:spPr>
      </p:pic>
      <p:sp>
        <p:nvSpPr>
          <p:cNvPr id="6" name="Text 3"/>
          <p:cNvSpPr/>
          <p:nvPr/>
        </p:nvSpPr>
        <p:spPr>
          <a:xfrm>
            <a:off x="2071116" y="1691640"/>
            <a:ext cx="3566160" cy="960120"/>
          </a:xfrm>
          <a:prstGeom prst="rect">
            <a:avLst/>
          </a:prstGeom>
          <a:noFill/>
          <a:ln/>
        </p:spPr>
        <p:txBody>
          <a:bodyPr wrap="square" rtlCol="0" anchor="ctr"/>
          <a:lstStyle/>
          <a:p>
            <a:pPr marL="0" indent="0">
              <a:buNone/>
            </a:pPr>
            <a:r>
              <a:rPr lang="en-US" sz="4000" b="1" dirty="0">
                <a:solidFill>
                  <a:srgbClr val="16283A"/>
                </a:solidFill>
                <a:latin typeface="Nirmala UI" pitchFamily="34" charset="0"/>
                <a:ea typeface="Nirmala UI" pitchFamily="34" charset="-122"/>
                <a:cs typeface="Nirmala UI" pitchFamily="34" charset="-120"/>
              </a:rPr>
              <a:t>আবর্তন</a:t>
            </a:r>
            <a:endParaRPr lang="en-US" sz="4000" dirty="0"/>
          </a:p>
        </p:txBody>
      </p:sp>
      <p:sp>
        <p:nvSpPr>
          <p:cNvPr id="7" name="Shape 4"/>
          <p:cNvSpPr/>
          <p:nvPr/>
        </p:nvSpPr>
        <p:spPr>
          <a:xfrm>
            <a:off x="854964" y="3092079"/>
            <a:ext cx="118872" cy="118872"/>
          </a:xfrm>
          <a:prstGeom prst="ellipse">
            <a:avLst/>
          </a:prstGeom>
          <a:solidFill>
            <a:srgbClr val="E8935C"/>
          </a:solidFill>
          <a:ln/>
        </p:spPr>
      </p:sp>
      <p:sp>
        <p:nvSpPr>
          <p:cNvPr id="8" name="Text 5"/>
          <p:cNvSpPr/>
          <p:nvPr/>
        </p:nvSpPr>
        <p:spPr>
          <a:xfrm>
            <a:off x="973836" y="2880360"/>
            <a:ext cx="4937760" cy="594360"/>
          </a:xfrm>
          <a:prstGeom prst="rect">
            <a:avLst/>
          </a:prstGeom>
          <a:noFill/>
          <a:ln/>
        </p:spPr>
        <p:txBody>
          <a:bodyPr wrap="square" rtlCol="0" anchor="ctr"/>
          <a:lstStyle/>
          <a:p>
            <a:pPr marL="0" indent="0">
              <a:lnSpc>
                <a:spcPct val="120000"/>
              </a:lnSpc>
              <a:buNone/>
            </a:pPr>
            <a:r>
              <a:rPr lang="en-US" sz="3600" dirty="0">
                <a:solidFill>
                  <a:srgbClr val="16283A"/>
                </a:solidFill>
                <a:latin typeface="Nirmala UI" pitchFamily="34" charset="0"/>
                <a:ea typeface="Nirmala UI" pitchFamily="34" charset="-122"/>
                <a:cs typeface="Nirmala UI" pitchFamily="34" charset="-120"/>
              </a:rPr>
              <a:t>নিজ অক্ষের ওপর ঘোরে</a:t>
            </a:r>
            <a:endParaRPr lang="en-US" sz="3600" dirty="0"/>
          </a:p>
        </p:txBody>
      </p:sp>
      <p:sp>
        <p:nvSpPr>
          <p:cNvPr id="9" name="Shape 6"/>
          <p:cNvSpPr/>
          <p:nvPr/>
        </p:nvSpPr>
        <p:spPr>
          <a:xfrm>
            <a:off x="843358" y="3717739"/>
            <a:ext cx="118872" cy="118872"/>
          </a:xfrm>
          <a:prstGeom prst="ellipse">
            <a:avLst/>
          </a:prstGeom>
          <a:solidFill>
            <a:srgbClr val="E8935C"/>
          </a:solidFill>
          <a:ln/>
        </p:spPr>
      </p:sp>
      <p:sp>
        <p:nvSpPr>
          <p:cNvPr id="10" name="Text 7"/>
          <p:cNvSpPr/>
          <p:nvPr/>
        </p:nvSpPr>
        <p:spPr>
          <a:xfrm>
            <a:off x="1055077" y="3538728"/>
            <a:ext cx="4573582" cy="594360"/>
          </a:xfrm>
          <a:prstGeom prst="rect">
            <a:avLst/>
          </a:prstGeom>
          <a:noFill/>
          <a:ln/>
        </p:spPr>
        <p:txBody>
          <a:bodyPr wrap="square" rtlCol="0" anchor="ctr"/>
          <a:lstStyle/>
          <a:p>
            <a:pPr marL="0" indent="0">
              <a:lnSpc>
                <a:spcPct val="120000"/>
              </a:lnSpc>
              <a:buNone/>
            </a:pPr>
            <a:r>
              <a:rPr lang="en-US" sz="3600" dirty="0">
                <a:solidFill>
                  <a:srgbClr val="16283A"/>
                </a:solidFill>
                <a:latin typeface="Nirmala UI" pitchFamily="34" charset="0"/>
                <a:ea typeface="Nirmala UI" pitchFamily="34" charset="-122"/>
                <a:cs typeface="Nirmala UI" pitchFamily="34" charset="-120"/>
              </a:rPr>
              <a:t>সময় লাগে ২৪ ঘণ্টা</a:t>
            </a:r>
            <a:endParaRPr lang="en-US" sz="3600" dirty="0"/>
          </a:p>
        </p:txBody>
      </p:sp>
      <p:sp>
        <p:nvSpPr>
          <p:cNvPr id="11" name="Shape 8"/>
          <p:cNvSpPr/>
          <p:nvPr/>
        </p:nvSpPr>
        <p:spPr>
          <a:xfrm>
            <a:off x="851271" y="4348674"/>
            <a:ext cx="118872" cy="118872"/>
          </a:xfrm>
          <a:prstGeom prst="ellipse">
            <a:avLst/>
          </a:prstGeom>
          <a:solidFill>
            <a:srgbClr val="E8935C"/>
          </a:solidFill>
          <a:ln/>
        </p:spPr>
      </p:sp>
      <p:sp>
        <p:nvSpPr>
          <p:cNvPr id="12" name="Text 9"/>
          <p:cNvSpPr/>
          <p:nvPr/>
        </p:nvSpPr>
        <p:spPr>
          <a:xfrm>
            <a:off x="1125591" y="4197096"/>
            <a:ext cx="4511685" cy="594360"/>
          </a:xfrm>
          <a:prstGeom prst="rect">
            <a:avLst/>
          </a:prstGeom>
          <a:noFill/>
          <a:ln/>
        </p:spPr>
        <p:txBody>
          <a:bodyPr wrap="square" rtlCol="0" anchor="ctr"/>
          <a:lstStyle/>
          <a:p>
            <a:pPr marL="0" indent="0">
              <a:lnSpc>
                <a:spcPct val="120000"/>
              </a:lnSpc>
              <a:buNone/>
            </a:pPr>
            <a:r>
              <a:rPr lang="en-US" sz="3600" dirty="0">
                <a:solidFill>
                  <a:srgbClr val="16283A"/>
                </a:solidFill>
                <a:latin typeface="Nirmala UI" pitchFamily="34" charset="0"/>
                <a:ea typeface="Nirmala UI" pitchFamily="34" charset="-122"/>
                <a:cs typeface="Nirmala UI" pitchFamily="34" charset="-120"/>
              </a:rPr>
              <a:t>দিন ও রাত সৃষ্টি করে</a:t>
            </a:r>
            <a:endParaRPr lang="en-US" sz="3600" dirty="0"/>
          </a:p>
        </p:txBody>
      </p:sp>
      <p:sp>
        <p:nvSpPr>
          <p:cNvPr id="13" name="Shape 10"/>
          <p:cNvSpPr/>
          <p:nvPr/>
        </p:nvSpPr>
        <p:spPr>
          <a:xfrm>
            <a:off x="6193302" y="1353312"/>
            <a:ext cx="5349240" cy="4709160"/>
          </a:xfrm>
          <a:prstGeom prst="roundRect">
            <a:avLst>
              <a:gd name="adj" fmla="val 3107"/>
            </a:avLst>
          </a:prstGeom>
          <a:solidFill>
            <a:srgbClr val="E8F0F5"/>
          </a:solidFill>
          <a:ln/>
          <a:effectLst>
            <a:outerShdw blurRad="101600" dist="38100" dir="5400000" algn="bl" rotWithShape="0">
              <a:srgbClr val="102439">
                <a:alpha val="22000"/>
              </a:srgbClr>
            </a:outerShdw>
          </a:effectLst>
        </p:spPr>
      </p:sp>
      <p:sp>
        <p:nvSpPr>
          <p:cNvPr id="14" name="Shape 11"/>
          <p:cNvSpPr/>
          <p:nvPr/>
        </p:nvSpPr>
        <p:spPr>
          <a:xfrm>
            <a:off x="6551676" y="1691640"/>
            <a:ext cx="960120" cy="960120"/>
          </a:xfrm>
          <a:prstGeom prst="ellipse">
            <a:avLst/>
          </a:prstGeom>
          <a:solidFill>
            <a:srgbClr val="5B8FB0"/>
          </a:solidFill>
          <a:ln/>
          <a:effectLst>
            <a:outerShdw blurRad="101600" dist="38100" dir="5400000" algn="bl" rotWithShape="0">
              <a:srgbClr val="102439">
                <a:alpha val="22000"/>
              </a:srgbClr>
            </a:outerShdw>
          </a:effectLst>
        </p:spPr>
      </p:sp>
      <p:pic>
        <p:nvPicPr>
          <p:cNvPr id="15" name="Image 1" descr="icons/orbit_FFFFFF.png"/>
          <p:cNvPicPr>
            <a:picLocks noChangeAspect="1"/>
          </p:cNvPicPr>
          <p:nvPr/>
        </p:nvPicPr>
        <p:blipFill>
          <a:blip r:embed="rId4"/>
          <a:stretch>
            <a:fillRect/>
          </a:stretch>
        </p:blipFill>
        <p:spPr>
          <a:xfrm>
            <a:off x="6767703" y="1907667"/>
            <a:ext cx="528066" cy="528066"/>
          </a:xfrm>
          <a:prstGeom prst="rect">
            <a:avLst/>
          </a:prstGeom>
        </p:spPr>
      </p:pic>
      <p:sp>
        <p:nvSpPr>
          <p:cNvPr id="16" name="Text 12"/>
          <p:cNvSpPr/>
          <p:nvPr/>
        </p:nvSpPr>
        <p:spPr>
          <a:xfrm>
            <a:off x="7694676" y="1691640"/>
            <a:ext cx="3566160" cy="960120"/>
          </a:xfrm>
          <a:prstGeom prst="rect">
            <a:avLst/>
          </a:prstGeom>
          <a:noFill/>
          <a:ln/>
        </p:spPr>
        <p:txBody>
          <a:bodyPr wrap="square" rtlCol="0" anchor="ctr"/>
          <a:lstStyle/>
          <a:p>
            <a:pPr marL="0" indent="0">
              <a:buNone/>
            </a:pPr>
            <a:r>
              <a:rPr lang="en-US" sz="4000" b="1" dirty="0">
                <a:solidFill>
                  <a:srgbClr val="16283A"/>
                </a:solidFill>
                <a:latin typeface="Nirmala UI" pitchFamily="34" charset="0"/>
                <a:ea typeface="Nirmala UI" pitchFamily="34" charset="-122"/>
                <a:cs typeface="Nirmala UI" pitchFamily="34" charset="-120"/>
              </a:rPr>
              <a:t>পরিভ্রমণ</a:t>
            </a:r>
            <a:endParaRPr lang="en-US" sz="4000" dirty="0"/>
          </a:p>
        </p:txBody>
      </p:sp>
      <p:sp>
        <p:nvSpPr>
          <p:cNvPr id="17" name="Shape 13"/>
          <p:cNvSpPr/>
          <p:nvPr/>
        </p:nvSpPr>
        <p:spPr>
          <a:xfrm>
            <a:off x="6597396" y="2990088"/>
            <a:ext cx="118872" cy="118872"/>
          </a:xfrm>
          <a:prstGeom prst="ellipse">
            <a:avLst/>
          </a:prstGeom>
          <a:solidFill>
            <a:srgbClr val="5B8FB0"/>
          </a:solidFill>
          <a:ln/>
        </p:spPr>
      </p:sp>
      <p:sp>
        <p:nvSpPr>
          <p:cNvPr id="18" name="Text 14"/>
          <p:cNvSpPr/>
          <p:nvPr/>
        </p:nvSpPr>
        <p:spPr>
          <a:xfrm>
            <a:off x="6871716" y="2880360"/>
            <a:ext cx="4389120" cy="594360"/>
          </a:xfrm>
          <a:prstGeom prst="rect">
            <a:avLst/>
          </a:prstGeom>
          <a:noFill/>
          <a:ln/>
        </p:spPr>
        <p:txBody>
          <a:bodyPr wrap="square" rtlCol="0" anchor="ctr"/>
          <a:lstStyle/>
          <a:p>
            <a:pPr marL="0" indent="0">
              <a:lnSpc>
                <a:spcPct val="120000"/>
              </a:lnSpc>
              <a:buNone/>
            </a:pPr>
            <a:r>
              <a:rPr lang="en-US" sz="3200" dirty="0">
                <a:solidFill>
                  <a:srgbClr val="16283A"/>
                </a:solidFill>
                <a:latin typeface="Nirmala UI" pitchFamily="34" charset="0"/>
                <a:ea typeface="Nirmala UI" pitchFamily="34" charset="-122"/>
                <a:cs typeface="Nirmala UI" pitchFamily="34" charset="-120"/>
              </a:rPr>
              <a:t>সূর্যকে কেন্দ্র করে ঘোরে</a:t>
            </a:r>
            <a:endParaRPr lang="en-US" sz="3200" dirty="0"/>
          </a:p>
        </p:txBody>
      </p:sp>
      <p:sp>
        <p:nvSpPr>
          <p:cNvPr id="19" name="Shape 15"/>
          <p:cNvSpPr/>
          <p:nvPr/>
        </p:nvSpPr>
        <p:spPr>
          <a:xfrm>
            <a:off x="6597396" y="3648456"/>
            <a:ext cx="118872" cy="118872"/>
          </a:xfrm>
          <a:prstGeom prst="ellipse">
            <a:avLst/>
          </a:prstGeom>
          <a:solidFill>
            <a:srgbClr val="5B8FB0"/>
          </a:solidFill>
          <a:ln/>
        </p:spPr>
      </p:sp>
      <p:sp>
        <p:nvSpPr>
          <p:cNvPr id="20" name="Text 16"/>
          <p:cNvSpPr/>
          <p:nvPr/>
        </p:nvSpPr>
        <p:spPr>
          <a:xfrm>
            <a:off x="6871716" y="3538728"/>
            <a:ext cx="4389120" cy="594360"/>
          </a:xfrm>
          <a:prstGeom prst="rect">
            <a:avLst/>
          </a:prstGeom>
          <a:noFill/>
          <a:ln/>
        </p:spPr>
        <p:txBody>
          <a:bodyPr wrap="square" rtlCol="0" anchor="ctr"/>
          <a:lstStyle/>
          <a:p>
            <a:pPr marL="0" indent="0">
              <a:lnSpc>
                <a:spcPct val="120000"/>
              </a:lnSpc>
              <a:buNone/>
            </a:pPr>
            <a:r>
              <a:rPr lang="en-US" sz="3600" dirty="0">
                <a:solidFill>
                  <a:srgbClr val="16283A"/>
                </a:solidFill>
                <a:latin typeface="Nirmala UI" pitchFamily="34" charset="0"/>
                <a:ea typeface="Nirmala UI" pitchFamily="34" charset="-122"/>
                <a:cs typeface="Nirmala UI" pitchFamily="34" charset="-120"/>
              </a:rPr>
              <a:t>সময় লাগে ৩৬৫ দিন</a:t>
            </a:r>
            <a:endParaRPr lang="en-US" sz="3600" dirty="0"/>
          </a:p>
        </p:txBody>
      </p:sp>
      <p:sp>
        <p:nvSpPr>
          <p:cNvPr id="21" name="Shape 17"/>
          <p:cNvSpPr/>
          <p:nvPr/>
        </p:nvSpPr>
        <p:spPr>
          <a:xfrm>
            <a:off x="6597396" y="4306824"/>
            <a:ext cx="118872" cy="118872"/>
          </a:xfrm>
          <a:prstGeom prst="ellipse">
            <a:avLst/>
          </a:prstGeom>
          <a:solidFill>
            <a:srgbClr val="5B8FB0"/>
          </a:solidFill>
          <a:ln/>
        </p:spPr>
      </p:sp>
      <p:sp>
        <p:nvSpPr>
          <p:cNvPr id="22" name="Text 18"/>
          <p:cNvSpPr/>
          <p:nvPr/>
        </p:nvSpPr>
        <p:spPr>
          <a:xfrm>
            <a:off x="6871716" y="4197096"/>
            <a:ext cx="4389120" cy="594360"/>
          </a:xfrm>
          <a:prstGeom prst="rect">
            <a:avLst/>
          </a:prstGeom>
          <a:noFill/>
          <a:ln/>
        </p:spPr>
        <p:txBody>
          <a:bodyPr wrap="square" rtlCol="0" anchor="ctr"/>
          <a:lstStyle/>
          <a:p>
            <a:pPr marL="0" indent="0">
              <a:lnSpc>
                <a:spcPct val="120000"/>
              </a:lnSpc>
              <a:buNone/>
            </a:pPr>
            <a:r>
              <a:rPr lang="en-US" sz="3600" dirty="0">
                <a:solidFill>
                  <a:srgbClr val="16283A"/>
                </a:solidFill>
                <a:latin typeface="Nirmala UI" pitchFamily="34" charset="0"/>
                <a:ea typeface="Nirmala UI" pitchFamily="34" charset="-122"/>
                <a:cs typeface="Nirmala UI" pitchFamily="34" charset="-120"/>
              </a:rPr>
              <a:t>ঋতু পরিবর্তন ঘটায়</a:t>
            </a:r>
            <a:endParaRPr lang="en-US" sz="3600" dirty="0"/>
          </a:p>
        </p:txBody>
      </p:sp>
    </p:spTree>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9730" y="-61628"/>
            <a:ext cx="12182270"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bn-IN" altLang="en-US" sz="2400" b="1" i="0" u="none" strike="noStrike" cap="none" normalizeH="0" baseline="0" dirty="0" smtClean="0">
                <a:ln>
                  <a:noFill/>
                </a:ln>
                <a:solidFill>
                  <a:srgbClr val="000000"/>
                </a:solidFill>
                <a:effectLst/>
                <a:latin typeface="Arial" panose="020B0604020202020204" pitchFamily="34" charset="0"/>
                <a:cs typeface="Vrinda"/>
              </a:rPr>
              <a:t>৩</a:t>
            </a:r>
            <a:r>
              <a:rPr kumimoji="0" lang="en-US" altLang="en-US" sz="2400" b="1" i="0" u="none" strike="noStrike" cap="none" normalizeH="0" baseline="0" dirty="0" smtClean="0">
                <a:ln>
                  <a:noFill/>
                </a:ln>
                <a:solidFill>
                  <a:srgbClr val="000000"/>
                </a:solidFill>
                <a:effectLst/>
                <a:latin typeface="Arial" panose="020B0604020202020204" pitchFamily="34" charset="0"/>
                <a:cs typeface="Vrinda"/>
              </a:rPr>
              <a:t>. </a:t>
            </a:r>
            <a:r>
              <a:rPr kumimoji="0" lang="bn-IN" altLang="en-US" sz="2400" b="1" i="0" u="none" strike="noStrike" cap="none" normalizeH="0" baseline="0" dirty="0" smtClean="0">
                <a:ln>
                  <a:noFill/>
                </a:ln>
                <a:solidFill>
                  <a:srgbClr val="000000"/>
                </a:solidFill>
                <a:effectLst/>
                <a:latin typeface="Arial" panose="020B0604020202020204" pitchFamily="34" charset="0"/>
                <a:cs typeface="Vrinda"/>
              </a:rPr>
              <a:t>দৈনন্দিন জীবনে ঋতু পরিবর্তনের প্রভাব</a:t>
            </a:r>
            <a:endParaRPr kumimoji="0" lang="en-US" alt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দৈনন্দিন জীবনে ঋতু পরিবর্তনের প্রভাব কীভাবে মোকাবিলা করব</a:t>
            </a:r>
            <a:r>
              <a:rPr kumimoji="0" lang="en-US" altLang="en-US" sz="2400" b="0" i="0" u="none" strike="noStrike" cap="none" normalizeH="0" baseline="0" dirty="0" smtClean="0">
                <a:ln>
                  <a:noFill/>
                </a:ln>
                <a:solidFill>
                  <a:srgbClr val="000000"/>
                </a:solidFill>
                <a:effectLst/>
                <a:latin typeface="Arial" panose="020B0604020202020204" pitchFamily="34" charset="0"/>
                <a:cs typeface="Vrinda"/>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n-IN" altLang="en-US" sz="2400" b="1" i="0" u="none" strike="noStrike" cap="none" normalizeH="0" baseline="0" dirty="0" smtClean="0">
                <a:ln>
                  <a:noFill/>
                </a:ln>
                <a:solidFill>
                  <a:srgbClr val="000000"/>
                </a:solidFill>
                <a:effectLst/>
                <a:latin typeface="Arial" panose="020B0604020202020204" pitchFamily="34" charset="0"/>
                <a:cs typeface="Vrinda"/>
              </a:rPr>
              <a:t>কাজ</a:t>
            </a:r>
            <a:r>
              <a:rPr kumimoji="0" lang="en-US" altLang="en-US" sz="2400" b="1" i="0" u="none" strike="noStrike" cap="none" normalizeH="0" baseline="0" dirty="0" smtClean="0">
                <a:ln>
                  <a:noFill/>
                </a:ln>
                <a:solidFill>
                  <a:srgbClr val="000000"/>
                </a:solidFill>
                <a:effectLst/>
                <a:latin typeface="Arial" panose="020B0604020202020204" pitchFamily="34" charset="0"/>
                <a:cs typeface="Vrinda"/>
              </a:rPr>
              <a:t>:</a:t>
            </a: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 বিভিন্ন ঋতুতে মানুষের জীবন</a:t>
            </a:r>
            <a:r>
              <a:rPr kumimoji="0" lang="en-US" altLang="en-US" sz="2400" b="0" i="0" u="none" strike="noStrike" cap="none" normalizeH="0" baseline="0" dirty="0" smtClean="0">
                <a:ln>
                  <a:noFill/>
                </a:ln>
                <a:solidFill>
                  <a:srgbClr val="000000"/>
                </a:solidFill>
                <a:effectLst/>
                <a:latin typeface="Arial" panose="020B0604020202020204" pitchFamily="34" charset="0"/>
                <a:cs typeface="Vrinda"/>
              </a:rPr>
              <a:t>-</a:t>
            </a: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যাপন পর্যবেক্ষণ</a:t>
            </a:r>
            <a:endParaRPr kumimoji="0" lang="en-US" alt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n-IN" altLang="en-US" sz="2400" b="1" i="0" u="none" strike="noStrike" cap="none" normalizeH="0" baseline="0" dirty="0" smtClean="0">
                <a:ln>
                  <a:noFill/>
                </a:ln>
                <a:solidFill>
                  <a:srgbClr val="000000"/>
                </a:solidFill>
                <a:effectLst/>
                <a:latin typeface="Arial" panose="020B0604020202020204" pitchFamily="34" charset="0"/>
                <a:cs typeface="Vrinda"/>
              </a:rPr>
              <a:t>যা করতে হবে</a:t>
            </a:r>
            <a:r>
              <a:rPr kumimoji="0" lang="en-US" altLang="en-US" sz="2400" b="1" i="0" u="none" strike="noStrike" cap="none" normalizeH="0" baseline="0" dirty="0" smtClean="0">
                <a:ln>
                  <a:noFill/>
                </a:ln>
                <a:solidFill>
                  <a:srgbClr val="000000"/>
                </a:solidFill>
                <a:effectLst/>
                <a:latin typeface="Arial" panose="020B0604020202020204" pitchFamily="34" charset="0"/>
                <a:cs typeface="Vrinda"/>
              </a:rPr>
              <a:t>:</a:t>
            </a:r>
            <a:endParaRPr kumimoji="0" lang="en-US" alt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১</a:t>
            </a:r>
            <a:r>
              <a:rPr kumimoji="0" lang="en-US" altLang="en-US" sz="2400" b="0" i="0" u="none" strike="noStrike" cap="none" normalizeH="0" baseline="0" dirty="0" smtClean="0">
                <a:ln>
                  <a:noFill/>
                </a:ln>
                <a:solidFill>
                  <a:srgbClr val="000000"/>
                </a:solidFill>
                <a:effectLst/>
                <a:latin typeface="Arial" panose="020B0604020202020204" pitchFamily="34" charset="0"/>
                <a:cs typeface="Vrinda"/>
              </a:rPr>
              <a:t>. </a:t>
            </a: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বিভিন্ন ঋতুতে মানুষের জীবন</a:t>
            </a:r>
            <a:r>
              <a:rPr kumimoji="0" lang="en-US" altLang="en-US" sz="2400" b="0" i="0" u="none" strike="noStrike" cap="none" normalizeH="0" baseline="0" dirty="0" smtClean="0">
                <a:ln>
                  <a:noFill/>
                </a:ln>
                <a:solidFill>
                  <a:srgbClr val="000000"/>
                </a:solidFill>
                <a:effectLst/>
                <a:latin typeface="Arial" panose="020B0604020202020204" pitchFamily="34" charset="0"/>
                <a:cs typeface="Vrinda"/>
              </a:rPr>
              <a:t>-</a:t>
            </a: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যাপনের ছবি পর্যবেক্ষণ করি।</a:t>
            </a:r>
            <a:endParaRPr kumimoji="0" lang="en-US" alt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২</a:t>
            </a:r>
            <a:r>
              <a:rPr kumimoji="0" lang="en-US" altLang="en-US" sz="2400" b="0" i="0" u="none" strike="noStrike" cap="none" normalizeH="0" baseline="0" dirty="0" smtClean="0">
                <a:ln>
                  <a:noFill/>
                </a:ln>
                <a:solidFill>
                  <a:srgbClr val="000000"/>
                </a:solidFill>
                <a:effectLst/>
                <a:latin typeface="Arial" panose="020B0604020202020204" pitchFamily="34" charset="0"/>
                <a:cs typeface="Vrinda"/>
              </a:rPr>
              <a:t>. </a:t>
            </a: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পাশের সহপাঠীর সাথে আলোচনা করি। সুস্থ ও নিরাপদ জীবন যাপনের জন্য কোন ঋতুতে কী ধরনের পদক্ষেপ নেওয়া প্রয়োজন</a:t>
            </a:r>
            <a:r>
              <a:rPr kumimoji="0" lang="en-US" altLang="en-US" sz="2400" b="0" i="0" u="none" strike="noStrike" cap="none" normalizeH="0" baseline="0" dirty="0" smtClean="0">
                <a:ln>
                  <a:noFill/>
                </a:ln>
                <a:solidFill>
                  <a:srgbClr val="000000"/>
                </a:solidFill>
                <a:effectLst/>
                <a:latin typeface="Arial" panose="020B0604020202020204" pitchFamily="34" charset="0"/>
                <a:cs typeface="Vrinda"/>
              </a:rPr>
              <a:t>, </a:t>
            </a:r>
            <a:r>
              <a:rPr kumimoji="0" lang="bn-IN" altLang="en-US" sz="2400" b="0" i="0" u="none" strike="noStrike" cap="none" normalizeH="0" baseline="0" dirty="0" smtClean="0">
                <a:ln>
                  <a:noFill/>
                </a:ln>
                <a:solidFill>
                  <a:srgbClr val="000000"/>
                </a:solidFill>
                <a:effectLst/>
                <a:latin typeface="Arial" panose="020B0604020202020204" pitchFamily="34" charset="0"/>
                <a:cs typeface="Vrinda"/>
              </a:rPr>
              <a:t>তা আলোচনা করে নিচের প্রশ্নগুলোর উত্তর বের করি।</a:t>
            </a:r>
            <a:endParaRPr kumimoji="0" lang="en-US" alt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rPr>
              <a:t/>
            </a:r>
            <a:br>
              <a:rPr kumimoji="0" lang="en-US" altLang="en-US" sz="2400" b="0" i="0" u="none" strike="noStrike" cap="none" normalizeH="0" baseline="0" dirty="0" smtClean="0">
                <a:ln>
                  <a:noFill/>
                </a:ln>
                <a:solidFill>
                  <a:schemeClr val="tx1"/>
                </a:solidFill>
                <a:effectLst/>
                <a:latin typeface="Arial" panose="020B0604020202020204" pitchFamily="34" charset="0"/>
              </a:rPr>
            </a:b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4" name="Image 1" descr="tb4.png"/>
          <p:cNvPicPr>
            <a:picLocks noChangeAspect="1"/>
          </p:cNvPicPr>
          <p:nvPr/>
        </p:nvPicPr>
        <p:blipFill>
          <a:blip r:embed="rId2"/>
          <a:stretch>
            <a:fillRect/>
          </a:stretch>
        </p:blipFill>
        <p:spPr>
          <a:xfrm>
            <a:off x="1011115" y="3059724"/>
            <a:ext cx="10594731" cy="3798276"/>
          </a:xfrm>
          <a:prstGeom prst="rect">
            <a:avLst/>
          </a:prstGeom>
        </p:spPr>
      </p:pic>
    </p:spTree>
    <p:extLst>
      <p:ext uri="{BB962C8B-B14F-4D97-AF65-F5344CB8AC3E}">
        <p14:creationId xmlns:p14="http://schemas.microsoft.com/office/powerpoint/2010/main" val="1385825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67852" y="581890"/>
            <a:ext cx="5135421" cy="5726546"/>
          </a:xfrm>
          <a:prstGeom prst="horizontalScroll">
            <a:avLst>
              <a:gd name="adj" fmla="val 3386"/>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chemeClr val="tx1"/>
                </a:solidFill>
                <a:latin typeface="SutonnyMJ" pitchFamily="2" charset="0"/>
                <a:cs typeface="SutonnyMJ" pitchFamily="2" charset="0"/>
              </a:rPr>
              <a:t>IqvwKj</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Avn‡g</a:t>
            </a:r>
            <a:r>
              <a:rPr lang="en-US" sz="4000" b="1" dirty="0" smtClean="0">
                <a:solidFill>
                  <a:schemeClr val="tx1"/>
                </a:solidFill>
                <a:latin typeface="SutonnyMJ" pitchFamily="2" charset="0"/>
                <a:cs typeface="SutonnyMJ" pitchFamily="2" charset="0"/>
              </a:rPr>
              <a:t>`</a:t>
            </a:r>
          </a:p>
          <a:p>
            <a:pPr algn="ctr"/>
            <a:r>
              <a:rPr lang="en-US" sz="4000" b="1" dirty="0" err="1" smtClean="0">
                <a:solidFill>
                  <a:schemeClr val="tx1"/>
                </a:solidFill>
                <a:latin typeface="SutonnyMJ" pitchFamily="2" charset="0"/>
                <a:cs typeface="SutonnyMJ" pitchFamily="2" charset="0"/>
              </a:rPr>
              <a:t>mnKvix</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wkÿK</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weÁvb</a:t>
            </a:r>
            <a:r>
              <a:rPr lang="en-US" sz="4000" b="1" dirty="0" smtClean="0">
                <a:solidFill>
                  <a:schemeClr val="tx1"/>
                </a:solidFill>
                <a:latin typeface="SutonnyMJ" pitchFamily="2" charset="0"/>
                <a:cs typeface="SutonnyMJ" pitchFamily="2" charset="0"/>
              </a:rPr>
              <a:t>)</a:t>
            </a:r>
          </a:p>
          <a:p>
            <a:pPr algn="ctr"/>
            <a:r>
              <a:rPr lang="en-US" sz="4000" b="1" dirty="0" err="1" smtClean="0">
                <a:solidFill>
                  <a:schemeClr val="tx1"/>
                </a:solidFill>
                <a:latin typeface="SutonnyMJ" pitchFamily="2" charset="0"/>
                <a:cs typeface="SutonnyMJ" pitchFamily="2" charset="0"/>
              </a:rPr>
              <a:t>Igi</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wKÛvi</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Mv‡U©b</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zj</a:t>
            </a:r>
            <a:r>
              <a:rPr lang="en-US" sz="4000" b="1" dirty="0" smtClean="0">
                <a:solidFill>
                  <a:schemeClr val="tx1"/>
                </a:solidFill>
                <a:latin typeface="SutonnyMJ" pitchFamily="2" charset="0"/>
                <a:cs typeface="SutonnyMJ" pitchFamily="2" charset="0"/>
              </a:rPr>
              <a:t> GÛ </a:t>
            </a:r>
            <a:r>
              <a:rPr lang="en-US" sz="4000" b="1" dirty="0" err="1" smtClean="0">
                <a:solidFill>
                  <a:schemeClr val="tx1"/>
                </a:solidFill>
                <a:latin typeface="SutonnyMJ" pitchFamily="2" charset="0"/>
                <a:cs typeface="SutonnyMJ" pitchFamily="2" charset="0"/>
              </a:rPr>
              <a:t>Igi</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Mv‡U©b</a:t>
            </a:r>
            <a:r>
              <a:rPr lang="en-US" sz="4000" b="1" dirty="0" smtClean="0">
                <a:solidFill>
                  <a:schemeClr val="tx1"/>
                </a:solidFill>
                <a:latin typeface="SutonnyMJ" pitchFamily="2" charset="0"/>
                <a:cs typeface="SutonnyMJ" pitchFamily="2" charset="0"/>
              </a:rPr>
              <a:t> </a:t>
            </a:r>
            <a:r>
              <a:rPr lang="en-US" sz="4000" b="1" dirty="0" err="1" smtClean="0">
                <a:solidFill>
                  <a:schemeClr val="tx1"/>
                </a:solidFill>
                <a:latin typeface="SutonnyMJ" pitchFamily="2" charset="0"/>
                <a:cs typeface="SutonnyMJ" pitchFamily="2" charset="0"/>
              </a:rPr>
              <a:t>GKv‡Wgx</a:t>
            </a:r>
            <a:endParaRPr lang="en-US" sz="4000" b="1" dirty="0">
              <a:solidFill>
                <a:schemeClr val="tx1"/>
              </a:solidFill>
              <a:latin typeface="SutonnyMJ" pitchFamily="2" charset="0"/>
              <a:cs typeface="SutonnyMJ" pitchFamily="2" charset="0"/>
            </a:endParaRPr>
          </a:p>
        </p:txBody>
      </p:sp>
      <p:grpSp>
        <p:nvGrpSpPr>
          <p:cNvPr id="3" name="Group 2">
            <a:extLst>
              <a:ext uri="{FF2B5EF4-FFF2-40B4-BE49-F238E27FC236}">
                <a16:creationId xmlns:a16="http://schemas.microsoft.com/office/drawing/2014/main" id="{B452F257-1088-4F12-9113-0ED0072E9D1E}"/>
              </a:ext>
            </a:extLst>
          </p:cNvPr>
          <p:cNvGrpSpPr/>
          <p:nvPr/>
        </p:nvGrpSpPr>
        <p:grpSpPr>
          <a:xfrm>
            <a:off x="5968797" y="1296858"/>
            <a:ext cx="581887" cy="3782291"/>
            <a:chOff x="5507183" y="1787236"/>
            <a:chExt cx="581887" cy="3782291"/>
          </a:xfrm>
        </p:grpSpPr>
        <p:cxnSp>
          <p:nvCxnSpPr>
            <p:cNvPr id="4" name="Straight Arrow Connector 3">
              <a:extLst>
                <a:ext uri="{FF2B5EF4-FFF2-40B4-BE49-F238E27FC236}">
                  <a16:creationId xmlns:a16="http://schemas.microsoft.com/office/drawing/2014/main" id="{165715B9-FBEE-4990-92B9-C46CE13071BC}"/>
                </a:ext>
              </a:extLst>
            </p:cNvPr>
            <p:cNvCxnSpPr/>
            <p:nvPr/>
          </p:nvCxnSpPr>
          <p:spPr>
            <a:xfrm>
              <a:off x="5798127" y="1787236"/>
              <a:ext cx="0" cy="378229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14A8B87-2CA8-45A2-A15B-3A961F43D025}"/>
                </a:ext>
              </a:extLst>
            </p:cNvPr>
            <p:cNvCxnSpPr>
              <a:cxnSpLocks/>
            </p:cNvCxnSpPr>
            <p:nvPr/>
          </p:nvCxnSpPr>
          <p:spPr>
            <a:xfrm>
              <a:off x="5999018" y="2202873"/>
              <a:ext cx="0" cy="311727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E948BD3-6552-46F2-80B9-F1C8643EDA7E}"/>
                </a:ext>
              </a:extLst>
            </p:cNvPr>
            <p:cNvCxnSpPr>
              <a:cxnSpLocks/>
            </p:cNvCxnSpPr>
            <p:nvPr/>
          </p:nvCxnSpPr>
          <p:spPr>
            <a:xfrm>
              <a:off x="5541818" y="2202873"/>
              <a:ext cx="0" cy="311727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AE479F81-045F-4F09-9922-BEB027E380AB}"/>
                </a:ext>
              </a:extLst>
            </p:cNvPr>
            <p:cNvSpPr/>
            <p:nvPr/>
          </p:nvSpPr>
          <p:spPr>
            <a:xfrm>
              <a:off x="5507183" y="3380508"/>
              <a:ext cx="581887" cy="5957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431FE16C-65B6-40D8-AF24-0CE71F2B470D}"/>
              </a:ext>
            </a:extLst>
          </p:cNvPr>
          <p:cNvSpPr txBox="1"/>
          <p:nvPr/>
        </p:nvSpPr>
        <p:spPr>
          <a:xfrm>
            <a:off x="7071341" y="1436070"/>
            <a:ext cx="3914346"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4000" dirty="0">
                <a:cs typeface="Ekushey Mohua" panose="03080603080002020207" pitchFamily="66"/>
              </a:rPr>
              <a:t>পাঠ পরিচিতি </a:t>
            </a:r>
            <a:endParaRPr lang="en-US" sz="4000" dirty="0">
              <a:cs typeface="Ekushey Mohua" panose="03080603080002020207" pitchFamily="66"/>
            </a:endParaRPr>
          </a:p>
        </p:txBody>
      </p:sp>
      <p:sp>
        <p:nvSpPr>
          <p:cNvPr id="9" name="TextBox 8">
            <a:extLst>
              <a:ext uri="{FF2B5EF4-FFF2-40B4-BE49-F238E27FC236}">
                <a16:creationId xmlns:a16="http://schemas.microsoft.com/office/drawing/2014/main" id="{2DBBCBD2-03C1-46D9-B753-09BBDC43B830}"/>
              </a:ext>
            </a:extLst>
          </p:cNvPr>
          <p:cNvSpPr txBox="1"/>
          <p:nvPr/>
        </p:nvSpPr>
        <p:spPr>
          <a:xfrm>
            <a:off x="6716939" y="2677686"/>
            <a:ext cx="4623150" cy="2985433"/>
          </a:xfrm>
          <a:prstGeom prst="rect">
            <a:avLst/>
          </a:prstGeom>
          <a:blipFill>
            <a:blip r:embed="rId2"/>
            <a:tile tx="0" ty="0" sx="100000" sy="100000" flip="none" algn="tl"/>
          </a:blipFill>
          <a:ln>
            <a:solidFill>
              <a:schemeClr val="tx2">
                <a:lumMod val="10000"/>
              </a:schemeClr>
            </a:solidFill>
          </a:ln>
          <a:scene3d>
            <a:camera prst="orthographicFront"/>
            <a:lightRig rig="threePt" dir="t"/>
          </a:scene3d>
          <a:sp3d>
            <a:bevelT prst="convex"/>
          </a:sp3d>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bn-IN" sz="3200" dirty="0">
                <a:solidFill>
                  <a:schemeClr val="bg1"/>
                </a:solidFill>
                <a:latin typeface="NikoshBAN" pitchFamily="2" charset="0"/>
                <a:cs typeface="NikoshBAN" pitchFamily="2" charset="0"/>
              </a:rPr>
              <a:t>শ্রেণি</a:t>
            </a:r>
            <a:r>
              <a:rPr lang="en-US" sz="3200" dirty="0" smtClean="0">
                <a:solidFill>
                  <a:schemeClr val="bg1"/>
                </a:solidFill>
                <a:latin typeface="NikoshBAN" pitchFamily="2" charset="0"/>
                <a:cs typeface="NikoshBAN" pitchFamily="2" charset="0"/>
              </a:rPr>
              <a:t>:</a:t>
            </a:r>
            <a:r>
              <a:rPr lang="bn-BD" sz="3200" dirty="0" smtClean="0">
                <a:solidFill>
                  <a:schemeClr val="bg1"/>
                </a:solidFill>
                <a:latin typeface="NikoshBAN" pitchFamily="2" charset="0"/>
                <a:cs typeface="NikoshBAN" pitchFamily="2" charset="0"/>
              </a:rPr>
              <a:t>পঞ্চম </a:t>
            </a:r>
            <a:r>
              <a:rPr lang="bn-IN" sz="3200" dirty="0" smtClean="0">
                <a:solidFill>
                  <a:schemeClr val="bg1"/>
                </a:solidFill>
                <a:latin typeface="NikoshBAN" pitchFamily="2" charset="0"/>
                <a:cs typeface="NikoshBAN" pitchFamily="2" charset="0"/>
              </a:rPr>
              <a:t> </a:t>
            </a:r>
            <a:endParaRPr lang="bn-IN" sz="3200" dirty="0">
              <a:solidFill>
                <a:schemeClr val="bg1"/>
              </a:solidFill>
              <a:latin typeface="NikoshBAN" pitchFamily="2" charset="0"/>
              <a:cs typeface="NikoshBAN" pitchFamily="2" charset="0"/>
            </a:endParaRPr>
          </a:p>
          <a:p>
            <a:pPr algn="ctr">
              <a:buNone/>
            </a:pPr>
            <a:r>
              <a:rPr lang="bn-IN" sz="3200" dirty="0">
                <a:solidFill>
                  <a:schemeClr val="bg1"/>
                </a:solidFill>
                <a:latin typeface="NikoshBAN" pitchFamily="2" charset="0"/>
                <a:cs typeface="NikoshBAN" pitchFamily="2" charset="0"/>
              </a:rPr>
              <a:t>বিষয়</a:t>
            </a:r>
            <a:r>
              <a:rPr lang="en-US" sz="3200" dirty="0">
                <a:solidFill>
                  <a:schemeClr val="bg1"/>
                </a:solidFill>
                <a:latin typeface="NikoshBAN" pitchFamily="2" charset="0"/>
                <a:cs typeface="NikoshBAN" pitchFamily="2" charset="0"/>
              </a:rPr>
              <a:t>:</a:t>
            </a:r>
            <a:r>
              <a:rPr lang="bn-IN" sz="3200" dirty="0">
                <a:solidFill>
                  <a:schemeClr val="bg1"/>
                </a:solidFill>
                <a:latin typeface="NikoshBAN" pitchFamily="2" charset="0"/>
                <a:cs typeface="NikoshBAN" pitchFamily="2" charset="0"/>
              </a:rPr>
              <a:t> </a:t>
            </a:r>
            <a:r>
              <a:rPr lang="en-US" sz="3200" dirty="0" err="1">
                <a:solidFill>
                  <a:srgbClr val="BFD3E2"/>
                </a:solidFill>
                <a:latin typeface="Nirmala UI" pitchFamily="34" charset="0"/>
                <a:ea typeface="Nirmala UI" pitchFamily="34" charset="-122"/>
                <a:cs typeface="Nirmala UI" pitchFamily="34" charset="-120"/>
              </a:rPr>
              <a:t>প্রাথমিক</a:t>
            </a:r>
            <a:r>
              <a:rPr lang="en-US" sz="3200" dirty="0">
                <a:solidFill>
                  <a:srgbClr val="BFD3E2"/>
                </a:solidFill>
                <a:latin typeface="Nirmala UI" pitchFamily="34" charset="0"/>
                <a:ea typeface="Nirmala UI" pitchFamily="34" charset="-122"/>
                <a:cs typeface="Nirmala UI" pitchFamily="34" charset="-120"/>
              </a:rPr>
              <a:t> </a:t>
            </a:r>
            <a:r>
              <a:rPr lang="en-US" sz="3200" dirty="0" err="1" smtClean="0">
                <a:solidFill>
                  <a:srgbClr val="BFD3E2"/>
                </a:solidFill>
                <a:latin typeface="Nirmala UI" pitchFamily="34" charset="0"/>
                <a:ea typeface="Nirmala UI" pitchFamily="34" charset="-122"/>
                <a:cs typeface="Nirmala UI" pitchFamily="34" charset="-120"/>
              </a:rPr>
              <a:t>বিজ্ঞান</a:t>
            </a:r>
            <a:endParaRPr lang="bn-IN" sz="3200" dirty="0">
              <a:solidFill>
                <a:schemeClr val="bg1"/>
              </a:solidFill>
              <a:latin typeface="NikoshBAN" pitchFamily="2" charset="0"/>
              <a:cs typeface="NikoshBAN" pitchFamily="2" charset="0"/>
            </a:endParaRPr>
          </a:p>
          <a:p>
            <a:pPr algn="ctr"/>
            <a:r>
              <a:rPr lang="bn-IN" sz="3200" dirty="0">
                <a:solidFill>
                  <a:schemeClr val="bg1"/>
                </a:solidFill>
                <a:latin typeface="NikoshBAN" pitchFamily="2" charset="0"/>
                <a:cs typeface="NikoshBAN" pitchFamily="2" charset="0"/>
              </a:rPr>
              <a:t>অধ্যায়</a:t>
            </a:r>
            <a:r>
              <a:rPr lang="en-US" sz="3200" smtClean="0">
                <a:solidFill>
                  <a:schemeClr val="bg1"/>
                </a:solidFill>
                <a:latin typeface="NikoshBAN" pitchFamily="2" charset="0"/>
                <a:cs typeface="NikoshBAN" pitchFamily="2" charset="0"/>
              </a:rPr>
              <a:t>:</a:t>
            </a:r>
            <a:r>
              <a:rPr lang="en-US" sz="3200" b="1" kern="0" spc="300" smtClean="0">
                <a:solidFill>
                  <a:srgbClr val="E8935C"/>
                </a:solidFill>
                <a:latin typeface="Nirmala UI" pitchFamily="34" charset="0"/>
                <a:ea typeface="Nirmala UI" pitchFamily="34" charset="-122"/>
                <a:cs typeface="Nirmala UI" pitchFamily="34" charset="-120"/>
              </a:rPr>
              <a:t>১০</a:t>
            </a:r>
            <a:endParaRPr lang="en-US" sz="3200" dirty="0"/>
          </a:p>
          <a:p>
            <a:pPr algn="ctr"/>
            <a:r>
              <a:rPr lang="bn-BD" sz="3200" dirty="0" smtClean="0">
                <a:solidFill>
                  <a:schemeClr val="bg1"/>
                </a:solidFill>
                <a:latin typeface="NikoshBAN" pitchFamily="2" charset="0"/>
                <a:cs typeface="NikoshBAN" pitchFamily="2" charset="0"/>
              </a:rPr>
              <a:t>  </a:t>
            </a:r>
            <a:r>
              <a:rPr lang="en-US" sz="3200" dirty="0" err="1" smtClean="0">
                <a:solidFill>
                  <a:schemeClr val="bg1"/>
                </a:solidFill>
                <a:latin typeface="NikoshBAN" pitchFamily="2" charset="0"/>
                <a:cs typeface="NikoshBAN" pitchFamily="2" charset="0"/>
              </a:rPr>
              <a:t>পাঠের</a:t>
            </a:r>
            <a:r>
              <a:rPr lang="en-US" sz="3200" dirty="0" smtClean="0">
                <a:solidFill>
                  <a:schemeClr val="bg1"/>
                </a:solidFill>
                <a:latin typeface="NikoshBAN" pitchFamily="2" charset="0"/>
                <a:cs typeface="NikoshBAN" pitchFamily="2" charset="0"/>
              </a:rPr>
              <a:t> </a:t>
            </a:r>
            <a:r>
              <a:rPr lang="en-US" sz="3200" dirty="0" err="1" smtClean="0">
                <a:solidFill>
                  <a:schemeClr val="bg1"/>
                </a:solidFill>
                <a:latin typeface="NikoshBAN" pitchFamily="2" charset="0"/>
                <a:cs typeface="NikoshBAN" pitchFamily="2" charset="0"/>
              </a:rPr>
              <a:t>বিষয়:</a:t>
            </a:r>
            <a:r>
              <a:rPr lang="en-US" sz="3200" b="1" dirty="0" err="1">
                <a:solidFill>
                  <a:srgbClr val="FFFFFF"/>
                </a:solidFill>
                <a:latin typeface="Nirmala UI" pitchFamily="34" charset="0"/>
                <a:ea typeface="Nirmala UI" pitchFamily="34" charset="-122"/>
                <a:cs typeface="Nirmala UI" pitchFamily="34" charset="-120"/>
              </a:rPr>
              <a:t>পৃথিবীর</a:t>
            </a:r>
            <a:r>
              <a:rPr lang="en-US" sz="3200" b="1" dirty="0">
                <a:solidFill>
                  <a:srgbClr val="FFFFFF"/>
                </a:solidFill>
                <a:latin typeface="Nirmala UI" pitchFamily="34" charset="0"/>
                <a:ea typeface="Nirmala UI" pitchFamily="34" charset="-122"/>
                <a:cs typeface="Nirmala UI" pitchFamily="34" charset="-120"/>
              </a:rPr>
              <a:t> </a:t>
            </a:r>
            <a:r>
              <a:rPr lang="en-US" sz="3200" b="1" dirty="0" err="1">
                <a:solidFill>
                  <a:srgbClr val="FFFFFF"/>
                </a:solidFill>
                <a:latin typeface="Nirmala UI" pitchFamily="34" charset="0"/>
                <a:ea typeface="Nirmala UI" pitchFamily="34" charset="-122"/>
                <a:cs typeface="Nirmala UI" pitchFamily="34" charset="-120"/>
              </a:rPr>
              <a:t>গতি</a:t>
            </a:r>
            <a:endParaRPr lang="en-US" sz="3200" dirty="0"/>
          </a:p>
          <a:p>
            <a:pPr algn="ctr">
              <a:buNone/>
            </a:pPr>
            <a:endParaRPr lang="en-US" sz="2800" dirty="0">
              <a:solidFill>
                <a:schemeClr val="bg1"/>
              </a:solidFill>
              <a:latin typeface="NikoshBAN" pitchFamily="2" charset="0"/>
              <a:cs typeface="NikoshBAN" pitchFamily="2" charset="0"/>
            </a:endParaRPr>
          </a:p>
        </p:txBody>
      </p:sp>
    </p:spTree>
    <p:extLst>
      <p:ext uri="{BB962C8B-B14F-4D97-AF65-F5344CB8AC3E}">
        <p14:creationId xmlns:p14="http://schemas.microsoft.com/office/powerpoint/2010/main" val="1328194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64994772"/>
              </p:ext>
            </p:extLst>
          </p:nvPr>
        </p:nvGraphicFramePr>
        <p:xfrm>
          <a:off x="0" y="2"/>
          <a:ext cx="12192000" cy="6891633"/>
        </p:xfrm>
        <a:graphic>
          <a:graphicData uri="http://schemas.openxmlformats.org/drawingml/2006/table">
            <a:tbl>
              <a:tblPr/>
              <a:tblGrid>
                <a:gridCol w="2438400">
                  <a:extLst>
                    <a:ext uri="{9D8B030D-6E8A-4147-A177-3AD203B41FA5}">
                      <a16:colId xmlns:a16="http://schemas.microsoft.com/office/drawing/2014/main" val="3674193327"/>
                    </a:ext>
                  </a:extLst>
                </a:gridCol>
                <a:gridCol w="2438400">
                  <a:extLst>
                    <a:ext uri="{9D8B030D-6E8A-4147-A177-3AD203B41FA5}">
                      <a16:colId xmlns:a16="http://schemas.microsoft.com/office/drawing/2014/main" val="3237910295"/>
                    </a:ext>
                  </a:extLst>
                </a:gridCol>
                <a:gridCol w="2438400">
                  <a:extLst>
                    <a:ext uri="{9D8B030D-6E8A-4147-A177-3AD203B41FA5}">
                      <a16:colId xmlns:a16="http://schemas.microsoft.com/office/drawing/2014/main" val="759324881"/>
                    </a:ext>
                  </a:extLst>
                </a:gridCol>
                <a:gridCol w="2438400">
                  <a:extLst>
                    <a:ext uri="{9D8B030D-6E8A-4147-A177-3AD203B41FA5}">
                      <a16:colId xmlns:a16="http://schemas.microsoft.com/office/drawing/2014/main" val="903375856"/>
                    </a:ext>
                  </a:extLst>
                </a:gridCol>
                <a:gridCol w="2438400">
                  <a:extLst>
                    <a:ext uri="{9D8B030D-6E8A-4147-A177-3AD203B41FA5}">
                      <a16:colId xmlns:a16="http://schemas.microsoft.com/office/drawing/2014/main" val="1859067693"/>
                    </a:ext>
                  </a:extLst>
                </a:gridCol>
              </a:tblGrid>
              <a:tr h="720958">
                <a:tc>
                  <a:txBody>
                    <a:bodyPr/>
                    <a:lstStyle/>
                    <a:p>
                      <a:pPr algn="ctr" rtl="0" fontAlgn="t">
                        <a:spcBef>
                          <a:spcPts val="900"/>
                        </a:spcBef>
                        <a:spcAft>
                          <a:spcPts val="1200"/>
                        </a:spcAft>
                      </a:pPr>
                      <a:r>
                        <a:rPr lang="as-IN" sz="2000" b="1" i="0" u="none" strike="noStrike" dirty="0">
                          <a:solidFill>
                            <a:srgbClr val="000000"/>
                          </a:solidFill>
                          <a:effectLst/>
                          <a:latin typeface="Arial" panose="020B0604020202020204" pitchFamily="34" charset="0"/>
                        </a:rPr>
                        <a:t>ঋতুর নাম</a:t>
                      </a:r>
                      <a:endParaRPr lang="as-IN" sz="2000" dirty="0">
                        <a:effectLst/>
                      </a:endParaRPr>
                    </a:p>
                  </a:txBody>
                  <a:tcPr marL="63500" marR="63500" marT="63500" marB="63500">
                    <a:lnL>
                      <a:noFill/>
                    </a:lnL>
                    <a:lnR>
                      <a:noFill/>
                    </a:lnR>
                    <a:lnT>
                      <a:noFill/>
                    </a:lnT>
                    <a:lnB w="9525" cap="flat" cmpd="sng" algn="ctr">
                      <a:solidFill>
                        <a:srgbClr val="DCDFE5"/>
                      </a:solidFill>
                      <a:prstDash val="solid"/>
                      <a:round/>
                      <a:headEnd type="none" w="med" len="med"/>
                      <a:tailEnd type="none" w="med" len="med"/>
                    </a:lnB>
                  </a:tcPr>
                </a:tc>
                <a:tc>
                  <a:txBody>
                    <a:bodyPr/>
                    <a:lstStyle/>
                    <a:p>
                      <a:pPr algn="ctr" rtl="0" fontAlgn="t">
                        <a:spcBef>
                          <a:spcPts val="900"/>
                        </a:spcBef>
                        <a:spcAft>
                          <a:spcPts val="1200"/>
                        </a:spcAft>
                      </a:pPr>
                      <a:r>
                        <a:rPr lang="as-IN" sz="2000" b="1" i="0" u="none" strike="noStrike" dirty="0">
                          <a:solidFill>
                            <a:srgbClr val="000000"/>
                          </a:solidFill>
                          <a:effectLst/>
                          <a:latin typeface="Arial" panose="020B0604020202020204" pitchFamily="34" charset="0"/>
                        </a:rPr>
                        <a:t>পোশাক</a:t>
                      </a:r>
                      <a:endParaRPr lang="as-IN" sz="2000" dirty="0">
                        <a:effectLst/>
                      </a:endParaRPr>
                    </a:p>
                  </a:txBody>
                  <a:tcPr marL="63500" marR="63500" marT="63500" marB="63500">
                    <a:lnL>
                      <a:noFill/>
                    </a:lnL>
                    <a:lnR>
                      <a:noFill/>
                    </a:lnR>
                    <a:lnT>
                      <a:noFill/>
                    </a:lnT>
                    <a:lnB w="9525" cap="flat" cmpd="sng" algn="ctr">
                      <a:solidFill>
                        <a:srgbClr val="DCDFE5"/>
                      </a:solidFill>
                      <a:prstDash val="solid"/>
                      <a:round/>
                      <a:headEnd type="none" w="med" len="med"/>
                      <a:tailEnd type="none" w="med" len="med"/>
                    </a:lnB>
                  </a:tcPr>
                </a:tc>
                <a:tc>
                  <a:txBody>
                    <a:bodyPr/>
                    <a:lstStyle/>
                    <a:p>
                      <a:pPr algn="ctr" rtl="0" fontAlgn="t">
                        <a:spcBef>
                          <a:spcPts val="900"/>
                        </a:spcBef>
                        <a:spcAft>
                          <a:spcPts val="1200"/>
                        </a:spcAft>
                      </a:pPr>
                      <a:r>
                        <a:rPr lang="as-IN" sz="2000" b="1" i="0" u="none" strike="noStrike" dirty="0">
                          <a:solidFill>
                            <a:srgbClr val="000000"/>
                          </a:solidFill>
                          <a:effectLst/>
                          <a:latin typeface="Arial" panose="020B0604020202020204" pitchFamily="34" charset="0"/>
                        </a:rPr>
                        <a:t>খাবার</a:t>
                      </a:r>
                      <a:endParaRPr lang="as-IN" sz="2000" dirty="0">
                        <a:effectLst/>
                      </a:endParaRPr>
                    </a:p>
                  </a:txBody>
                  <a:tcPr marL="63500" marR="63500" marT="63500" marB="63500">
                    <a:lnL>
                      <a:noFill/>
                    </a:lnL>
                    <a:lnR>
                      <a:noFill/>
                    </a:lnR>
                    <a:lnT>
                      <a:noFill/>
                    </a:lnT>
                    <a:lnB w="9525" cap="flat" cmpd="sng" algn="ctr">
                      <a:solidFill>
                        <a:srgbClr val="DCDFE5"/>
                      </a:solidFill>
                      <a:prstDash val="solid"/>
                      <a:round/>
                      <a:headEnd type="none" w="med" len="med"/>
                      <a:tailEnd type="none" w="med" len="med"/>
                    </a:lnB>
                  </a:tcPr>
                </a:tc>
                <a:tc>
                  <a:txBody>
                    <a:bodyPr/>
                    <a:lstStyle/>
                    <a:p>
                      <a:pPr algn="ctr" rtl="0" fontAlgn="t">
                        <a:spcBef>
                          <a:spcPts val="900"/>
                        </a:spcBef>
                        <a:spcAft>
                          <a:spcPts val="1200"/>
                        </a:spcAft>
                      </a:pPr>
                      <a:r>
                        <a:rPr lang="as-IN" sz="2000" b="1" i="0" u="none" strike="noStrike">
                          <a:solidFill>
                            <a:srgbClr val="000000"/>
                          </a:solidFill>
                          <a:effectLst/>
                          <a:latin typeface="Arial" panose="020B0604020202020204" pitchFamily="34" charset="0"/>
                        </a:rPr>
                        <a:t>প্রতিদিনের কাজ</a:t>
                      </a:r>
                      <a:endParaRPr lang="as-IN" sz="2000">
                        <a:effectLst/>
                      </a:endParaRPr>
                    </a:p>
                  </a:txBody>
                  <a:tcPr marL="63500" marR="63500" marT="63500" marB="63500">
                    <a:lnL>
                      <a:noFill/>
                    </a:lnL>
                    <a:lnR>
                      <a:noFill/>
                    </a:lnR>
                    <a:lnT>
                      <a:noFill/>
                    </a:lnT>
                    <a:lnB w="9525" cap="flat" cmpd="sng" algn="ctr">
                      <a:solidFill>
                        <a:srgbClr val="DCDFE5"/>
                      </a:solidFill>
                      <a:prstDash val="solid"/>
                      <a:round/>
                      <a:headEnd type="none" w="med" len="med"/>
                      <a:tailEnd type="none" w="med" len="med"/>
                    </a:lnB>
                  </a:tcPr>
                </a:tc>
                <a:tc>
                  <a:txBody>
                    <a:bodyPr/>
                    <a:lstStyle/>
                    <a:p>
                      <a:pPr algn="ctr" rtl="0" fontAlgn="t">
                        <a:spcBef>
                          <a:spcPts val="900"/>
                        </a:spcBef>
                        <a:spcAft>
                          <a:spcPts val="1200"/>
                        </a:spcAft>
                      </a:pPr>
                      <a:r>
                        <a:rPr lang="as-IN" sz="2000" b="1" i="0" u="none" strike="noStrike">
                          <a:solidFill>
                            <a:srgbClr val="000000"/>
                          </a:solidFill>
                          <a:effectLst/>
                          <a:latin typeface="Arial" panose="020B0604020202020204" pitchFamily="34" charset="0"/>
                        </a:rPr>
                        <a:t>স্বাস্থ্য সুরক্ষা</a:t>
                      </a:r>
                      <a:endParaRPr lang="as-IN" sz="2000">
                        <a:effectLst/>
                      </a:endParaRPr>
                    </a:p>
                  </a:txBody>
                  <a:tcPr marL="63500" marR="63500" marT="63500" marB="63500">
                    <a:lnL>
                      <a:noFill/>
                    </a:lnL>
                    <a:lnR>
                      <a:noFill/>
                    </a:lnR>
                    <a:lnT>
                      <a:noFill/>
                    </a:lnT>
                    <a:lnB w="9525" cap="flat" cmpd="sng" algn="ctr">
                      <a:solidFill>
                        <a:srgbClr val="DCDFE5"/>
                      </a:solidFill>
                      <a:prstDash val="solid"/>
                      <a:round/>
                      <a:headEnd type="none" w="med" len="med"/>
                      <a:tailEnd type="none" w="med" len="med"/>
                    </a:lnB>
                  </a:tcPr>
                </a:tc>
                <a:extLst>
                  <a:ext uri="{0D108BD9-81ED-4DB2-BD59-A6C34878D82A}">
                    <a16:rowId xmlns:a16="http://schemas.microsoft.com/office/drawing/2014/main" val="3536856881"/>
                  </a:ext>
                </a:extLst>
              </a:tr>
              <a:tr h="1885117">
                <a:tc>
                  <a:txBody>
                    <a:bodyPr/>
                    <a:lstStyle/>
                    <a:p>
                      <a:pPr rtl="0" fontAlgn="t">
                        <a:spcBef>
                          <a:spcPts val="900"/>
                        </a:spcBef>
                        <a:spcAft>
                          <a:spcPts val="1200"/>
                        </a:spcAft>
                      </a:pPr>
                      <a:r>
                        <a:rPr lang="as-IN" sz="2000" b="1" i="0" u="none" strike="noStrike" dirty="0">
                          <a:solidFill>
                            <a:srgbClr val="000000"/>
                          </a:solidFill>
                          <a:effectLst/>
                          <a:latin typeface="Arial" panose="020B0604020202020204" pitchFamily="34" charset="0"/>
                        </a:rPr>
                        <a:t>গ্রীষ্মকাল</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dirty="0">
                          <a:solidFill>
                            <a:srgbClr val="000000"/>
                          </a:solidFill>
                          <a:effectLst/>
                          <a:latin typeface="Arial" panose="020B0604020202020204" pitchFamily="34" charset="0"/>
                        </a:rPr>
                        <a:t>রোদ থেকে বাঁচতে হালকা রঙের সুতি পোশাক পরি।</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dirty="0">
                          <a:solidFill>
                            <a:srgbClr val="000000"/>
                          </a:solidFill>
                          <a:effectLst/>
                          <a:latin typeface="Arial" panose="020B0604020202020204" pitchFamily="34" charset="0"/>
                        </a:rPr>
                        <a:t>আম, জাম, কাঁঠাল, তরমুজ ও প্রচুর নিরাপদ পানি খাই।</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a:solidFill>
                            <a:srgbClr val="000000"/>
                          </a:solidFill>
                          <a:effectLst/>
                          <a:latin typeface="Arial" panose="020B0604020202020204" pitchFamily="34" charset="0"/>
                        </a:rPr>
                        <a:t>নিয়মিত বিদ্যালয়ে যাই, ঘরের ভেতরের কাজ ও পড়াশোনা করি।</a:t>
                      </a:r>
                      <a:endParaRPr lang="as-IN" sz="200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a:solidFill>
                            <a:srgbClr val="000000"/>
                          </a:solidFill>
                          <a:effectLst/>
                          <a:latin typeface="Arial" panose="020B0604020202020204" pitchFamily="34" charset="0"/>
                        </a:rPr>
                        <a:t>রোদে ছাতা ব্যবহার করি এবং ডিহাইড্রেশন বা হিটস্ট্রোক এড়াতে ডাবের পানি বা স্যালাইন খাই।</a:t>
                      </a:r>
                      <a:endParaRPr lang="as-IN" sz="200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extLst>
                  <a:ext uri="{0D108BD9-81ED-4DB2-BD59-A6C34878D82A}">
                    <a16:rowId xmlns:a16="http://schemas.microsoft.com/office/drawing/2014/main" val="2205297879"/>
                  </a:ext>
                </a:extLst>
              </a:tr>
              <a:tr h="1591333">
                <a:tc>
                  <a:txBody>
                    <a:bodyPr/>
                    <a:lstStyle/>
                    <a:p>
                      <a:pPr rtl="0" fontAlgn="t">
                        <a:spcBef>
                          <a:spcPts val="900"/>
                        </a:spcBef>
                        <a:spcAft>
                          <a:spcPts val="1200"/>
                        </a:spcAft>
                      </a:pPr>
                      <a:r>
                        <a:rPr lang="as-IN" sz="2000" b="1" i="0" u="none" strike="noStrike" dirty="0">
                          <a:solidFill>
                            <a:srgbClr val="000000"/>
                          </a:solidFill>
                          <a:effectLst/>
                          <a:latin typeface="Arial" panose="020B0604020202020204" pitchFamily="34" charset="0"/>
                        </a:rPr>
                        <a:t>বর্ষাকাল</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a:solidFill>
                            <a:srgbClr val="000000"/>
                          </a:solidFill>
                          <a:effectLst/>
                          <a:latin typeface="Arial" panose="020B0604020202020204" pitchFamily="34" charset="0"/>
                        </a:rPr>
                        <a:t>বাইরে বের হলে রেইনকোট, প্লাস্টিকের জুতো জুতো বা সিন্থেটিক পোশাক পরি।</a:t>
                      </a:r>
                      <a:endParaRPr lang="as-IN" sz="200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dirty="0">
                          <a:solidFill>
                            <a:srgbClr val="000000"/>
                          </a:solidFill>
                          <a:effectLst/>
                          <a:latin typeface="Arial" panose="020B0604020202020204" pitchFamily="34" charset="0"/>
                        </a:rPr>
                        <a:t>গরম খিচুড়ি, ইলিশ মাছ, বিভিন্ন রকমের ভাজা-পোড়া ও বর্ষকালীন ফল খাই।</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a:solidFill>
                            <a:srgbClr val="000000"/>
                          </a:solidFill>
                          <a:effectLst/>
                          <a:latin typeface="Arial" panose="020B0604020202020204" pitchFamily="34" charset="0"/>
                        </a:rPr>
                        <a:t>বৃষ্টির পানি জমে থাকলে সাবধানে যাতায়াত করি এবং ছাতা ব্যবহার করি।</a:t>
                      </a:r>
                      <a:endParaRPr lang="as-IN" sz="200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tc>
                  <a:txBody>
                    <a:bodyPr/>
                    <a:lstStyle/>
                    <a:p>
                      <a:pPr rtl="0" fontAlgn="t">
                        <a:spcBef>
                          <a:spcPts val="900"/>
                        </a:spcBef>
                        <a:spcAft>
                          <a:spcPts val="1200"/>
                        </a:spcAft>
                      </a:pPr>
                      <a:r>
                        <a:rPr lang="as-IN" sz="2000" b="0" i="0" u="none" strike="noStrike">
                          <a:solidFill>
                            <a:srgbClr val="000000"/>
                          </a:solidFill>
                          <a:effectLst/>
                          <a:latin typeface="Arial" panose="020B0604020202020204" pitchFamily="34" charset="0"/>
                        </a:rPr>
                        <a:t>পানিবাহিত রোগ এড়াতে পানি ফুটিয়ে পান করি এবং মশার উপদ্রব থেকে বাঁচতে মশারি খাটাই।</a:t>
                      </a:r>
                      <a:endParaRPr lang="as-IN" sz="200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w="9525" cap="flat" cmpd="sng" algn="ctr">
                      <a:solidFill>
                        <a:srgbClr val="DCDFE5"/>
                      </a:solidFill>
                      <a:prstDash val="solid"/>
                      <a:round/>
                      <a:headEnd type="none" w="med" len="med"/>
                      <a:tailEnd type="none" w="med" len="med"/>
                    </a:lnB>
                  </a:tcPr>
                </a:tc>
                <a:extLst>
                  <a:ext uri="{0D108BD9-81ED-4DB2-BD59-A6C34878D82A}">
                    <a16:rowId xmlns:a16="http://schemas.microsoft.com/office/drawing/2014/main" val="2385895762"/>
                  </a:ext>
                </a:extLst>
              </a:tr>
              <a:tr h="2563875">
                <a:tc>
                  <a:txBody>
                    <a:bodyPr/>
                    <a:lstStyle/>
                    <a:p>
                      <a:pPr rtl="0" fontAlgn="t">
                        <a:spcBef>
                          <a:spcPts val="900"/>
                        </a:spcBef>
                        <a:spcAft>
                          <a:spcPts val="1200"/>
                        </a:spcAft>
                      </a:pPr>
                      <a:r>
                        <a:rPr lang="as-IN" sz="2000" b="1" i="0" u="none" strike="noStrike">
                          <a:solidFill>
                            <a:srgbClr val="000000"/>
                          </a:solidFill>
                          <a:effectLst/>
                          <a:latin typeface="Arial" panose="020B0604020202020204" pitchFamily="34" charset="0"/>
                        </a:rPr>
                        <a:t>শীতকাল</a:t>
                      </a:r>
                      <a:endParaRPr lang="as-IN" sz="200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a:noFill/>
                    </a:lnB>
                  </a:tcPr>
                </a:tc>
                <a:tc>
                  <a:txBody>
                    <a:bodyPr/>
                    <a:lstStyle/>
                    <a:p>
                      <a:pPr rtl="0" fontAlgn="t">
                        <a:spcBef>
                          <a:spcPts val="900"/>
                        </a:spcBef>
                        <a:spcAft>
                          <a:spcPts val="1200"/>
                        </a:spcAft>
                      </a:pPr>
                      <a:r>
                        <a:rPr lang="as-IN" sz="2000" b="0" i="0" u="none" strike="noStrike" dirty="0">
                          <a:solidFill>
                            <a:srgbClr val="000000"/>
                          </a:solidFill>
                          <a:effectLst/>
                          <a:latin typeface="Arial" panose="020B0604020202020204" pitchFamily="34" charset="0"/>
                        </a:rPr>
                        <a:t>শীতের তীব্রতা থেকে বাঁচতে মোটা উলের সোয়েটার, চাদর, জ্যাকেট ও কানটুপি পরি।</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a:noFill/>
                    </a:lnB>
                  </a:tcPr>
                </a:tc>
                <a:tc>
                  <a:txBody>
                    <a:bodyPr/>
                    <a:lstStyle/>
                    <a:p>
                      <a:pPr rtl="0" fontAlgn="t">
                        <a:spcBef>
                          <a:spcPts val="900"/>
                        </a:spcBef>
                        <a:spcAft>
                          <a:spcPts val="1200"/>
                        </a:spcAft>
                      </a:pPr>
                      <a:r>
                        <a:rPr lang="as-IN" sz="2000" b="0" i="0" u="none" strike="noStrike" dirty="0">
                          <a:solidFill>
                            <a:srgbClr val="000000"/>
                          </a:solidFill>
                          <a:effectLst/>
                          <a:latin typeface="Arial" panose="020B0604020202020204" pitchFamily="34" charset="0"/>
                        </a:rPr>
                        <a:t>নানা পদের পিঠা-পুলি, তাজা শাকসবজি (গাজর, ফুলকপি) ও গরম খাবার খাই।</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a:noFill/>
                    </a:lnB>
                  </a:tcPr>
                </a:tc>
                <a:tc>
                  <a:txBody>
                    <a:bodyPr/>
                    <a:lstStyle/>
                    <a:p>
                      <a:pPr rtl="0" fontAlgn="t">
                        <a:spcBef>
                          <a:spcPts val="900"/>
                        </a:spcBef>
                        <a:spcAft>
                          <a:spcPts val="1200"/>
                        </a:spcAft>
                      </a:pPr>
                      <a:r>
                        <a:rPr lang="as-IN" sz="2000" b="0" i="0" u="none" strike="noStrike" dirty="0">
                          <a:solidFill>
                            <a:srgbClr val="000000"/>
                          </a:solidFill>
                          <a:effectLst/>
                          <a:latin typeface="Arial" panose="020B0604020202020204" pitchFamily="34" charset="0"/>
                        </a:rPr>
                        <a:t>দুপুরে ও বিকেলে মাঠে খেলাধুলা করি এবং সকালের মিষ্টি রোদে সময় কাটাই।</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a:noFill/>
                    </a:lnB>
                  </a:tcPr>
                </a:tc>
                <a:tc>
                  <a:txBody>
                    <a:bodyPr/>
                    <a:lstStyle/>
                    <a:p>
                      <a:pPr rtl="0" fontAlgn="t">
                        <a:spcBef>
                          <a:spcPts val="900"/>
                        </a:spcBef>
                        <a:spcAft>
                          <a:spcPts val="1200"/>
                        </a:spcAft>
                      </a:pPr>
                      <a:r>
                        <a:rPr lang="as-IN" sz="2000" b="0" i="0" u="none" strike="noStrike" dirty="0">
                          <a:solidFill>
                            <a:srgbClr val="000000"/>
                          </a:solidFill>
                          <a:effectLst/>
                          <a:latin typeface="Arial" panose="020B0604020202020204" pitchFamily="34" charset="0"/>
                        </a:rPr>
                        <a:t>ঠান্ডা লাগা ও কাশি থেকে বাঁচতে কুসুম গরম পানি ব্যবহার করি এবং ত্বকে তেল বা লোশন মাখি।</a:t>
                      </a:r>
                      <a:endParaRPr lang="as-IN" sz="2000" dirty="0">
                        <a:effectLst/>
                      </a:endParaRPr>
                    </a:p>
                  </a:txBody>
                  <a:tcPr marL="63500" marR="63500" marT="63500" marB="63500">
                    <a:lnL>
                      <a:noFill/>
                    </a:lnL>
                    <a:lnR>
                      <a:noFill/>
                    </a:lnR>
                    <a:lnT w="9525" cap="flat" cmpd="sng" algn="ctr">
                      <a:solidFill>
                        <a:srgbClr val="DCDFE5"/>
                      </a:solidFill>
                      <a:prstDash val="solid"/>
                      <a:round/>
                      <a:headEnd type="none" w="med" len="med"/>
                      <a:tailEnd type="none" w="med" len="med"/>
                    </a:lnT>
                    <a:lnB>
                      <a:noFill/>
                    </a:lnB>
                  </a:tcPr>
                </a:tc>
                <a:extLst>
                  <a:ext uri="{0D108BD9-81ED-4DB2-BD59-A6C34878D82A}">
                    <a16:rowId xmlns:a16="http://schemas.microsoft.com/office/drawing/2014/main" val="393233465"/>
                  </a:ext>
                </a:extLst>
              </a:tr>
            </a:tbl>
          </a:graphicData>
        </a:graphic>
      </p:graphicFrame>
    </p:spTree>
    <p:extLst>
      <p:ext uri="{BB962C8B-B14F-4D97-AF65-F5344CB8AC3E}">
        <p14:creationId xmlns:p14="http://schemas.microsoft.com/office/powerpoint/2010/main" val="326564117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 y="263669"/>
            <a:ext cx="12077700" cy="1231106"/>
          </a:xfrm>
          <a:prstGeom prst="rect">
            <a:avLst/>
          </a:prstGeom>
        </p:spPr>
        <p:txBody>
          <a:bodyPr wrap="square">
            <a:spAutoFit/>
          </a:bodyPr>
          <a:lstStyle/>
          <a:p>
            <a:pPr>
              <a:spcBef>
                <a:spcPts val="900"/>
              </a:spcBef>
              <a:spcAft>
                <a:spcPts val="1200"/>
              </a:spcAft>
            </a:pPr>
            <a:r>
              <a:rPr lang="as-IN" sz="2800" b="1" dirty="0">
                <a:solidFill>
                  <a:srgbClr val="000000"/>
                </a:solidFill>
                <a:latin typeface="Arial" panose="020B0604020202020204" pitchFamily="34" charset="0"/>
              </a:rPr>
              <a:t>ঋতু পরিবর্তনের কারণে নিরাপদ জীবন যাপন সম্পর্কে আরও কিছু জানি</a:t>
            </a:r>
            <a:endParaRPr lang="as-IN" sz="2800" dirty="0"/>
          </a:p>
          <a:p>
            <a:r>
              <a:rPr lang="as-IN" dirty="0"/>
              <a:t/>
            </a:r>
            <a:br>
              <a:rPr lang="as-IN" dirty="0"/>
            </a:br>
            <a:endParaRPr lang="en-US" dirty="0"/>
          </a:p>
        </p:txBody>
      </p:sp>
      <p:sp>
        <p:nvSpPr>
          <p:cNvPr id="3" name="Rectangle 2"/>
          <p:cNvSpPr/>
          <p:nvPr/>
        </p:nvSpPr>
        <p:spPr>
          <a:xfrm>
            <a:off x="46892" y="879222"/>
            <a:ext cx="12212515" cy="6286336"/>
          </a:xfrm>
          <a:prstGeom prst="rect">
            <a:avLst/>
          </a:prstGeom>
        </p:spPr>
        <p:txBody>
          <a:bodyPr wrap="square">
            <a:spAutoFit/>
          </a:bodyPr>
          <a:lstStyle/>
          <a:p>
            <a:pPr>
              <a:spcBef>
                <a:spcPts val="900"/>
              </a:spcBef>
              <a:spcAft>
                <a:spcPts val="1200"/>
              </a:spcAft>
            </a:pPr>
            <a:r>
              <a:rPr lang="as-IN" sz="2000" dirty="0">
                <a:solidFill>
                  <a:srgbClr val="000000"/>
                </a:solidFill>
                <a:latin typeface="Arial" panose="020B0604020202020204" pitchFamily="34" charset="0"/>
              </a:rPr>
              <a:t>গ্রীষ্মকালে প্রকৃতির তাপমাত্রা বেশি এবং প্রচুর গরম অনুভূত হওয়ায় আমাদের সতর্ক থাকতে হয়। এই সময়ে পাতলা সুতি কাপড় পরা স্বাস্থ্যের জন্য ভালো। শীতকালে প্রকৃতির তাপমাত্রা কম এবং প্রচুর ঠান্ডা অনুভূত হয়। এই সময়ে মোটা কাপড় বা উলের তৈরি কাপড় পরতে হয়।</a:t>
            </a:r>
            <a:endParaRPr lang="as-IN" sz="2000" dirty="0"/>
          </a:p>
          <a:p>
            <a:pPr>
              <a:spcBef>
                <a:spcPts val="900"/>
              </a:spcBef>
              <a:spcAft>
                <a:spcPts val="1200"/>
              </a:spcAft>
            </a:pPr>
            <a:r>
              <a:rPr lang="as-IN" sz="2000" dirty="0">
                <a:solidFill>
                  <a:srgbClr val="000000"/>
                </a:solidFill>
                <a:latin typeface="Arial" panose="020B0604020202020204" pitchFamily="34" charset="0"/>
              </a:rPr>
              <a:t>গ্রীষ্মকালে স্বাভাবিক খাবারের সাথে প্রচুর পানি পান করতে হয়, রসালো ফল খেতে হয়। গরমের মধ্যে বাইরে থেকে ঘরে এসে হঠাৎ ঠান্ডা পানি পান করা স্বাস্থ্যের জন্য ভালো না। শীতকালে ঠান্ডার মধ্যে হালকা গরম পানি পান করা স্বাস্থ্যের জন্য ভালো।</a:t>
            </a:r>
            <a:endParaRPr lang="as-IN" sz="2000" dirty="0"/>
          </a:p>
          <a:p>
            <a:pPr>
              <a:spcBef>
                <a:spcPts val="900"/>
              </a:spcBef>
              <a:spcAft>
                <a:spcPts val="1200"/>
              </a:spcAft>
            </a:pPr>
            <a:r>
              <a:rPr lang="as-IN" sz="2000" dirty="0">
                <a:solidFill>
                  <a:srgbClr val="000000"/>
                </a:solidFill>
                <a:latin typeface="Arial" panose="020B0604020202020204" pitchFamily="34" charset="0"/>
              </a:rPr>
              <a:t>গ্রীষ্মকালে প্রখর তাপে বাইরে কম বের হতে হয়। এই সময়ে ছাতা ব্যবহার করতে হবে। বর্ষাকালে প্রচুর বৃষ্টিপাত হওয়ায় নদ-নদী, খাল-বিল পানিতে ভরা থাকে। আমাদের সাঁতার শেখা প্রয়োজন। একা একা পানিতে গোসল করা ঠিক নয়। বর্ষাকালে বাইরে বের হওয়ার সময়ে ছাতা অথবা রেইনকোট সাথে রাখতে হবে। এই সময়ে চলাচলের রাস্তা পিচ্ছিল থাকে। তাই হাঁটার সময়ে সতর্ক থাকা প্রয়োজন।</a:t>
            </a:r>
            <a:endParaRPr lang="as-IN" sz="2000" dirty="0"/>
          </a:p>
          <a:p>
            <a:pPr>
              <a:spcBef>
                <a:spcPts val="900"/>
              </a:spcBef>
              <a:spcAft>
                <a:spcPts val="1200"/>
              </a:spcAft>
            </a:pPr>
            <a:r>
              <a:rPr lang="as-IN" sz="2000" dirty="0">
                <a:solidFill>
                  <a:srgbClr val="000000"/>
                </a:solidFill>
                <a:latin typeface="Arial" panose="020B0604020202020204" pitchFamily="34" charset="0"/>
              </a:rPr>
              <a:t>ঋতু পরিবর্তনের সময় তাপমাত্রা, আর্দ্রতা ও বৃষ্টিপাতের পরিবর্তনের সাথে শিশুদের যত্নের পরিবর্তন করতে হয়। গ্রীষ্মকালে শিশুদের নিয়মিত গোসল করা ও পরিষ্কার-পরিচ্ছন্ন থাকা জরুরি। এ সময় সুস্বাস্থ্য নিয়ে সচেতন থাকতে হয়। শীতকালে ত্বকের পরিচর্যা করতে হয়। শীতকালে শিশুদের ঠান্ডাজনিত রোগ বেশি হয়। তাই এ সময়ে ছোটো শিশুদের প্রতি বিশেষ যত্নশীল থাকতে হয়। বর্ষাকালে সংক্রামক রোগ প্রতিরোধ করার জন্য নিয়মিত হাত ধোয়া প্রয়োজন। বর্ষাকালে মশার প্রকোপ বাড়ে, তাই এ সময় মশার কামড় থেকে নিজেকে রক্ষা করতে হয়।</a:t>
            </a:r>
            <a:endParaRPr lang="as-IN" sz="2000" dirty="0"/>
          </a:p>
          <a:p>
            <a:r>
              <a:rPr lang="as-IN" sz="2000" dirty="0"/>
              <a:t/>
            </a:r>
            <a:br>
              <a:rPr lang="as-IN" sz="2000" dirty="0"/>
            </a:br>
            <a:endParaRPr lang="en-US" sz="2000" dirty="0"/>
          </a:p>
        </p:txBody>
      </p:sp>
    </p:spTree>
    <p:extLst>
      <p:ext uri="{BB962C8B-B14F-4D97-AF65-F5344CB8AC3E}">
        <p14:creationId xmlns:p14="http://schemas.microsoft.com/office/powerpoint/2010/main" val="3172959870"/>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name="Slide 10">
    <p:bg>
      <p:bgPr>
        <a:solidFill>
          <a:srgbClr val="102439"/>
        </a:solidFill>
        <a:effectLst/>
      </p:bgPr>
    </p:bg>
    <p:spTree>
      <p:nvGrpSpPr>
        <p:cNvPr id="1" name=""/>
        <p:cNvGrpSpPr/>
        <p:nvPr/>
      </p:nvGrpSpPr>
      <p:grpSpPr>
        <a:xfrm>
          <a:off x="0" y="0"/>
          <a:ext cx="0" cy="0"/>
          <a:chOff x="0" y="0"/>
          <a:chExt cx="0" cy="0"/>
        </a:xfrm>
      </p:grpSpPr>
      <p:sp>
        <p:nvSpPr>
          <p:cNvPr id="2" name="Text 0"/>
          <p:cNvSpPr/>
          <p:nvPr/>
        </p:nvSpPr>
        <p:spPr>
          <a:xfrm>
            <a:off x="548640" y="502920"/>
            <a:ext cx="11064240" cy="731520"/>
          </a:xfrm>
          <a:prstGeom prst="rect">
            <a:avLst/>
          </a:prstGeom>
          <a:noFill/>
          <a:ln/>
        </p:spPr>
        <p:txBody>
          <a:bodyPr wrap="square" rtlCol="0" anchor="ctr"/>
          <a:lstStyle/>
          <a:p>
            <a:pPr marL="0" indent="0">
              <a:buNone/>
            </a:pPr>
            <a:r>
              <a:rPr lang="en-US" sz="4400" b="1" dirty="0">
                <a:solidFill>
                  <a:srgbClr val="FFFFFF"/>
                </a:solidFill>
                <a:latin typeface="Nirmala UI" pitchFamily="34" charset="0"/>
                <a:ea typeface="Nirmala UI" pitchFamily="34" charset="-122"/>
                <a:cs typeface="Nirmala UI" pitchFamily="34" charset="-120"/>
              </a:rPr>
              <a:t>সারসংক্ষেপ</a:t>
            </a:r>
            <a:endParaRPr lang="en-US" sz="4400" dirty="0"/>
          </a:p>
        </p:txBody>
      </p:sp>
      <p:sp>
        <p:nvSpPr>
          <p:cNvPr id="3" name="Shape 1"/>
          <p:cNvSpPr/>
          <p:nvPr/>
        </p:nvSpPr>
        <p:spPr>
          <a:xfrm>
            <a:off x="568968" y="1556485"/>
            <a:ext cx="475488" cy="475488"/>
          </a:xfrm>
          <a:prstGeom prst="ellipse">
            <a:avLst/>
          </a:prstGeom>
          <a:solidFill>
            <a:srgbClr val="E8935C"/>
          </a:solidFill>
          <a:ln/>
          <a:effectLst>
            <a:outerShdw blurRad="101600" dist="38100" dir="5400000" algn="bl" rotWithShape="0">
              <a:srgbClr val="102439">
                <a:alpha val="22000"/>
              </a:srgbClr>
            </a:outerShdw>
          </a:effectLst>
        </p:spPr>
      </p:sp>
      <p:pic>
        <p:nvPicPr>
          <p:cNvPr id="4" name="Image 0" descr="icons/check_102439.png"/>
          <p:cNvPicPr>
            <a:picLocks noChangeAspect="1"/>
          </p:cNvPicPr>
          <p:nvPr/>
        </p:nvPicPr>
        <p:blipFill>
          <a:blip r:embed="rId3"/>
          <a:stretch>
            <a:fillRect/>
          </a:stretch>
        </p:blipFill>
        <p:spPr>
          <a:xfrm>
            <a:off x="658351" y="1635158"/>
            <a:ext cx="261518" cy="261518"/>
          </a:xfrm>
          <a:prstGeom prst="rect">
            <a:avLst/>
          </a:prstGeom>
        </p:spPr>
      </p:pic>
      <p:sp>
        <p:nvSpPr>
          <p:cNvPr id="5" name="Text 2"/>
          <p:cNvSpPr/>
          <p:nvPr/>
        </p:nvSpPr>
        <p:spPr>
          <a:xfrm>
            <a:off x="1131113" y="1463040"/>
            <a:ext cx="10905555" cy="713232"/>
          </a:xfrm>
          <a:prstGeom prst="rect">
            <a:avLst/>
          </a:prstGeom>
          <a:noFill/>
          <a:ln/>
        </p:spPr>
        <p:txBody>
          <a:bodyPr wrap="square" rtlCol="0" anchor="ctr"/>
          <a:lstStyle/>
          <a:p>
            <a:pPr marL="0" indent="0">
              <a:lnSpc>
                <a:spcPct val="120000"/>
              </a:lnSpc>
              <a:buNone/>
            </a:pPr>
            <a:r>
              <a:rPr lang="en-US" sz="3200" dirty="0">
                <a:solidFill>
                  <a:srgbClr val="FFFFFF"/>
                </a:solidFill>
                <a:latin typeface="Nirmala UI" pitchFamily="34" charset="0"/>
                <a:ea typeface="Nirmala UI" pitchFamily="34" charset="-122"/>
                <a:cs typeface="Nirmala UI" pitchFamily="34" charset="-120"/>
              </a:rPr>
              <a:t>পৃথিবীর দুই ধরনের গতি — আবর্তন গতি ও পরিভ্রমণ গতি</a:t>
            </a:r>
            <a:endParaRPr lang="en-US" sz="3200" dirty="0"/>
          </a:p>
        </p:txBody>
      </p:sp>
      <p:sp>
        <p:nvSpPr>
          <p:cNvPr id="6" name="Shape 3"/>
          <p:cNvSpPr/>
          <p:nvPr/>
        </p:nvSpPr>
        <p:spPr>
          <a:xfrm>
            <a:off x="548640" y="2331720"/>
            <a:ext cx="475488" cy="475488"/>
          </a:xfrm>
          <a:prstGeom prst="ellipse">
            <a:avLst/>
          </a:prstGeom>
          <a:solidFill>
            <a:srgbClr val="E8935C"/>
          </a:solidFill>
          <a:ln/>
          <a:effectLst>
            <a:outerShdw blurRad="101600" dist="38100" dir="5400000" algn="bl" rotWithShape="0">
              <a:srgbClr val="102439">
                <a:alpha val="22000"/>
              </a:srgbClr>
            </a:outerShdw>
          </a:effectLst>
        </p:spPr>
      </p:sp>
      <p:pic>
        <p:nvPicPr>
          <p:cNvPr id="7" name="Image 1" descr="icons/check_102439.png"/>
          <p:cNvPicPr>
            <a:picLocks noChangeAspect="1"/>
          </p:cNvPicPr>
          <p:nvPr/>
        </p:nvPicPr>
        <p:blipFill>
          <a:blip r:embed="rId3"/>
          <a:stretch>
            <a:fillRect/>
          </a:stretch>
        </p:blipFill>
        <p:spPr>
          <a:xfrm>
            <a:off x="655625" y="2438705"/>
            <a:ext cx="261518" cy="261518"/>
          </a:xfrm>
          <a:prstGeom prst="rect">
            <a:avLst/>
          </a:prstGeom>
        </p:spPr>
      </p:pic>
      <p:sp>
        <p:nvSpPr>
          <p:cNvPr id="8" name="Text 4"/>
          <p:cNvSpPr/>
          <p:nvPr/>
        </p:nvSpPr>
        <p:spPr>
          <a:xfrm>
            <a:off x="1060773" y="2249776"/>
            <a:ext cx="10975895" cy="713232"/>
          </a:xfrm>
          <a:prstGeom prst="rect">
            <a:avLst/>
          </a:prstGeom>
          <a:noFill/>
          <a:ln/>
        </p:spPr>
        <p:txBody>
          <a:bodyPr wrap="square" rtlCol="0" anchor="ctr"/>
          <a:lstStyle/>
          <a:p>
            <a:pPr marL="0" indent="0">
              <a:lnSpc>
                <a:spcPct val="120000"/>
              </a:lnSpc>
              <a:buNone/>
            </a:pPr>
            <a:r>
              <a:rPr lang="en-US" sz="3200" dirty="0">
                <a:solidFill>
                  <a:srgbClr val="FFFFFF"/>
                </a:solidFill>
                <a:latin typeface="Nirmala UI" pitchFamily="34" charset="0"/>
                <a:ea typeface="Nirmala UI" pitchFamily="34" charset="-122"/>
                <a:cs typeface="Nirmala UI" pitchFamily="34" charset="-120"/>
              </a:rPr>
              <a:t>আবর্তন গতিতে পৃথিবী নিজ অক্ষে ঘোরে, সময় লাগে ২৪ ঘণ্টা</a:t>
            </a:r>
            <a:endParaRPr lang="en-US" sz="3200" dirty="0"/>
          </a:p>
        </p:txBody>
      </p:sp>
      <p:sp>
        <p:nvSpPr>
          <p:cNvPr id="9" name="Shape 5"/>
          <p:cNvSpPr/>
          <p:nvPr/>
        </p:nvSpPr>
        <p:spPr>
          <a:xfrm>
            <a:off x="548640" y="3200400"/>
            <a:ext cx="475488" cy="475488"/>
          </a:xfrm>
          <a:prstGeom prst="ellipse">
            <a:avLst/>
          </a:prstGeom>
          <a:solidFill>
            <a:srgbClr val="E8935C"/>
          </a:solidFill>
          <a:ln/>
          <a:effectLst>
            <a:outerShdw blurRad="101600" dist="38100" dir="5400000" algn="bl" rotWithShape="0">
              <a:srgbClr val="102439">
                <a:alpha val="22000"/>
              </a:srgbClr>
            </a:outerShdw>
          </a:effectLst>
        </p:spPr>
      </p:sp>
      <p:pic>
        <p:nvPicPr>
          <p:cNvPr id="10" name="Image 2" descr="icons/check_102439.png"/>
          <p:cNvPicPr>
            <a:picLocks noChangeAspect="1"/>
          </p:cNvPicPr>
          <p:nvPr/>
        </p:nvPicPr>
        <p:blipFill>
          <a:blip r:embed="rId3"/>
          <a:stretch>
            <a:fillRect/>
          </a:stretch>
        </p:blipFill>
        <p:spPr>
          <a:xfrm>
            <a:off x="655625" y="3307385"/>
            <a:ext cx="261518" cy="261518"/>
          </a:xfrm>
          <a:prstGeom prst="rect">
            <a:avLst/>
          </a:prstGeom>
        </p:spPr>
      </p:pic>
      <p:sp>
        <p:nvSpPr>
          <p:cNvPr id="11" name="Text 6"/>
          <p:cNvSpPr/>
          <p:nvPr/>
        </p:nvSpPr>
        <p:spPr>
          <a:xfrm>
            <a:off x="1131113" y="3081528"/>
            <a:ext cx="10332720" cy="713232"/>
          </a:xfrm>
          <a:prstGeom prst="rect">
            <a:avLst/>
          </a:prstGeom>
          <a:noFill/>
          <a:ln/>
        </p:spPr>
        <p:txBody>
          <a:bodyPr wrap="square" rtlCol="0" anchor="ctr"/>
          <a:lstStyle/>
          <a:p>
            <a:pPr marL="0" indent="0">
              <a:lnSpc>
                <a:spcPct val="120000"/>
              </a:lnSpc>
              <a:buNone/>
            </a:pPr>
            <a:r>
              <a:rPr lang="en-US" sz="3200" dirty="0">
                <a:solidFill>
                  <a:srgbClr val="FFFFFF"/>
                </a:solidFill>
                <a:latin typeface="Nirmala UI" pitchFamily="34" charset="0"/>
                <a:ea typeface="Nirmala UI" pitchFamily="34" charset="-122"/>
                <a:cs typeface="Nirmala UI" pitchFamily="34" charset="-120"/>
              </a:rPr>
              <a:t>আবর্তনের ফলে দিন ও রাত সংঘটিত হয়</a:t>
            </a:r>
            <a:endParaRPr lang="en-US" sz="3200" dirty="0"/>
          </a:p>
        </p:txBody>
      </p:sp>
      <p:sp>
        <p:nvSpPr>
          <p:cNvPr id="12" name="Shape 7"/>
          <p:cNvSpPr/>
          <p:nvPr/>
        </p:nvSpPr>
        <p:spPr>
          <a:xfrm>
            <a:off x="548640" y="4069080"/>
            <a:ext cx="475488" cy="475488"/>
          </a:xfrm>
          <a:prstGeom prst="ellipse">
            <a:avLst/>
          </a:prstGeom>
          <a:solidFill>
            <a:srgbClr val="E8935C"/>
          </a:solidFill>
          <a:ln/>
          <a:effectLst>
            <a:outerShdw blurRad="101600" dist="38100" dir="5400000" algn="bl" rotWithShape="0">
              <a:srgbClr val="102439">
                <a:alpha val="22000"/>
              </a:srgbClr>
            </a:outerShdw>
          </a:effectLst>
        </p:spPr>
      </p:sp>
      <p:pic>
        <p:nvPicPr>
          <p:cNvPr id="13" name="Image 3" descr="icons/check_102439.png"/>
          <p:cNvPicPr>
            <a:picLocks noChangeAspect="1"/>
          </p:cNvPicPr>
          <p:nvPr/>
        </p:nvPicPr>
        <p:blipFill>
          <a:blip r:embed="rId3"/>
          <a:stretch>
            <a:fillRect/>
          </a:stretch>
        </p:blipFill>
        <p:spPr>
          <a:xfrm>
            <a:off x="655625" y="4176065"/>
            <a:ext cx="261518" cy="261518"/>
          </a:xfrm>
          <a:prstGeom prst="rect">
            <a:avLst/>
          </a:prstGeom>
        </p:spPr>
      </p:pic>
      <p:sp>
        <p:nvSpPr>
          <p:cNvPr id="14" name="Text 8"/>
          <p:cNvSpPr/>
          <p:nvPr/>
        </p:nvSpPr>
        <p:spPr>
          <a:xfrm>
            <a:off x="1234440" y="4176065"/>
            <a:ext cx="10332720" cy="713232"/>
          </a:xfrm>
          <a:prstGeom prst="rect">
            <a:avLst/>
          </a:prstGeom>
          <a:noFill/>
          <a:ln/>
        </p:spPr>
        <p:txBody>
          <a:bodyPr wrap="square" rtlCol="0" anchor="ctr"/>
          <a:lstStyle/>
          <a:p>
            <a:pPr marL="0" indent="0">
              <a:lnSpc>
                <a:spcPct val="120000"/>
              </a:lnSpc>
              <a:buNone/>
            </a:pPr>
            <a:r>
              <a:rPr lang="en-US" sz="3200" dirty="0">
                <a:solidFill>
                  <a:srgbClr val="FFFFFF"/>
                </a:solidFill>
                <a:latin typeface="Nirmala UI" pitchFamily="34" charset="0"/>
                <a:ea typeface="Nirmala UI" pitchFamily="34" charset="-122"/>
                <a:cs typeface="Nirmala UI" pitchFamily="34" charset="-120"/>
              </a:rPr>
              <a:t>পরিভ্রমণ গতিতে পৃথিবী সূর্যকে কেন্দ্র করে ঘোরে, সময় লাগে ৩৬৫ দিন</a:t>
            </a:r>
            <a:endParaRPr lang="en-US" sz="3200" dirty="0"/>
          </a:p>
        </p:txBody>
      </p:sp>
      <p:sp>
        <p:nvSpPr>
          <p:cNvPr id="15" name="Shape 9"/>
          <p:cNvSpPr/>
          <p:nvPr/>
        </p:nvSpPr>
        <p:spPr>
          <a:xfrm>
            <a:off x="474644" y="5570313"/>
            <a:ext cx="475488" cy="475488"/>
          </a:xfrm>
          <a:prstGeom prst="ellipse">
            <a:avLst/>
          </a:prstGeom>
          <a:solidFill>
            <a:srgbClr val="E8935C"/>
          </a:solidFill>
          <a:ln/>
          <a:effectLst>
            <a:outerShdw blurRad="101600" dist="38100" dir="5400000" algn="bl" rotWithShape="0">
              <a:srgbClr val="102439">
                <a:alpha val="22000"/>
              </a:srgbClr>
            </a:outerShdw>
          </a:effectLst>
        </p:spPr>
      </p:sp>
      <p:pic>
        <p:nvPicPr>
          <p:cNvPr id="16" name="Image 4" descr="icons/check_102439.png"/>
          <p:cNvPicPr>
            <a:picLocks noChangeAspect="1"/>
          </p:cNvPicPr>
          <p:nvPr/>
        </p:nvPicPr>
        <p:blipFill>
          <a:blip r:embed="rId3"/>
          <a:stretch>
            <a:fillRect/>
          </a:stretch>
        </p:blipFill>
        <p:spPr>
          <a:xfrm>
            <a:off x="581629" y="5665411"/>
            <a:ext cx="261518" cy="261518"/>
          </a:xfrm>
          <a:prstGeom prst="rect">
            <a:avLst/>
          </a:prstGeom>
        </p:spPr>
      </p:pic>
      <p:sp>
        <p:nvSpPr>
          <p:cNvPr id="17" name="Text 10"/>
          <p:cNvSpPr/>
          <p:nvPr/>
        </p:nvSpPr>
        <p:spPr>
          <a:xfrm>
            <a:off x="980395" y="5570313"/>
            <a:ext cx="10863775" cy="713232"/>
          </a:xfrm>
          <a:prstGeom prst="rect">
            <a:avLst/>
          </a:prstGeom>
          <a:noFill/>
          <a:ln/>
        </p:spPr>
        <p:txBody>
          <a:bodyPr wrap="square" rtlCol="0" anchor="ctr"/>
          <a:lstStyle/>
          <a:p>
            <a:pPr marL="0" indent="0">
              <a:lnSpc>
                <a:spcPct val="120000"/>
              </a:lnSpc>
              <a:buNone/>
            </a:pPr>
            <a:r>
              <a:rPr lang="en-US" sz="3200" dirty="0">
                <a:solidFill>
                  <a:srgbClr val="FFFFFF"/>
                </a:solidFill>
                <a:latin typeface="Nirmala UI" pitchFamily="34" charset="0"/>
                <a:ea typeface="Nirmala UI" pitchFamily="34" charset="-122"/>
                <a:cs typeface="Nirmala UI" pitchFamily="34" charset="-120"/>
              </a:rPr>
              <a:t>পরিভ্রমণের ফলে ঋতু পরিবর্তন হয় — বাংলাদেশে ছয়টি ঋতু দেখা যায়</a:t>
            </a:r>
            <a:endParaRPr lang="en-US" sz="3200" dirty="0"/>
          </a:p>
        </p:txBody>
      </p:sp>
    </p:spTree>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8761" y="877144"/>
            <a:ext cx="5357448" cy="2962349"/>
          </a:xfrm>
          <a:prstGeom prst="rect">
            <a:avLst/>
          </a:prstGeom>
          <a:solidFill>
            <a:schemeClr val="accent6">
              <a:lumMod val="40000"/>
              <a:lumOff val="60000"/>
            </a:schemeClr>
          </a:solidFill>
        </p:spPr>
        <p:txBody>
          <a:bodyPr wrap="square">
            <a:spAutoFit/>
          </a:bodyPr>
          <a:lstStyle/>
          <a:p>
            <a:pPr>
              <a:spcBef>
                <a:spcPts val="900"/>
              </a:spcBef>
              <a:spcAft>
                <a:spcPts val="1200"/>
              </a:spcAft>
            </a:pPr>
            <a:r>
              <a:rPr lang="as-IN" sz="2400" b="1" dirty="0" smtClean="0">
                <a:solidFill>
                  <a:srgbClr val="000000"/>
                </a:solidFill>
                <a:latin typeface="Arial" panose="020B0604020202020204" pitchFamily="34" charset="0"/>
              </a:rPr>
              <a:t>১</a:t>
            </a:r>
            <a:r>
              <a:rPr lang="as-IN" sz="2400" b="1" dirty="0">
                <a:solidFill>
                  <a:srgbClr val="000000"/>
                </a:solidFill>
                <a:latin typeface="Arial" panose="020B0604020202020204" pitchFamily="34" charset="0"/>
              </a:rPr>
              <a:t>. সঠিক উত্তরে টিক চিহ্ন (</a:t>
            </a:r>
            <a:r>
              <a:rPr lang="as-IN" sz="2400" dirty="0">
                <a:solidFill>
                  <a:srgbClr val="000000"/>
                </a:solidFill>
                <a:latin typeface="Arial" panose="020B0604020202020204" pitchFamily="34" charset="0"/>
              </a:rPr>
              <a:t>√)</a:t>
            </a:r>
            <a:r>
              <a:rPr lang="as-IN" sz="2400" b="1" dirty="0">
                <a:solidFill>
                  <a:srgbClr val="000000"/>
                </a:solidFill>
                <a:latin typeface="Arial" panose="020B0604020202020204" pitchFamily="34" charset="0"/>
              </a:rPr>
              <a:t> দিই</a:t>
            </a:r>
            <a:endParaRPr lang="as-IN" sz="2400" dirty="0"/>
          </a:p>
          <a:p>
            <a:pPr>
              <a:spcBef>
                <a:spcPts val="900"/>
              </a:spcBef>
              <a:spcAft>
                <a:spcPts val="1200"/>
              </a:spcAft>
            </a:pPr>
            <a:r>
              <a:rPr lang="as-IN" sz="2400" dirty="0">
                <a:solidFill>
                  <a:srgbClr val="000000"/>
                </a:solidFill>
                <a:latin typeface="Arial" panose="020B0604020202020204" pitchFamily="34" charset="0"/>
              </a:rPr>
              <a:t>ক) সৌরজগতের কেন্দ্রে থাকে কোনটি?</a:t>
            </a:r>
            <a:endParaRPr lang="as-IN" sz="2400" dirty="0"/>
          </a:p>
          <a:p>
            <a:pPr fontAlgn="base">
              <a:spcBef>
                <a:spcPts val="1800"/>
              </a:spcBef>
            </a:pPr>
            <a:r>
              <a:rPr lang="as-IN" sz="2400" dirty="0">
                <a:solidFill>
                  <a:srgbClr val="000000"/>
                </a:solidFill>
                <a:latin typeface="Arial" panose="020B0604020202020204" pitchFamily="34" charset="0"/>
              </a:rPr>
              <a:t>পৃথিবী</a:t>
            </a:r>
          </a:p>
          <a:p>
            <a:pPr fontAlgn="base">
              <a:buFont typeface="Arial" panose="020B0604020202020204" pitchFamily="34" charset="0"/>
              <a:buChar char="•"/>
            </a:pPr>
            <a:r>
              <a:rPr lang="as-IN" sz="2400" dirty="0">
                <a:solidFill>
                  <a:srgbClr val="000000"/>
                </a:solidFill>
                <a:latin typeface="Arial" panose="020B0604020202020204" pitchFamily="34" charset="0"/>
              </a:rPr>
              <a:t>সূর্য</a:t>
            </a:r>
          </a:p>
          <a:p>
            <a:pPr fontAlgn="base">
              <a:buFont typeface="Arial" panose="020B0604020202020204" pitchFamily="34" charset="0"/>
              <a:buChar char="•"/>
            </a:pPr>
            <a:r>
              <a:rPr lang="as-IN" sz="2400" dirty="0">
                <a:solidFill>
                  <a:srgbClr val="000000"/>
                </a:solidFill>
                <a:latin typeface="Arial" panose="020B0604020202020204" pitchFamily="34" charset="0"/>
              </a:rPr>
              <a:t>চাঁদ</a:t>
            </a:r>
          </a:p>
          <a:p>
            <a:pPr fontAlgn="base">
              <a:spcAft>
                <a:spcPts val="3300"/>
              </a:spcAft>
              <a:buFont typeface="Arial" panose="020B0604020202020204" pitchFamily="34" charset="0"/>
              <a:buChar char="•"/>
            </a:pPr>
            <a:r>
              <a:rPr lang="as-IN" sz="2400" dirty="0">
                <a:solidFill>
                  <a:srgbClr val="000000"/>
                </a:solidFill>
                <a:latin typeface="Arial" panose="020B0604020202020204" pitchFamily="34" charset="0"/>
              </a:rPr>
              <a:t>তারা</a:t>
            </a:r>
          </a:p>
        </p:txBody>
      </p:sp>
      <p:sp>
        <p:nvSpPr>
          <p:cNvPr id="3" name="Rectangle 2"/>
          <p:cNvSpPr/>
          <p:nvPr/>
        </p:nvSpPr>
        <p:spPr>
          <a:xfrm>
            <a:off x="5090746" y="202195"/>
            <a:ext cx="1670538" cy="523220"/>
          </a:xfrm>
          <a:prstGeom prst="rect">
            <a:avLst/>
          </a:prstGeom>
          <a:solidFill>
            <a:schemeClr val="accent6">
              <a:lumMod val="60000"/>
              <a:lumOff val="40000"/>
            </a:schemeClr>
          </a:solidFill>
        </p:spPr>
        <p:txBody>
          <a:bodyPr wrap="square">
            <a:spAutoFit/>
          </a:bodyPr>
          <a:lstStyle/>
          <a:p>
            <a:pPr>
              <a:spcBef>
                <a:spcPts val="1800"/>
              </a:spcBef>
              <a:spcAft>
                <a:spcPts val="900"/>
              </a:spcAft>
            </a:pPr>
            <a:r>
              <a:rPr lang="as-IN" sz="2800" b="1" dirty="0">
                <a:solidFill>
                  <a:srgbClr val="000000"/>
                </a:solidFill>
                <a:latin typeface="Arial" panose="020B0604020202020204" pitchFamily="34" charset="0"/>
              </a:rPr>
              <a:t>মূল্যায়ন</a:t>
            </a:r>
            <a:endParaRPr lang="as-IN" sz="2800" dirty="0"/>
          </a:p>
        </p:txBody>
      </p:sp>
      <p:sp>
        <p:nvSpPr>
          <p:cNvPr id="4" name="Rectangle 3"/>
          <p:cNvSpPr/>
          <p:nvPr/>
        </p:nvSpPr>
        <p:spPr>
          <a:xfrm>
            <a:off x="2560088" y="2199692"/>
            <a:ext cx="2862304" cy="1438855"/>
          </a:xfrm>
          <a:prstGeom prst="rect">
            <a:avLst/>
          </a:prstGeom>
          <a:solidFill>
            <a:schemeClr val="accent6">
              <a:lumMod val="40000"/>
              <a:lumOff val="60000"/>
            </a:schemeClr>
          </a:solidFill>
        </p:spPr>
        <p:txBody>
          <a:bodyPr wrap="square">
            <a:spAutoFit/>
          </a:bodyPr>
          <a:lstStyle/>
          <a:p>
            <a:pPr>
              <a:spcBef>
                <a:spcPts val="1800"/>
              </a:spcBef>
              <a:spcAft>
                <a:spcPts val="3300"/>
              </a:spcAft>
            </a:pPr>
            <a:r>
              <a:rPr lang="as-IN" sz="2400" b="1" dirty="0">
                <a:solidFill>
                  <a:srgbClr val="000000"/>
                </a:solidFill>
                <a:latin typeface="Arial" panose="020B0604020202020204" pitchFamily="34" charset="0"/>
              </a:rPr>
              <a:t>(</a:t>
            </a:r>
            <a:r>
              <a:rPr lang="as-IN" sz="2400" dirty="0">
                <a:solidFill>
                  <a:srgbClr val="000000"/>
                </a:solidFill>
                <a:latin typeface="Arial" panose="020B0604020202020204" pitchFamily="34" charset="0"/>
              </a:rPr>
              <a:t>√)সূর্য</a:t>
            </a:r>
            <a:endParaRPr lang="as-IN" sz="2400" dirty="0"/>
          </a:p>
          <a:p>
            <a:r>
              <a:rPr lang="as-IN" dirty="0"/>
              <a:t/>
            </a:r>
            <a:br>
              <a:rPr lang="as-IN" dirty="0"/>
            </a:br>
            <a:endParaRPr lang="en-US" dirty="0"/>
          </a:p>
        </p:txBody>
      </p:sp>
      <p:sp>
        <p:nvSpPr>
          <p:cNvPr id="5" name="Rectangle 4"/>
          <p:cNvSpPr/>
          <p:nvPr/>
        </p:nvSpPr>
        <p:spPr>
          <a:xfrm>
            <a:off x="5926015" y="968586"/>
            <a:ext cx="6096000" cy="2462213"/>
          </a:xfrm>
          <a:prstGeom prst="rect">
            <a:avLst/>
          </a:prstGeom>
          <a:solidFill>
            <a:schemeClr val="accent6">
              <a:lumMod val="40000"/>
              <a:lumOff val="60000"/>
            </a:schemeClr>
          </a:solidFill>
        </p:spPr>
        <p:txBody>
          <a:bodyPr>
            <a:spAutoFit/>
          </a:bodyPr>
          <a:lstStyle/>
          <a:p>
            <a:pPr>
              <a:spcBef>
                <a:spcPts val="900"/>
              </a:spcBef>
              <a:spcAft>
                <a:spcPts val="1200"/>
              </a:spcAft>
            </a:pPr>
            <a:r>
              <a:rPr lang="as-IN" sz="2400" dirty="0">
                <a:solidFill>
                  <a:srgbClr val="000000"/>
                </a:solidFill>
                <a:latin typeface="Arial" panose="020B0604020202020204" pitchFamily="34" charset="0"/>
              </a:rPr>
              <a:t>খ) বাংলাদেশে যখন মধ্যরাত তখন কোন দেশে দিন?</a:t>
            </a:r>
            <a:endParaRPr lang="as-IN" sz="2400" dirty="0"/>
          </a:p>
          <a:p>
            <a:r>
              <a:rPr lang="as-IN" sz="2400" dirty="0" smtClean="0">
                <a:solidFill>
                  <a:srgbClr val="000000"/>
                </a:solidFill>
                <a:latin typeface="Arial" panose="020B0604020202020204" pitchFamily="34" charset="0"/>
              </a:rPr>
              <a:t>ভারত</a:t>
            </a:r>
            <a:endParaRPr lang="as-IN" sz="2400" dirty="0">
              <a:solidFill>
                <a:srgbClr val="000000"/>
              </a:solidFill>
              <a:latin typeface="Arial" panose="020B0604020202020204" pitchFamily="34" charset="0"/>
            </a:endParaRPr>
          </a:p>
          <a:p>
            <a:pPr fontAlgn="base">
              <a:buFont typeface="Arial" panose="020B0604020202020204" pitchFamily="34" charset="0"/>
              <a:buChar char="•"/>
            </a:pPr>
            <a:r>
              <a:rPr lang="as-IN" sz="2400" dirty="0">
                <a:solidFill>
                  <a:srgbClr val="000000"/>
                </a:solidFill>
                <a:latin typeface="Arial" panose="020B0604020202020204" pitchFamily="34" charset="0"/>
              </a:rPr>
              <a:t>পাকিস্তান</a:t>
            </a:r>
          </a:p>
          <a:p>
            <a:pPr fontAlgn="base">
              <a:buFont typeface="Arial" panose="020B0604020202020204" pitchFamily="34" charset="0"/>
              <a:buChar char="•"/>
            </a:pPr>
            <a:r>
              <a:rPr lang="as-IN" sz="2400" dirty="0">
                <a:solidFill>
                  <a:srgbClr val="000000"/>
                </a:solidFill>
                <a:latin typeface="Arial" panose="020B0604020202020204" pitchFamily="34" charset="0"/>
              </a:rPr>
              <a:t>যুক্তরাজ্য</a:t>
            </a:r>
          </a:p>
          <a:p>
            <a:pPr fontAlgn="base">
              <a:spcAft>
                <a:spcPts val="3300"/>
              </a:spcAft>
              <a:buFont typeface="Arial" panose="020B0604020202020204" pitchFamily="34" charset="0"/>
              <a:buChar char="•"/>
            </a:pPr>
            <a:r>
              <a:rPr lang="as-IN" sz="2400" dirty="0">
                <a:solidFill>
                  <a:srgbClr val="000000"/>
                </a:solidFill>
                <a:latin typeface="Arial" panose="020B0604020202020204" pitchFamily="34" charset="0"/>
              </a:rPr>
              <a:t>যুক্তরাষ্ট্র</a:t>
            </a:r>
          </a:p>
        </p:txBody>
      </p:sp>
      <p:sp>
        <p:nvSpPr>
          <p:cNvPr id="6" name="Rectangle 5"/>
          <p:cNvSpPr/>
          <p:nvPr/>
        </p:nvSpPr>
        <p:spPr>
          <a:xfrm>
            <a:off x="8351202" y="2180893"/>
            <a:ext cx="1550424" cy="461665"/>
          </a:xfrm>
          <a:prstGeom prst="rect">
            <a:avLst/>
          </a:prstGeom>
          <a:solidFill>
            <a:schemeClr val="accent6">
              <a:lumMod val="40000"/>
              <a:lumOff val="60000"/>
            </a:schemeClr>
          </a:solidFill>
        </p:spPr>
        <p:txBody>
          <a:bodyPr wrap="none">
            <a:spAutoFit/>
          </a:bodyPr>
          <a:lstStyle/>
          <a:p>
            <a:r>
              <a:rPr lang="as-IN" sz="2400" b="1" dirty="0"/>
              <a:t>(</a:t>
            </a:r>
            <a:r>
              <a:rPr lang="as-IN" sz="2400" dirty="0"/>
              <a:t>√)যুক্তরাষ্ট্র</a:t>
            </a:r>
            <a:endParaRPr lang="en-US" sz="2400" dirty="0"/>
          </a:p>
        </p:txBody>
      </p:sp>
      <p:sp>
        <p:nvSpPr>
          <p:cNvPr id="7" name="Rectangle 6"/>
          <p:cNvSpPr/>
          <p:nvPr/>
        </p:nvSpPr>
        <p:spPr>
          <a:xfrm>
            <a:off x="5810191" y="3673970"/>
            <a:ext cx="5760719" cy="3031599"/>
          </a:xfrm>
          <a:prstGeom prst="rect">
            <a:avLst/>
          </a:prstGeom>
          <a:solidFill>
            <a:schemeClr val="accent6">
              <a:lumMod val="40000"/>
              <a:lumOff val="60000"/>
            </a:schemeClr>
          </a:solidFill>
        </p:spPr>
        <p:txBody>
          <a:bodyPr wrap="square">
            <a:spAutoFit/>
          </a:bodyPr>
          <a:lstStyle/>
          <a:p>
            <a:pPr>
              <a:spcBef>
                <a:spcPts val="900"/>
              </a:spcBef>
              <a:spcAft>
                <a:spcPts val="1200"/>
              </a:spcAft>
            </a:pPr>
            <a:r>
              <a:rPr lang="as-IN" sz="2000" dirty="0" smtClean="0">
                <a:solidFill>
                  <a:srgbClr val="000000"/>
                </a:solidFill>
                <a:latin typeface="Arial" panose="020B0604020202020204" pitchFamily="34" charset="0"/>
              </a:rPr>
              <a:t>গ</a:t>
            </a:r>
            <a:r>
              <a:rPr lang="as-IN" sz="2000" dirty="0">
                <a:solidFill>
                  <a:srgbClr val="000000"/>
                </a:solidFill>
                <a:latin typeface="Arial" panose="020B0604020202020204" pitchFamily="34" charset="0"/>
              </a:rPr>
              <a:t>) পৃথিবীর আহ্নিক গতির কারণে কোনটি </a:t>
            </a:r>
            <a:r>
              <a:rPr lang="as-IN" sz="2000" dirty="0" smtClean="0">
                <a:solidFill>
                  <a:srgbClr val="000000"/>
                </a:solidFill>
                <a:latin typeface="Arial" panose="020B0604020202020204" pitchFamily="34" charset="0"/>
              </a:rPr>
              <a:t>ঘটে?</a:t>
            </a:r>
            <a:endParaRPr lang="en-US" sz="2000" dirty="0" smtClean="0"/>
          </a:p>
          <a:p>
            <a:pPr>
              <a:spcBef>
                <a:spcPts val="900"/>
              </a:spcBef>
              <a:spcAft>
                <a:spcPts val="1200"/>
              </a:spcAft>
            </a:pPr>
            <a:r>
              <a:rPr lang="as-IN" sz="2000" dirty="0" smtClean="0">
                <a:solidFill>
                  <a:srgbClr val="000000"/>
                </a:solidFill>
                <a:latin typeface="Arial" panose="020B0604020202020204" pitchFamily="34" charset="0"/>
              </a:rPr>
              <a:t>দিন-রাত</a:t>
            </a:r>
            <a:endParaRPr lang="as-IN" sz="2000" dirty="0">
              <a:solidFill>
                <a:srgbClr val="000000"/>
              </a:solidFill>
              <a:latin typeface="Arial" panose="020B0604020202020204" pitchFamily="34" charset="0"/>
            </a:endParaRPr>
          </a:p>
          <a:p>
            <a:pPr fontAlgn="base">
              <a:buFont typeface="Arial" panose="020B0604020202020204" pitchFamily="34" charset="0"/>
              <a:buChar char="•"/>
            </a:pPr>
            <a:r>
              <a:rPr lang="as-IN" sz="2000" dirty="0">
                <a:solidFill>
                  <a:srgbClr val="000000"/>
                </a:solidFill>
                <a:latin typeface="Arial" panose="020B0604020202020204" pitchFamily="34" charset="0"/>
              </a:rPr>
              <a:t>ঋতু পরিবর্তন</a:t>
            </a:r>
          </a:p>
          <a:p>
            <a:pPr fontAlgn="base">
              <a:buFont typeface="Arial" panose="020B0604020202020204" pitchFamily="34" charset="0"/>
              <a:buChar char="•"/>
            </a:pPr>
            <a:r>
              <a:rPr lang="as-IN" sz="2000" dirty="0">
                <a:solidFill>
                  <a:srgbClr val="000000"/>
                </a:solidFill>
                <a:latin typeface="Arial" panose="020B0604020202020204" pitchFamily="34" charset="0"/>
              </a:rPr>
              <a:t>পূর্ণিমা</a:t>
            </a:r>
          </a:p>
          <a:p>
            <a:pPr fontAlgn="base">
              <a:spcAft>
                <a:spcPts val="3300"/>
              </a:spcAft>
              <a:buFont typeface="Arial" panose="020B0604020202020204" pitchFamily="34" charset="0"/>
              <a:buChar char="•"/>
            </a:pPr>
            <a:r>
              <a:rPr lang="as-IN" sz="2000" dirty="0" smtClean="0">
                <a:solidFill>
                  <a:srgbClr val="000000"/>
                </a:solidFill>
                <a:latin typeface="Arial" panose="020B0604020202020204" pitchFamily="34" charset="0"/>
              </a:rPr>
              <a:t>অমাবস্যা</a:t>
            </a:r>
            <a:r>
              <a:rPr lang="en-US" sz="2000" dirty="0" smtClean="0">
                <a:solidFill>
                  <a:srgbClr val="000000"/>
                </a:solidFill>
                <a:latin typeface="Arial" panose="020B0604020202020204" pitchFamily="34" charset="0"/>
              </a:rPr>
              <a:t>                  </a:t>
            </a:r>
            <a:r>
              <a:rPr lang="as-IN" sz="2000" b="1" dirty="0" smtClean="0"/>
              <a:t>(</a:t>
            </a:r>
            <a:r>
              <a:rPr lang="as-IN" sz="2000" dirty="0"/>
              <a:t>√)দিন-রাত</a:t>
            </a:r>
            <a:endParaRPr lang="as-IN" sz="2000" dirty="0">
              <a:solidFill>
                <a:srgbClr val="000000"/>
              </a:solidFill>
              <a:latin typeface="Arial" panose="020B0604020202020204" pitchFamily="34" charset="0"/>
            </a:endParaRPr>
          </a:p>
          <a:p>
            <a:r>
              <a:rPr lang="as-IN" dirty="0"/>
              <a:t/>
            </a:r>
            <a:br>
              <a:rPr lang="as-IN" dirty="0"/>
            </a:br>
            <a:endParaRPr lang="en-US" dirty="0"/>
          </a:p>
        </p:txBody>
      </p:sp>
    </p:spTree>
    <p:extLst>
      <p:ext uri="{BB962C8B-B14F-4D97-AF65-F5344CB8AC3E}">
        <p14:creationId xmlns:p14="http://schemas.microsoft.com/office/powerpoint/2010/main" val="2843753306"/>
      </p:ext>
    </p:extLst>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 y="85033"/>
            <a:ext cx="5705856" cy="6286336"/>
          </a:xfrm>
          <a:prstGeom prst="rect">
            <a:avLst/>
          </a:prstGeom>
          <a:solidFill>
            <a:schemeClr val="accent5">
              <a:lumMod val="20000"/>
              <a:lumOff val="80000"/>
            </a:schemeClr>
          </a:solidFill>
        </p:spPr>
        <p:txBody>
          <a:bodyPr wrap="square">
            <a:spAutoFit/>
          </a:bodyPr>
          <a:lstStyle/>
          <a:p>
            <a:pPr>
              <a:spcBef>
                <a:spcPts val="1800"/>
              </a:spcBef>
              <a:spcAft>
                <a:spcPts val="900"/>
              </a:spcAft>
            </a:pPr>
            <a:r>
              <a:rPr lang="as-IN" sz="2400" dirty="0">
                <a:solidFill>
                  <a:srgbClr val="000000"/>
                </a:solidFill>
                <a:latin typeface="Arial" panose="020B0604020202020204" pitchFamily="34" charset="0"/>
              </a:rPr>
              <a:t>২. নিচের বাক্যগুলোর শুদ্ধ-অশুদ্ধ নির্ণয় করি।</a:t>
            </a:r>
            <a:endParaRPr lang="as-IN" sz="2400" dirty="0"/>
          </a:p>
          <a:p>
            <a:pPr>
              <a:spcBef>
                <a:spcPts val="1800"/>
              </a:spcBef>
              <a:spcAft>
                <a:spcPts val="3300"/>
              </a:spcAft>
            </a:pPr>
            <a:r>
              <a:rPr lang="as-IN" sz="2400" b="1" dirty="0">
                <a:solidFill>
                  <a:srgbClr val="000000"/>
                </a:solidFill>
                <a:latin typeface="Arial" panose="020B0604020202020204" pitchFamily="34" charset="0"/>
              </a:rPr>
              <a:t>ক. জানুয়ারি মাসে পৃথিবীর উত্তর গোলার্ধ সূর্য থেকে দূরে </a:t>
            </a:r>
            <a:r>
              <a:rPr lang="as-IN" sz="2400" b="1" dirty="0" smtClean="0">
                <a:solidFill>
                  <a:srgbClr val="000000"/>
                </a:solidFill>
                <a:latin typeface="Arial" panose="020B0604020202020204" pitchFamily="34" charset="0"/>
              </a:rPr>
              <a:t>থাকে?</a:t>
            </a:r>
            <a:endParaRPr lang="en-US" sz="2400" dirty="0" smtClean="0"/>
          </a:p>
          <a:p>
            <a:pPr>
              <a:spcBef>
                <a:spcPts val="1800"/>
              </a:spcBef>
              <a:spcAft>
                <a:spcPts val="3300"/>
              </a:spcAft>
            </a:pPr>
            <a:r>
              <a:rPr lang="as-IN" sz="2400" b="1" dirty="0" smtClean="0">
                <a:solidFill>
                  <a:srgbClr val="000000"/>
                </a:solidFill>
                <a:latin typeface="Arial" panose="020B0604020202020204" pitchFamily="34" charset="0"/>
              </a:rPr>
              <a:t>উত্তর</a:t>
            </a:r>
            <a:r>
              <a:rPr lang="as-IN" sz="2400" b="1" dirty="0">
                <a:solidFill>
                  <a:srgbClr val="000000"/>
                </a:solidFill>
                <a:latin typeface="Arial" panose="020B0604020202020204" pitchFamily="34" charset="0"/>
              </a:rPr>
              <a:t>:</a:t>
            </a:r>
            <a:r>
              <a:rPr lang="as-IN" sz="2400" dirty="0">
                <a:solidFill>
                  <a:srgbClr val="000000"/>
                </a:solidFill>
                <a:latin typeface="Arial" panose="020B0604020202020204" pitchFamily="34" charset="0"/>
              </a:rPr>
              <a:t> শুদ্ধ</a:t>
            </a:r>
            <a:endParaRPr lang="as-IN" sz="2400" dirty="0"/>
          </a:p>
          <a:p>
            <a:pPr>
              <a:spcBef>
                <a:spcPts val="1800"/>
              </a:spcBef>
              <a:spcAft>
                <a:spcPts val="3300"/>
              </a:spcAft>
            </a:pPr>
            <a:r>
              <a:rPr lang="as-IN" sz="2400" b="1" dirty="0">
                <a:solidFill>
                  <a:srgbClr val="000000"/>
                </a:solidFill>
                <a:latin typeface="Arial" panose="020B0604020202020204" pitchFamily="34" charset="0"/>
              </a:rPr>
              <a:t>খ. অক্টোবর মাসের শেষে হেমন্তকাল হয়</a:t>
            </a:r>
            <a:r>
              <a:rPr lang="as-IN" sz="2400" b="1" dirty="0" smtClean="0">
                <a:solidFill>
                  <a:srgbClr val="000000"/>
                </a:solidFill>
                <a:latin typeface="Arial" panose="020B0604020202020204" pitchFamily="34" charset="0"/>
              </a:rPr>
              <a:t>।</a:t>
            </a:r>
            <a:endParaRPr lang="en-US" sz="2400" dirty="0" smtClean="0"/>
          </a:p>
          <a:p>
            <a:pPr>
              <a:spcBef>
                <a:spcPts val="1800"/>
              </a:spcBef>
              <a:spcAft>
                <a:spcPts val="3300"/>
              </a:spcAft>
            </a:pPr>
            <a:r>
              <a:rPr lang="as-IN" sz="2400" b="1" dirty="0" smtClean="0">
                <a:solidFill>
                  <a:srgbClr val="000000"/>
                </a:solidFill>
                <a:latin typeface="Arial" panose="020B0604020202020204" pitchFamily="34" charset="0"/>
              </a:rPr>
              <a:t>উত্তর</a:t>
            </a:r>
            <a:r>
              <a:rPr lang="as-IN" sz="2400" b="1" dirty="0">
                <a:solidFill>
                  <a:srgbClr val="000000"/>
                </a:solidFill>
                <a:latin typeface="Arial" panose="020B0604020202020204" pitchFamily="34" charset="0"/>
              </a:rPr>
              <a:t>:</a:t>
            </a:r>
            <a:r>
              <a:rPr lang="as-IN" sz="2400" dirty="0">
                <a:solidFill>
                  <a:srgbClr val="000000"/>
                </a:solidFill>
                <a:latin typeface="Arial" panose="020B0604020202020204" pitchFamily="34" charset="0"/>
              </a:rPr>
              <a:t> শুদ্ধ</a:t>
            </a:r>
            <a:endParaRPr lang="as-IN" sz="2400" dirty="0"/>
          </a:p>
          <a:p>
            <a:pPr>
              <a:spcBef>
                <a:spcPts val="1800"/>
              </a:spcBef>
              <a:spcAft>
                <a:spcPts val="3300"/>
              </a:spcAft>
            </a:pPr>
            <a:endParaRPr lang="en-US" dirty="0"/>
          </a:p>
        </p:txBody>
      </p:sp>
      <p:sp>
        <p:nvSpPr>
          <p:cNvPr id="3" name="Rectangle 2"/>
          <p:cNvSpPr/>
          <p:nvPr/>
        </p:nvSpPr>
        <p:spPr>
          <a:xfrm>
            <a:off x="6135624" y="122347"/>
            <a:ext cx="5614416" cy="5901616"/>
          </a:xfrm>
          <a:prstGeom prst="rect">
            <a:avLst/>
          </a:prstGeom>
          <a:solidFill>
            <a:schemeClr val="accent5">
              <a:lumMod val="20000"/>
              <a:lumOff val="80000"/>
            </a:schemeClr>
          </a:solidFill>
        </p:spPr>
        <p:txBody>
          <a:bodyPr wrap="square">
            <a:spAutoFit/>
          </a:bodyPr>
          <a:lstStyle/>
          <a:p>
            <a:pPr>
              <a:spcBef>
                <a:spcPts val="1800"/>
              </a:spcBef>
              <a:spcAft>
                <a:spcPts val="3300"/>
              </a:spcAft>
            </a:pPr>
            <a:r>
              <a:rPr lang="as-IN" sz="2400" b="1" dirty="0">
                <a:solidFill>
                  <a:srgbClr val="000000"/>
                </a:solidFill>
                <a:latin typeface="Arial" panose="020B0604020202020204" pitchFamily="34" charset="0"/>
              </a:rPr>
              <a:t>গ. গ্রীষ্মকালের পরেই আসে শরৎকাল।</a:t>
            </a:r>
            <a:endParaRPr lang="as-IN" sz="2400" dirty="0"/>
          </a:p>
          <a:p>
            <a:pPr>
              <a:spcBef>
                <a:spcPts val="3600"/>
              </a:spcBef>
              <a:spcAft>
                <a:spcPts val="6600"/>
              </a:spcAft>
            </a:pPr>
            <a:r>
              <a:rPr lang="as-IN" sz="2400" b="1" dirty="0">
                <a:solidFill>
                  <a:srgbClr val="000000"/>
                </a:solidFill>
                <a:latin typeface="Arial" panose="020B0604020202020204" pitchFamily="34" charset="0"/>
              </a:rPr>
              <a:t>উত্তর:</a:t>
            </a:r>
            <a:r>
              <a:rPr lang="as-IN" sz="2400" dirty="0">
                <a:solidFill>
                  <a:srgbClr val="000000"/>
                </a:solidFill>
                <a:latin typeface="Arial" panose="020B0604020202020204" pitchFamily="34" charset="0"/>
              </a:rPr>
              <a:t> অশুদ্ধ </a:t>
            </a:r>
            <a:r>
              <a:rPr lang="as-IN" sz="2400" i="1" dirty="0">
                <a:solidFill>
                  <a:srgbClr val="000000"/>
                </a:solidFill>
                <a:latin typeface="Arial" panose="020B0604020202020204" pitchFamily="34" charset="0"/>
              </a:rPr>
              <a:t>(সঠিক তথ্য: গ্রীষ্মকালের পরেই আসে বর্ষাকাল)</a:t>
            </a:r>
            <a:endParaRPr lang="as-IN" sz="2400" dirty="0"/>
          </a:p>
          <a:p>
            <a:pPr>
              <a:spcBef>
                <a:spcPts val="1800"/>
              </a:spcBef>
              <a:spcAft>
                <a:spcPts val="3300"/>
              </a:spcAft>
            </a:pPr>
            <a:r>
              <a:rPr lang="as-IN" sz="2400" b="1" dirty="0">
                <a:solidFill>
                  <a:srgbClr val="000000"/>
                </a:solidFill>
                <a:latin typeface="Arial" panose="020B0604020202020204" pitchFamily="34" charset="0"/>
              </a:rPr>
              <a:t>ঘ. পৃথিবীর গতি ৩ ধরনের</a:t>
            </a:r>
            <a:r>
              <a:rPr lang="as-IN" sz="2400" b="1" dirty="0" smtClean="0">
                <a:solidFill>
                  <a:srgbClr val="000000"/>
                </a:solidFill>
                <a:latin typeface="Arial" panose="020B0604020202020204" pitchFamily="34" charset="0"/>
              </a:rPr>
              <a:t>।</a:t>
            </a:r>
            <a:endParaRPr lang="en-US" sz="2400" dirty="0" smtClean="0"/>
          </a:p>
          <a:p>
            <a:pPr>
              <a:spcBef>
                <a:spcPts val="1800"/>
              </a:spcBef>
              <a:spcAft>
                <a:spcPts val="3300"/>
              </a:spcAft>
            </a:pPr>
            <a:r>
              <a:rPr lang="as-IN" sz="2400" b="1" dirty="0" smtClean="0">
                <a:solidFill>
                  <a:srgbClr val="000000"/>
                </a:solidFill>
                <a:latin typeface="Arial" panose="020B0604020202020204" pitchFamily="34" charset="0"/>
              </a:rPr>
              <a:t>উত্তর</a:t>
            </a:r>
            <a:r>
              <a:rPr lang="as-IN" sz="2400" b="1" dirty="0">
                <a:solidFill>
                  <a:srgbClr val="000000"/>
                </a:solidFill>
                <a:latin typeface="Arial" panose="020B0604020202020204" pitchFamily="34" charset="0"/>
              </a:rPr>
              <a:t>:</a:t>
            </a:r>
            <a:r>
              <a:rPr lang="as-IN" sz="2400" dirty="0">
                <a:solidFill>
                  <a:srgbClr val="000000"/>
                </a:solidFill>
                <a:latin typeface="Arial" panose="020B0604020202020204" pitchFamily="34" charset="0"/>
              </a:rPr>
              <a:t> অশুদ্ধ </a:t>
            </a:r>
            <a:r>
              <a:rPr lang="as-IN" sz="2400" i="1" dirty="0">
                <a:solidFill>
                  <a:srgbClr val="000000"/>
                </a:solidFill>
                <a:latin typeface="Arial" panose="020B0604020202020204" pitchFamily="34" charset="0"/>
              </a:rPr>
              <a:t>(সঠিক তথ্য: পৃথিবীর গতি ২ ধরনের - আহ্নিক গতি ও বার্ষিক গতি</a:t>
            </a:r>
            <a:r>
              <a:rPr lang="as-IN" i="1" dirty="0">
                <a:solidFill>
                  <a:srgbClr val="000000"/>
                </a:solidFill>
                <a:latin typeface="Arial" panose="020B0604020202020204" pitchFamily="34" charset="0"/>
              </a:rPr>
              <a:t>)</a:t>
            </a:r>
            <a:endParaRPr lang="as-IN" dirty="0"/>
          </a:p>
          <a:p>
            <a:r>
              <a:rPr lang="as-IN" dirty="0"/>
              <a:t/>
            </a:r>
            <a:br>
              <a:rPr lang="as-IN" dirty="0"/>
            </a:br>
            <a:endParaRPr lang="en-US" dirty="0"/>
          </a:p>
        </p:txBody>
      </p:sp>
    </p:spTree>
    <p:extLst>
      <p:ext uri="{BB962C8B-B14F-4D97-AF65-F5344CB8AC3E}">
        <p14:creationId xmlns:p14="http://schemas.microsoft.com/office/powerpoint/2010/main" val="3994890414"/>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1160" y="682159"/>
            <a:ext cx="11210193" cy="5616922"/>
          </a:xfrm>
          <a:prstGeom prst="rect">
            <a:avLst/>
          </a:prstGeom>
          <a:solidFill>
            <a:schemeClr val="accent6">
              <a:lumMod val="40000"/>
              <a:lumOff val="60000"/>
            </a:schemeClr>
          </a:solidFill>
        </p:spPr>
        <p:txBody>
          <a:bodyPr wrap="square">
            <a:spAutoFit/>
          </a:bodyPr>
          <a:lstStyle/>
          <a:p>
            <a:pPr>
              <a:spcBef>
                <a:spcPts val="1800"/>
              </a:spcBef>
              <a:spcAft>
                <a:spcPts val="900"/>
              </a:spcAft>
            </a:pPr>
            <a:r>
              <a:rPr lang="as-IN" sz="2800" b="1" dirty="0">
                <a:solidFill>
                  <a:srgbClr val="000000"/>
                </a:solidFill>
                <a:latin typeface="Arial" panose="020B0604020202020204" pitchFamily="34" charset="0"/>
              </a:rPr>
              <a:t>৩. সংক্ষিপ্ত-উত্তর প্রশ্ন</a:t>
            </a:r>
            <a:endParaRPr lang="as-IN" sz="2800" dirty="0"/>
          </a:p>
          <a:p>
            <a:pPr fontAlgn="base">
              <a:spcBef>
                <a:spcPts val="1800"/>
              </a:spcBef>
              <a:buFont typeface="Arial" panose="020B0604020202020204" pitchFamily="34" charset="0"/>
              <a:buChar char="•"/>
            </a:pPr>
            <a:r>
              <a:rPr lang="as-IN" sz="2800" b="1" dirty="0">
                <a:solidFill>
                  <a:srgbClr val="000000"/>
                </a:solidFill>
                <a:latin typeface="Arial" panose="020B0604020202020204" pitchFamily="34" charset="0"/>
              </a:rPr>
              <a:t>ক.</a:t>
            </a:r>
            <a:r>
              <a:rPr lang="as-IN" sz="2800" dirty="0">
                <a:solidFill>
                  <a:srgbClr val="000000"/>
                </a:solidFill>
                <a:latin typeface="Arial" panose="020B0604020202020204" pitchFamily="34" charset="0"/>
              </a:rPr>
              <a:t> বাংলাদেশে ঋতু কয়টি? তাদের নাম কী কী?</a:t>
            </a:r>
          </a:p>
          <a:p>
            <a:pPr fontAlgn="base">
              <a:spcAft>
                <a:spcPts val="3300"/>
              </a:spcAft>
              <a:buFont typeface="Arial" panose="020B0604020202020204" pitchFamily="34" charset="0"/>
              <a:buChar char="•"/>
            </a:pPr>
            <a:r>
              <a:rPr lang="as-IN" sz="2800" b="1" dirty="0">
                <a:solidFill>
                  <a:srgbClr val="000000"/>
                </a:solidFill>
                <a:latin typeface="Arial" panose="020B0604020202020204" pitchFamily="34" charset="0"/>
              </a:rPr>
              <a:t>খ.</a:t>
            </a:r>
            <a:r>
              <a:rPr lang="as-IN" sz="2800" dirty="0">
                <a:solidFill>
                  <a:srgbClr val="000000"/>
                </a:solidFill>
                <a:latin typeface="Arial" panose="020B0604020202020204" pitchFamily="34" charset="0"/>
              </a:rPr>
              <a:t> বাংলাদেশের বর্ষাকাল সম্পর্কে ২টি বাক্য লেখো।</a:t>
            </a:r>
          </a:p>
          <a:p>
            <a:pPr>
              <a:spcBef>
                <a:spcPts val="1800"/>
              </a:spcBef>
              <a:spcAft>
                <a:spcPts val="900"/>
              </a:spcAft>
            </a:pPr>
            <a:r>
              <a:rPr lang="as-IN" sz="2800" b="1" dirty="0">
                <a:solidFill>
                  <a:srgbClr val="000000"/>
                </a:solidFill>
                <a:latin typeface="Arial" panose="020B0604020202020204" pitchFamily="34" charset="0"/>
              </a:rPr>
              <a:t>৪. বর্ণনামূলক-উত্তর প্রশ্ন</a:t>
            </a:r>
            <a:endParaRPr lang="as-IN" sz="2800" dirty="0"/>
          </a:p>
          <a:p>
            <a:pPr fontAlgn="base">
              <a:spcBef>
                <a:spcPts val="1800"/>
              </a:spcBef>
              <a:buFont typeface="Arial" panose="020B0604020202020204" pitchFamily="34" charset="0"/>
              <a:buChar char="•"/>
            </a:pPr>
            <a:r>
              <a:rPr lang="as-IN" sz="2800" b="1" dirty="0">
                <a:solidFill>
                  <a:srgbClr val="000000"/>
                </a:solidFill>
                <a:latin typeface="Arial" panose="020B0604020202020204" pitchFamily="34" charset="0"/>
              </a:rPr>
              <a:t>ক.</a:t>
            </a:r>
            <a:r>
              <a:rPr lang="as-IN" sz="2800" dirty="0">
                <a:solidFill>
                  <a:srgbClr val="000000"/>
                </a:solidFill>
                <a:latin typeface="Arial" panose="020B0604020202020204" pitchFamily="34" charset="0"/>
              </a:rPr>
              <a:t> দিন ও রাত সংঘটিত হওয়ার কারণ ব্যাখ্যা করো।</a:t>
            </a:r>
          </a:p>
          <a:p>
            <a:pPr fontAlgn="base">
              <a:buFont typeface="Arial" panose="020B0604020202020204" pitchFamily="34" charset="0"/>
              <a:buChar char="•"/>
            </a:pPr>
            <a:r>
              <a:rPr lang="as-IN" sz="2800" b="1" dirty="0">
                <a:solidFill>
                  <a:srgbClr val="000000"/>
                </a:solidFill>
                <a:latin typeface="Arial" panose="020B0604020202020204" pitchFamily="34" charset="0"/>
              </a:rPr>
              <a:t>খ.</a:t>
            </a:r>
            <a:r>
              <a:rPr lang="as-IN" sz="2800" dirty="0">
                <a:solidFill>
                  <a:srgbClr val="000000"/>
                </a:solidFill>
                <a:latin typeface="Arial" panose="020B0604020202020204" pitchFamily="34" charset="0"/>
              </a:rPr>
              <a:t> পৃথিবীর কোন গতির কারণে ঋতু পরিবর্তন হয়? কারণ ব্যাখ্যা করো।</a:t>
            </a:r>
          </a:p>
          <a:p>
            <a:pPr fontAlgn="base">
              <a:spcAft>
                <a:spcPts val="3300"/>
              </a:spcAft>
              <a:buFont typeface="Arial" panose="020B0604020202020204" pitchFamily="34" charset="0"/>
              <a:buChar char="•"/>
            </a:pPr>
            <a:r>
              <a:rPr lang="as-IN" sz="2800" b="1" dirty="0">
                <a:solidFill>
                  <a:srgbClr val="000000"/>
                </a:solidFill>
                <a:latin typeface="Arial" panose="020B0604020202020204" pitchFamily="34" charset="0"/>
              </a:rPr>
              <a:t>গ.</a:t>
            </a:r>
            <a:r>
              <a:rPr lang="as-IN" sz="2800" dirty="0">
                <a:solidFill>
                  <a:srgbClr val="000000"/>
                </a:solidFill>
                <a:latin typeface="Arial" panose="020B0604020202020204" pitchFamily="34" charset="0"/>
              </a:rPr>
              <a:t> ঋতু পরিবর্তনে নিরাপদ জীবনযাপন কীভাবে প্রভাবিত হয়?</a:t>
            </a:r>
          </a:p>
          <a:p>
            <a:r>
              <a:rPr lang="as-IN" sz="2400" dirty="0"/>
              <a:t/>
            </a:r>
            <a:br>
              <a:rPr lang="as-IN" sz="2400" dirty="0"/>
            </a:br>
            <a:endParaRPr lang="en-US" sz="2400" dirty="0"/>
          </a:p>
        </p:txBody>
      </p:sp>
    </p:spTree>
    <p:extLst>
      <p:ext uri="{BB962C8B-B14F-4D97-AF65-F5344CB8AC3E}">
        <p14:creationId xmlns:p14="http://schemas.microsoft.com/office/powerpoint/2010/main" val="7598169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080" y="2006885"/>
            <a:ext cx="9834880" cy="4571429"/>
          </a:xfrm>
          <a:prstGeom prst="rect">
            <a:avLst/>
          </a:prstGeom>
        </p:spPr>
      </p:pic>
      <p:sp>
        <p:nvSpPr>
          <p:cNvPr id="3" name="TextBox 2"/>
          <p:cNvSpPr txBox="1"/>
          <p:nvPr/>
        </p:nvSpPr>
        <p:spPr>
          <a:xfrm>
            <a:off x="1666240" y="584200"/>
            <a:ext cx="9144000" cy="1569660"/>
          </a:xfrm>
          <a:prstGeom prst="rect">
            <a:avLst/>
          </a:prstGeom>
          <a:solidFill>
            <a:schemeClr val="accent1">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9600" dirty="0" err="1" smtClean="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rPr>
              <a:t>ধন্যবাদ</a:t>
            </a:r>
            <a:r>
              <a:rPr lang="en-US" sz="9600" dirty="0" smtClean="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rPr>
              <a:t> </a:t>
            </a:r>
            <a:r>
              <a:rPr lang="en-US" sz="9600" dirty="0" err="1" smtClean="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rPr>
              <a:t>সবাইকে</a:t>
            </a:r>
            <a:endParaRPr lang="en-US" sz="9600" dirty="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3985171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19400" y="381001"/>
            <a:ext cx="64389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bn-BD" sz="3600" b="1" dirty="0">
                <a:latin typeface="NikoshBAN" pitchFamily="2" charset="0"/>
                <a:cs typeface="NikoshBAN" pitchFamily="2" charset="0"/>
              </a:rPr>
              <a:t>চল</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আমরা</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একটি</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ছবি</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দেখি</a:t>
            </a:r>
            <a:r>
              <a:rPr lang="en-US" sz="3600" b="1" dirty="0">
                <a:latin typeface="NikoshBAN" pitchFamily="2" charset="0"/>
                <a:cs typeface="NikoshBAN" pitchFamily="2" charset="0"/>
              </a:rPr>
              <a:t>।  </a:t>
            </a:r>
            <a:r>
              <a:rPr lang="bn-BD" sz="3600" b="1" dirty="0">
                <a:latin typeface="NikoshBAN" pitchFamily="2" charset="0"/>
                <a:cs typeface="NikoshBAN" pitchFamily="2" charset="0"/>
              </a:rPr>
              <a:t> </a:t>
            </a:r>
            <a:endParaRPr lang="en-US" sz="3600" b="1" dirty="0">
              <a:latin typeface="NikoshBAN" pitchFamily="2" charset="0"/>
              <a:cs typeface="NikoshBAN" pitchFamily="2" charset="0"/>
            </a:endParaRPr>
          </a:p>
        </p:txBody>
      </p:sp>
      <p:pic>
        <p:nvPicPr>
          <p:cNvPr id="5" name="Picture 2" descr="E:\Content Arafat\Globespin.gif"/>
          <p:cNvPicPr>
            <a:picLocks noChangeAspect="1" noChangeArrowheads="1" noCrop="1"/>
          </p:cNvPicPr>
          <p:nvPr/>
        </p:nvPicPr>
        <p:blipFill>
          <a:blip r:embed="rId2"/>
          <a:srcRect/>
          <a:stretch>
            <a:fillRect/>
          </a:stretch>
        </p:blipFill>
        <p:spPr bwMode="auto">
          <a:xfrm rot="884265">
            <a:off x="2209800" y="1295400"/>
            <a:ext cx="4800600" cy="4876800"/>
          </a:xfrm>
          <a:prstGeom prst="ellipse">
            <a:avLst/>
          </a:prstGeom>
          <a:noFill/>
          <a:ln>
            <a:noFill/>
          </a:ln>
          <a:effectLst>
            <a:glow rad="63500">
              <a:schemeClr val="accent1">
                <a:satMod val="175000"/>
                <a:alpha val="40000"/>
              </a:schemeClr>
            </a:glow>
          </a:effectLst>
        </p:spPr>
      </p:pic>
      <p:sp>
        <p:nvSpPr>
          <p:cNvPr id="6" name="TextBox 5"/>
          <p:cNvSpPr txBox="1"/>
          <p:nvPr/>
        </p:nvSpPr>
        <p:spPr>
          <a:xfrm>
            <a:off x="7315199" y="1752601"/>
            <a:ext cx="3745523"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600" b="1" dirty="0" err="1">
                <a:latin typeface="NikoshBAN" pitchFamily="2" charset="0"/>
                <a:cs typeface="NikoshBAN" pitchFamily="2" charset="0"/>
              </a:rPr>
              <a:t>একটি</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ঘুর্ণায়মান</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পৃথিবী</a:t>
            </a:r>
            <a:r>
              <a:rPr lang="en-US" sz="3600" b="1" dirty="0">
                <a:latin typeface="NikoshBAN" pitchFamily="2" charset="0"/>
                <a:cs typeface="NikoshBAN" pitchFamily="2" charset="0"/>
              </a:rPr>
              <a:t>।</a:t>
            </a:r>
          </a:p>
        </p:txBody>
      </p:sp>
      <p:sp>
        <p:nvSpPr>
          <p:cNvPr id="7" name="TextBox 6"/>
          <p:cNvSpPr txBox="1"/>
          <p:nvPr/>
        </p:nvSpPr>
        <p:spPr>
          <a:xfrm>
            <a:off x="7391399" y="3886201"/>
            <a:ext cx="3941885"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4000" b="1" dirty="0" err="1">
                <a:latin typeface="NikoshBAN" pitchFamily="2" charset="0"/>
                <a:cs typeface="NikoshBAN" pitchFamily="2" charset="0"/>
              </a:rPr>
              <a:t>আজকের</a:t>
            </a:r>
            <a:r>
              <a:rPr lang="en-US" sz="4000" b="1" dirty="0">
                <a:latin typeface="NikoshBAN" pitchFamily="2" charset="0"/>
                <a:cs typeface="NikoshBAN" pitchFamily="2" charset="0"/>
              </a:rPr>
              <a:t> </a:t>
            </a:r>
            <a:r>
              <a:rPr lang="en-US" sz="4000" b="1" dirty="0" err="1">
                <a:latin typeface="NikoshBAN" pitchFamily="2" charset="0"/>
                <a:cs typeface="NikoshBAN" pitchFamily="2" charset="0"/>
              </a:rPr>
              <a:t>পাঠ</a:t>
            </a:r>
            <a:endParaRPr lang="en-US" sz="4000" b="1" dirty="0">
              <a:latin typeface="NikoshBAN" pitchFamily="2" charset="0"/>
              <a:cs typeface="NikoshBAN" pitchFamily="2" charset="0"/>
            </a:endParaRPr>
          </a:p>
        </p:txBody>
      </p:sp>
      <p:sp>
        <p:nvSpPr>
          <p:cNvPr id="8" name="TextBox 7"/>
          <p:cNvSpPr txBox="1"/>
          <p:nvPr/>
        </p:nvSpPr>
        <p:spPr>
          <a:xfrm>
            <a:off x="7183315" y="4988170"/>
            <a:ext cx="4387362"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4400" b="1" dirty="0" err="1">
                <a:solidFill>
                  <a:schemeClr val="tx1"/>
                </a:solidFill>
                <a:latin typeface="Nirmala UI" pitchFamily="34" charset="0"/>
                <a:ea typeface="Nirmala UI" pitchFamily="34" charset="-122"/>
                <a:cs typeface="Nirmala UI" pitchFamily="34" charset="-120"/>
              </a:rPr>
              <a:t>পৃথিবীর</a:t>
            </a:r>
            <a:r>
              <a:rPr lang="en-US" sz="4400" b="1" dirty="0">
                <a:solidFill>
                  <a:schemeClr val="tx1"/>
                </a:solidFill>
                <a:latin typeface="Nirmala UI" pitchFamily="34" charset="0"/>
                <a:ea typeface="Nirmala UI" pitchFamily="34" charset="-122"/>
                <a:cs typeface="Nirmala UI" pitchFamily="34" charset="-120"/>
              </a:rPr>
              <a:t> </a:t>
            </a:r>
            <a:r>
              <a:rPr lang="en-US" sz="4400" b="1" dirty="0" err="1">
                <a:solidFill>
                  <a:schemeClr val="tx1"/>
                </a:solidFill>
                <a:latin typeface="Nirmala UI" pitchFamily="34" charset="0"/>
                <a:ea typeface="Nirmala UI" pitchFamily="34" charset="-122"/>
                <a:cs typeface="Nirmala UI" pitchFamily="34" charset="-120"/>
              </a:rPr>
              <a:t>গতি</a:t>
            </a:r>
            <a:endParaRPr lang="en-US" sz="4400" dirty="0">
              <a:solidFill>
                <a:schemeClr val="tx1"/>
              </a:solidFill>
            </a:endParaRPr>
          </a:p>
          <a:p>
            <a:pPr algn="ctr"/>
            <a:endParaRPr lang="en-US" sz="3600" b="1" dirty="0">
              <a:latin typeface="NikoshBAN" pitchFamily="2" charset="0"/>
              <a:cs typeface="NikoshBAN" pitchFamily="2" charset="0"/>
            </a:endParaRPr>
          </a:p>
        </p:txBody>
      </p:sp>
    </p:spTree>
    <p:extLst>
      <p:ext uri="{BB962C8B-B14F-4D97-AF65-F5344CB8AC3E}">
        <p14:creationId xmlns:p14="http://schemas.microsoft.com/office/powerpoint/2010/main" val="3544262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6"/>
                                        </p:tgtEl>
                                        <p:attrNameLst>
                                          <p:attrName>style.visibility</p:attrName>
                                        </p:attrNameLst>
                                      </p:cBhvr>
                                      <p:to>
                                        <p:strVal val="visible"/>
                                      </p:to>
                                    </p:set>
                                    <p:anim calcmode="discrete" valueType="clr">
                                      <p:cBhvr override="childStyle">
                                        <p:cTn id="21"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
                                        </p:tgtEl>
                                        <p:attrNameLst>
                                          <p:attrName>fillcolor</p:attrName>
                                        </p:attrNameLst>
                                      </p:cBhvr>
                                      <p:tavLst>
                                        <p:tav tm="0">
                                          <p:val>
                                            <p:clrVal>
                                              <a:schemeClr val="accent2"/>
                                            </p:clrVal>
                                          </p:val>
                                        </p:tav>
                                        <p:tav tm="50000">
                                          <p:val>
                                            <p:clrVal>
                                              <a:schemeClr val="hlink"/>
                                            </p:clrVal>
                                          </p:val>
                                        </p:tav>
                                      </p:tavLst>
                                    </p:anim>
                                    <p:set>
                                      <p:cBhvr>
                                        <p:cTn id="23" dur="80"/>
                                        <p:tgtEl>
                                          <p:spTgt spid="6"/>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5" presetClass="exit" presetSubtype="10" fill="hold" grpId="1" nodeType="clickEffect">
                                  <p:stCondLst>
                                    <p:cond delay="0"/>
                                  </p:stCondLst>
                                  <p:childTnLst>
                                    <p:animEffect transition="out" filter="checkerboard(across)">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par>
                                <p:cTn id="29" presetID="5" presetClass="exit" presetSubtype="10" fill="hold" grpId="1" nodeType="withEffect">
                                  <p:stCondLst>
                                    <p:cond delay="0"/>
                                  </p:stCondLst>
                                  <p:iterate type="lt">
                                    <p:tmPct val="0"/>
                                  </p:iterate>
                                  <p:childTnLst>
                                    <p:animEffect transition="out" filter="checkerboard(across)">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dissolv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dissolv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6" grpId="0" animBg="1"/>
      <p:bldP spid="6" grpId="1"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1">
    <p:bg>
      <p:bgPr>
        <a:solidFill>
          <a:srgbClr val="102439"/>
        </a:solidFill>
        <a:effectLst/>
      </p:bgPr>
    </p:bg>
    <p:spTree>
      <p:nvGrpSpPr>
        <p:cNvPr id="1" name=""/>
        <p:cNvGrpSpPr/>
        <p:nvPr/>
      </p:nvGrpSpPr>
      <p:grpSpPr>
        <a:xfrm>
          <a:off x="0" y="0"/>
          <a:ext cx="0" cy="0"/>
          <a:chOff x="0" y="0"/>
          <a:chExt cx="0" cy="0"/>
        </a:xfrm>
      </p:grpSpPr>
      <p:sp>
        <p:nvSpPr>
          <p:cNvPr id="2" name="Shape 0"/>
          <p:cNvSpPr/>
          <p:nvPr/>
        </p:nvSpPr>
        <p:spPr>
          <a:xfrm>
            <a:off x="-1645920" y="-1828800"/>
            <a:ext cx="4937760" cy="4937760"/>
          </a:xfrm>
          <a:prstGeom prst="ellipse">
            <a:avLst/>
          </a:prstGeom>
          <a:solidFill>
            <a:srgbClr val="1A3B5C"/>
          </a:solidFill>
          <a:ln/>
        </p:spPr>
      </p:sp>
      <p:sp>
        <p:nvSpPr>
          <p:cNvPr id="3" name="Shape 1"/>
          <p:cNvSpPr/>
          <p:nvPr/>
        </p:nvSpPr>
        <p:spPr>
          <a:xfrm>
            <a:off x="9509760" y="4114800"/>
            <a:ext cx="5303520" cy="5303520"/>
          </a:xfrm>
          <a:prstGeom prst="ellipse">
            <a:avLst/>
          </a:prstGeom>
          <a:solidFill>
            <a:srgbClr val="1A3B5C"/>
          </a:solidFill>
          <a:ln/>
        </p:spPr>
      </p:sp>
      <p:sp>
        <p:nvSpPr>
          <p:cNvPr id="4" name="Text 2"/>
          <p:cNvSpPr/>
          <p:nvPr/>
        </p:nvSpPr>
        <p:spPr>
          <a:xfrm>
            <a:off x="0" y="914400"/>
            <a:ext cx="12188952" cy="594360"/>
          </a:xfrm>
          <a:prstGeom prst="rect">
            <a:avLst/>
          </a:prstGeom>
          <a:noFill/>
          <a:ln/>
        </p:spPr>
        <p:txBody>
          <a:bodyPr wrap="square" rtlCol="0" anchor="ctr"/>
          <a:lstStyle/>
          <a:p>
            <a:pPr marL="0" indent="0" algn="ctr">
              <a:buNone/>
            </a:pPr>
            <a:r>
              <a:rPr lang="en-US" sz="4000" b="1" kern="0" spc="300" dirty="0">
                <a:solidFill>
                  <a:srgbClr val="E8935C"/>
                </a:solidFill>
                <a:latin typeface="Nirmala UI" pitchFamily="34" charset="0"/>
                <a:ea typeface="Nirmala UI" pitchFamily="34" charset="-122"/>
                <a:cs typeface="Nirmala UI" pitchFamily="34" charset="-120"/>
              </a:rPr>
              <a:t>অধ্যায় ১০</a:t>
            </a:r>
            <a:endParaRPr lang="en-US" sz="4000" dirty="0"/>
          </a:p>
        </p:txBody>
      </p:sp>
      <p:sp>
        <p:nvSpPr>
          <p:cNvPr id="5" name="Text 3"/>
          <p:cNvSpPr/>
          <p:nvPr/>
        </p:nvSpPr>
        <p:spPr>
          <a:xfrm>
            <a:off x="0" y="1508760"/>
            <a:ext cx="12188952" cy="1600200"/>
          </a:xfrm>
          <a:prstGeom prst="rect">
            <a:avLst/>
          </a:prstGeom>
          <a:noFill/>
          <a:ln/>
        </p:spPr>
        <p:txBody>
          <a:bodyPr wrap="square" rtlCol="0" anchor="ctr"/>
          <a:lstStyle/>
          <a:p>
            <a:pPr marL="0" indent="0" algn="ctr">
              <a:buNone/>
            </a:pPr>
            <a:r>
              <a:rPr lang="en-US" sz="7400" b="1" dirty="0">
                <a:solidFill>
                  <a:srgbClr val="FFFFFF"/>
                </a:solidFill>
                <a:latin typeface="Nirmala UI" pitchFamily="34" charset="0"/>
                <a:ea typeface="Nirmala UI" pitchFamily="34" charset="-122"/>
                <a:cs typeface="Nirmala UI" pitchFamily="34" charset="-120"/>
              </a:rPr>
              <a:t>পৃথিবীর গতি</a:t>
            </a:r>
            <a:endParaRPr lang="en-US" sz="7400" dirty="0"/>
          </a:p>
        </p:txBody>
      </p:sp>
      <p:sp>
        <p:nvSpPr>
          <p:cNvPr id="6" name="Text 4"/>
          <p:cNvSpPr/>
          <p:nvPr/>
        </p:nvSpPr>
        <p:spPr>
          <a:xfrm>
            <a:off x="0" y="3246120"/>
            <a:ext cx="12188952" cy="548640"/>
          </a:xfrm>
          <a:prstGeom prst="rect">
            <a:avLst/>
          </a:prstGeom>
          <a:noFill/>
          <a:ln/>
        </p:spPr>
        <p:txBody>
          <a:bodyPr wrap="square" rtlCol="0" anchor="ctr"/>
          <a:lstStyle/>
          <a:p>
            <a:pPr marL="0" indent="0" algn="ctr">
              <a:buNone/>
            </a:pPr>
            <a:r>
              <a:rPr lang="en-US" sz="3600" dirty="0">
                <a:solidFill>
                  <a:srgbClr val="BFD3E2"/>
                </a:solidFill>
                <a:latin typeface="Nirmala UI" pitchFamily="34" charset="0"/>
                <a:ea typeface="Nirmala UI" pitchFamily="34" charset="-122"/>
                <a:cs typeface="Nirmala UI" pitchFamily="34" charset="-120"/>
              </a:rPr>
              <a:t>প্রাথমিক বিজ্ঞান  •  পঞ্চম শ্রেণি</a:t>
            </a:r>
            <a:endParaRPr lang="en-US" sz="3600" dirty="0"/>
          </a:p>
        </p:txBody>
      </p:sp>
      <p:sp>
        <p:nvSpPr>
          <p:cNvPr id="7" name="Shape 5"/>
          <p:cNvSpPr/>
          <p:nvPr/>
        </p:nvSpPr>
        <p:spPr>
          <a:xfrm>
            <a:off x="2939796" y="4251960"/>
            <a:ext cx="1005840" cy="1005840"/>
          </a:xfrm>
          <a:prstGeom prst="ellipse">
            <a:avLst/>
          </a:prstGeom>
          <a:solidFill>
            <a:srgbClr val="1A3B5C"/>
          </a:solidFill>
          <a:ln/>
          <a:effectLst>
            <a:outerShdw blurRad="101600" dist="38100" dir="5400000" algn="bl" rotWithShape="0">
              <a:srgbClr val="102439">
                <a:alpha val="22000"/>
              </a:srgbClr>
            </a:outerShdw>
          </a:effectLst>
        </p:spPr>
      </p:sp>
      <p:pic>
        <p:nvPicPr>
          <p:cNvPr id="8" name="Image 0" descr="icons/earth_FFFFFF.png"/>
          <p:cNvPicPr>
            <a:picLocks noChangeAspect="1"/>
          </p:cNvPicPr>
          <p:nvPr/>
        </p:nvPicPr>
        <p:blipFill>
          <a:blip r:embed="rId3"/>
          <a:stretch>
            <a:fillRect/>
          </a:stretch>
        </p:blipFill>
        <p:spPr>
          <a:xfrm>
            <a:off x="3166110" y="4478274"/>
            <a:ext cx="553212" cy="553212"/>
          </a:xfrm>
          <a:prstGeom prst="rect">
            <a:avLst/>
          </a:prstGeom>
        </p:spPr>
      </p:pic>
      <p:sp>
        <p:nvSpPr>
          <p:cNvPr id="9" name="Shape 6"/>
          <p:cNvSpPr/>
          <p:nvPr/>
        </p:nvSpPr>
        <p:spPr>
          <a:xfrm>
            <a:off x="4265676" y="4251960"/>
            <a:ext cx="1005840" cy="1005840"/>
          </a:xfrm>
          <a:prstGeom prst="ellipse">
            <a:avLst/>
          </a:prstGeom>
          <a:solidFill>
            <a:srgbClr val="1A3B5C"/>
          </a:solidFill>
          <a:ln/>
          <a:effectLst>
            <a:outerShdw blurRad="101600" dist="38100" dir="5400000" algn="bl" rotWithShape="0">
              <a:srgbClr val="102439">
                <a:alpha val="22000"/>
              </a:srgbClr>
            </a:outerShdw>
          </a:effectLst>
        </p:spPr>
      </p:sp>
      <p:pic>
        <p:nvPicPr>
          <p:cNvPr id="10" name="Image 1" descr="icons/sun_FFFFFF.png"/>
          <p:cNvPicPr>
            <a:picLocks noChangeAspect="1"/>
          </p:cNvPicPr>
          <p:nvPr/>
        </p:nvPicPr>
        <p:blipFill>
          <a:blip r:embed="rId4"/>
          <a:stretch>
            <a:fillRect/>
          </a:stretch>
        </p:blipFill>
        <p:spPr>
          <a:xfrm>
            <a:off x="4491990" y="4478274"/>
            <a:ext cx="553212" cy="553212"/>
          </a:xfrm>
          <a:prstGeom prst="rect">
            <a:avLst/>
          </a:prstGeom>
        </p:spPr>
      </p:pic>
      <p:sp>
        <p:nvSpPr>
          <p:cNvPr id="11" name="Shape 7"/>
          <p:cNvSpPr/>
          <p:nvPr/>
        </p:nvSpPr>
        <p:spPr>
          <a:xfrm>
            <a:off x="5591556" y="4251960"/>
            <a:ext cx="1005840" cy="1005840"/>
          </a:xfrm>
          <a:prstGeom prst="ellipse">
            <a:avLst/>
          </a:prstGeom>
          <a:solidFill>
            <a:srgbClr val="1A3B5C"/>
          </a:solidFill>
          <a:ln/>
          <a:effectLst>
            <a:outerShdw blurRad="101600" dist="38100" dir="5400000" algn="bl" rotWithShape="0">
              <a:srgbClr val="102439">
                <a:alpha val="22000"/>
              </a:srgbClr>
            </a:outerShdw>
          </a:effectLst>
        </p:spPr>
      </p:sp>
      <p:pic>
        <p:nvPicPr>
          <p:cNvPr id="12" name="Image 2" descr="icons/moon_FFFFFF.png"/>
          <p:cNvPicPr>
            <a:picLocks noChangeAspect="1"/>
          </p:cNvPicPr>
          <p:nvPr/>
        </p:nvPicPr>
        <p:blipFill>
          <a:blip r:embed="rId5"/>
          <a:stretch>
            <a:fillRect/>
          </a:stretch>
        </p:blipFill>
        <p:spPr>
          <a:xfrm>
            <a:off x="5817870" y="4478274"/>
            <a:ext cx="553212" cy="553212"/>
          </a:xfrm>
          <a:prstGeom prst="rect">
            <a:avLst/>
          </a:prstGeom>
        </p:spPr>
      </p:pic>
      <p:sp>
        <p:nvSpPr>
          <p:cNvPr id="13" name="Shape 8"/>
          <p:cNvSpPr/>
          <p:nvPr/>
        </p:nvSpPr>
        <p:spPr>
          <a:xfrm>
            <a:off x="6917436" y="4251960"/>
            <a:ext cx="1005840" cy="1005840"/>
          </a:xfrm>
          <a:prstGeom prst="ellipse">
            <a:avLst/>
          </a:prstGeom>
          <a:solidFill>
            <a:srgbClr val="1A3B5C"/>
          </a:solidFill>
          <a:ln/>
          <a:effectLst>
            <a:outerShdw blurRad="101600" dist="38100" dir="5400000" algn="bl" rotWithShape="0">
              <a:srgbClr val="102439">
                <a:alpha val="22000"/>
              </a:srgbClr>
            </a:outerShdw>
          </a:effectLst>
        </p:spPr>
      </p:sp>
      <p:pic>
        <p:nvPicPr>
          <p:cNvPr id="14" name="Image 3" descr="icons/orbit_FFFFFF.png"/>
          <p:cNvPicPr>
            <a:picLocks noChangeAspect="1"/>
          </p:cNvPicPr>
          <p:nvPr/>
        </p:nvPicPr>
        <p:blipFill>
          <a:blip r:embed="rId6"/>
          <a:stretch>
            <a:fillRect/>
          </a:stretch>
        </p:blipFill>
        <p:spPr>
          <a:xfrm>
            <a:off x="7143750" y="4478274"/>
            <a:ext cx="553212" cy="553212"/>
          </a:xfrm>
          <a:prstGeom prst="rect">
            <a:avLst/>
          </a:prstGeom>
        </p:spPr>
      </p:pic>
      <p:sp>
        <p:nvSpPr>
          <p:cNvPr id="15" name="Shape 9"/>
          <p:cNvSpPr/>
          <p:nvPr/>
        </p:nvSpPr>
        <p:spPr>
          <a:xfrm>
            <a:off x="8243316" y="4251960"/>
            <a:ext cx="1005840" cy="1005840"/>
          </a:xfrm>
          <a:prstGeom prst="ellipse">
            <a:avLst/>
          </a:prstGeom>
          <a:solidFill>
            <a:srgbClr val="1A3B5C"/>
          </a:solidFill>
          <a:ln/>
          <a:effectLst>
            <a:outerShdw blurRad="101600" dist="38100" dir="5400000" algn="bl" rotWithShape="0">
              <a:srgbClr val="102439">
                <a:alpha val="22000"/>
              </a:srgbClr>
            </a:outerShdw>
          </a:effectLst>
        </p:spPr>
      </p:sp>
      <p:pic>
        <p:nvPicPr>
          <p:cNvPr id="16" name="Image 4" descr="icons/clock_FFFFFF.png"/>
          <p:cNvPicPr>
            <a:picLocks noChangeAspect="1"/>
          </p:cNvPicPr>
          <p:nvPr/>
        </p:nvPicPr>
        <p:blipFill>
          <a:blip r:embed="rId7"/>
          <a:stretch>
            <a:fillRect/>
          </a:stretch>
        </p:blipFill>
        <p:spPr>
          <a:xfrm>
            <a:off x="8469630" y="4478274"/>
            <a:ext cx="553212" cy="553212"/>
          </a:xfrm>
          <a:prstGeom prst="rect">
            <a:avLst/>
          </a:prstGeom>
        </p:spPr>
      </p:pic>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20263" y="961113"/>
            <a:ext cx="11271737"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2800" b="1" i="0" u="none" strike="noStrike" cap="none" normalizeH="0" baseline="0" dirty="0" smtClean="0">
                <a:ln>
                  <a:noFill/>
                </a:ln>
                <a:solidFill>
                  <a:schemeClr val="tx1"/>
                </a:solidFill>
                <a:effectLst/>
                <a:latin typeface="Google Sans"/>
                <a:cs typeface="Vrinda"/>
              </a:rPr>
              <a:t>পৃথিবীর গতি দুই প্রকার</a:t>
            </a:r>
            <a:r>
              <a:rPr kumimoji="0" lang="bn-IN" altLang="en-US" sz="2800" b="0" i="0" u="none" strike="noStrike" cap="none" normalizeH="0" baseline="0" dirty="0" smtClean="0">
                <a:ln>
                  <a:noFill/>
                </a:ln>
                <a:solidFill>
                  <a:schemeClr val="tx1"/>
                </a:solidFill>
                <a:effectLst/>
                <a:latin typeface="Google Sans"/>
                <a:cs typeface="Vrinda"/>
              </a:rPr>
              <a:t> তা জানতে পারবে।</a:t>
            </a:r>
            <a:endParaRPr kumimoji="0" lang="en-US" altLang="en-US" sz="2800" b="0" i="0" u="none" strike="noStrike" cap="none" normalizeH="0" baseline="0" dirty="0" smtClean="0">
              <a:ln>
                <a:noFill/>
              </a:ln>
              <a:solidFill>
                <a:schemeClr val="tx1"/>
              </a:solidFill>
              <a:effectLst/>
              <a:latin typeface="Google Sans"/>
              <a:cs typeface="Vrinda"/>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2800" b="1" i="0" u="none" strike="noStrike" cap="none" normalizeH="0" baseline="0" dirty="0" smtClean="0">
                <a:ln>
                  <a:noFill/>
                </a:ln>
                <a:solidFill>
                  <a:schemeClr val="tx1"/>
                </a:solidFill>
                <a:effectLst/>
                <a:latin typeface="Google Sans"/>
                <a:cs typeface="Vrinda"/>
              </a:rPr>
              <a:t>আহ্নিক গতি</a:t>
            </a:r>
            <a:r>
              <a:rPr kumimoji="0" lang="bn-IN" altLang="en-US" sz="2800" b="0" i="0" u="none" strike="noStrike" cap="none" normalizeH="0" baseline="0" dirty="0" smtClean="0">
                <a:ln>
                  <a:noFill/>
                </a:ln>
                <a:solidFill>
                  <a:schemeClr val="tx1"/>
                </a:solidFill>
                <a:effectLst/>
                <a:latin typeface="Google Sans"/>
                <a:cs typeface="Vrinda"/>
              </a:rPr>
              <a:t> কী এবং এর সময়কাল </a:t>
            </a:r>
            <a:r>
              <a:rPr kumimoji="0" lang="en-US" altLang="en-US" sz="2800" b="0" i="0" u="none" strike="noStrike" cap="none" normalizeH="0" baseline="0" dirty="0" smtClean="0">
                <a:ln>
                  <a:noFill/>
                </a:ln>
                <a:solidFill>
                  <a:schemeClr val="tx1"/>
                </a:solidFill>
                <a:effectLst/>
                <a:latin typeface="Google Sans"/>
                <a:cs typeface="Vrinda"/>
              </a:rPr>
              <a:t>(</a:t>
            </a:r>
            <a:r>
              <a:rPr kumimoji="0" lang="bn-IN" altLang="en-US" sz="2800" b="0" i="0" u="none" strike="noStrike" cap="none" normalizeH="0" baseline="0" dirty="0" smtClean="0">
                <a:ln>
                  <a:noFill/>
                </a:ln>
                <a:solidFill>
                  <a:schemeClr val="tx1"/>
                </a:solidFill>
                <a:effectLst/>
                <a:latin typeface="Google Sans"/>
                <a:cs typeface="Vrinda"/>
              </a:rPr>
              <a:t>২৪ ঘণ্টা</a:t>
            </a:r>
            <a:r>
              <a:rPr kumimoji="0" lang="en-US" altLang="en-US" sz="2800" b="0" i="0" u="none" strike="noStrike" cap="none" normalizeH="0" baseline="0" dirty="0" smtClean="0">
                <a:ln>
                  <a:noFill/>
                </a:ln>
                <a:solidFill>
                  <a:schemeClr val="tx1"/>
                </a:solidFill>
                <a:effectLst/>
                <a:latin typeface="Google Sans"/>
                <a:cs typeface="Vrinda"/>
              </a:rPr>
              <a:t>) </a:t>
            </a:r>
            <a:r>
              <a:rPr kumimoji="0" lang="bn-IN" altLang="en-US" sz="2800" b="0" i="0" u="none" strike="noStrike" cap="none" normalizeH="0" baseline="0" dirty="0" smtClean="0">
                <a:ln>
                  <a:noFill/>
                </a:ln>
                <a:solidFill>
                  <a:schemeClr val="tx1"/>
                </a:solidFill>
                <a:effectLst/>
                <a:latin typeface="Google Sans"/>
                <a:cs typeface="Vrinda"/>
              </a:rPr>
              <a:t>শিখবে।</a:t>
            </a:r>
            <a:endParaRPr kumimoji="0" lang="en-US" altLang="en-US" sz="2800" b="0" i="0" u="none" strike="noStrike" cap="none" normalizeH="0" baseline="0" dirty="0" smtClean="0">
              <a:ln>
                <a:noFill/>
              </a:ln>
              <a:solidFill>
                <a:schemeClr val="tx1"/>
              </a:solidFill>
              <a:effectLst/>
              <a:latin typeface="Google Sans"/>
              <a:cs typeface="Vrinda"/>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2800" b="1" i="0" u="none" strike="noStrike" cap="none" normalizeH="0" baseline="0" dirty="0" smtClean="0">
                <a:ln>
                  <a:noFill/>
                </a:ln>
                <a:solidFill>
                  <a:schemeClr val="tx1"/>
                </a:solidFill>
                <a:effectLst/>
                <a:latin typeface="Google Sans"/>
                <a:cs typeface="Vrinda"/>
              </a:rPr>
              <a:t>দিন এবং রাত</a:t>
            </a:r>
            <a:r>
              <a:rPr kumimoji="0" lang="bn-IN" altLang="en-US" sz="2800" b="0" i="0" u="none" strike="noStrike" cap="none" normalizeH="0" baseline="0" dirty="0" smtClean="0">
                <a:ln>
                  <a:noFill/>
                </a:ln>
                <a:solidFill>
                  <a:schemeClr val="tx1"/>
                </a:solidFill>
                <a:effectLst/>
                <a:latin typeface="Google Sans"/>
                <a:cs typeface="Vrinda"/>
              </a:rPr>
              <a:t> কীভাবে হয় তা ব্যাখ্যা করতে পারবে।</a:t>
            </a:r>
            <a:endParaRPr kumimoji="0" lang="en-US" altLang="en-US" sz="2800" b="0" i="0" u="none" strike="noStrike" cap="none" normalizeH="0" baseline="0" dirty="0" smtClean="0">
              <a:ln>
                <a:noFill/>
              </a:ln>
              <a:solidFill>
                <a:schemeClr val="tx1"/>
              </a:solidFill>
              <a:effectLst/>
              <a:latin typeface="Google Sans"/>
              <a:cs typeface="Vrinda"/>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2800" b="1" i="0" u="none" strike="noStrike" cap="none" normalizeH="0" baseline="0" dirty="0" smtClean="0">
                <a:ln>
                  <a:noFill/>
                </a:ln>
                <a:solidFill>
                  <a:schemeClr val="tx1"/>
                </a:solidFill>
                <a:effectLst/>
                <a:latin typeface="Google Sans"/>
                <a:cs typeface="Vrinda"/>
              </a:rPr>
              <a:t>বার্ষিক গতি</a:t>
            </a:r>
            <a:r>
              <a:rPr kumimoji="0" lang="bn-IN" altLang="en-US" sz="2800" b="0" i="0" u="none" strike="noStrike" cap="none" normalizeH="0" baseline="0" dirty="0" smtClean="0">
                <a:ln>
                  <a:noFill/>
                </a:ln>
                <a:solidFill>
                  <a:schemeClr val="tx1"/>
                </a:solidFill>
                <a:effectLst/>
                <a:latin typeface="Google Sans"/>
                <a:cs typeface="Vrinda"/>
              </a:rPr>
              <a:t> কী এবং এর সময়কাল </a:t>
            </a:r>
            <a:r>
              <a:rPr kumimoji="0" lang="en-US" altLang="en-US" sz="2800" b="0" i="0" u="none" strike="noStrike" cap="none" normalizeH="0" baseline="0" dirty="0" smtClean="0">
                <a:ln>
                  <a:noFill/>
                </a:ln>
                <a:solidFill>
                  <a:schemeClr val="tx1"/>
                </a:solidFill>
                <a:effectLst/>
                <a:latin typeface="Google Sans"/>
                <a:cs typeface="Vrinda"/>
              </a:rPr>
              <a:t>(</a:t>
            </a:r>
            <a:r>
              <a:rPr kumimoji="0" lang="bn-IN" altLang="en-US" sz="2800" b="0" i="0" u="none" strike="noStrike" cap="none" normalizeH="0" baseline="0" dirty="0" smtClean="0">
                <a:ln>
                  <a:noFill/>
                </a:ln>
                <a:solidFill>
                  <a:schemeClr val="tx1"/>
                </a:solidFill>
                <a:effectLst/>
                <a:latin typeface="Google Sans"/>
                <a:cs typeface="Vrinda"/>
              </a:rPr>
              <a:t>৩৬৫ দিন ৬ ঘণ্টা</a:t>
            </a:r>
            <a:r>
              <a:rPr kumimoji="0" lang="en-US" altLang="en-US" sz="2800" b="0" i="0" u="none" strike="noStrike" cap="none" normalizeH="0" baseline="0" dirty="0" smtClean="0">
                <a:ln>
                  <a:noFill/>
                </a:ln>
                <a:solidFill>
                  <a:schemeClr val="tx1"/>
                </a:solidFill>
                <a:effectLst/>
                <a:latin typeface="Google Sans"/>
                <a:cs typeface="Vrinda"/>
              </a:rPr>
              <a:t>)</a:t>
            </a:r>
            <a:r>
              <a:rPr kumimoji="0" lang="en-US" altLang="en-US" sz="2800" b="0" i="0" u="none" strike="noStrike" cap="none" normalizeH="0" dirty="0" smtClean="0">
                <a:ln>
                  <a:noFill/>
                </a:ln>
                <a:solidFill>
                  <a:schemeClr val="tx1"/>
                </a:solidFill>
                <a:effectLst/>
                <a:latin typeface="Google Sans"/>
                <a:cs typeface="Vrinda"/>
              </a:rPr>
              <a:t> </a:t>
            </a:r>
            <a:r>
              <a:rPr kumimoji="0" lang="bn-IN" altLang="en-US" sz="2800" b="0" i="0" u="none" strike="noStrike" cap="none" normalizeH="0" baseline="0" dirty="0" smtClean="0">
                <a:ln>
                  <a:noFill/>
                </a:ln>
                <a:solidFill>
                  <a:schemeClr val="tx1"/>
                </a:solidFill>
                <a:effectLst/>
                <a:latin typeface="Google Sans"/>
                <a:cs typeface="Vrinda"/>
              </a:rPr>
              <a:t>শিখবে।</a:t>
            </a:r>
            <a:endParaRPr kumimoji="0" lang="en-US" altLang="en-US" sz="2800" b="0" i="0" u="none" strike="noStrike" cap="none" normalizeH="0" baseline="0" dirty="0" smtClean="0">
              <a:ln>
                <a:noFill/>
              </a:ln>
              <a:solidFill>
                <a:schemeClr val="tx1"/>
              </a:solidFill>
              <a:effectLst/>
              <a:latin typeface="Google Sans"/>
              <a:cs typeface="Vrinda"/>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2800" b="1" i="0" u="none" strike="noStrike" cap="none" normalizeH="0" baseline="0" dirty="0" smtClean="0">
                <a:ln>
                  <a:noFill/>
                </a:ln>
                <a:solidFill>
                  <a:schemeClr val="tx1"/>
                </a:solidFill>
                <a:effectLst/>
                <a:latin typeface="Google Sans"/>
                <a:cs typeface="Vrinda"/>
              </a:rPr>
              <a:t>ঋতু পরিবর্তন</a:t>
            </a:r>
            <a:r>
              <a:rPr kumimoji="0" lang="bn-IN" altLang="en-US" sz="2800" b="0" i="0" u="none" strike="noStrike" cap="none" normalizeH="0" baseline="0" dirty="0" smtClean="0">
                <a:ln>
                  <a:noFill/>
                </a:ln>
                <a:solidFill>
                  <a:schemeClr val="tx1"/>
                </a:solidFill>
                <a:effectLst/>
                <a:latin typeface="Google Sans"/>
                <a:cs typeface="Vrinda"/>
              </a:rPr>
              <a:t> কীভাবে ও কেন হয় তা বুঝতে পারবে।</a:t>
            </a:r>
            <a:endParaRPr kumimoji="0" lang="en-US" altLang="en-US" sz="2800" b="0" i="0" u="none" strike="noStrike" cap="none" normalizeH="0" baseline="0" dirty="0" smtClean="0">
              <a:ln>
                <a:noFill/>
              </a:ln>
              <a:solidFill>
                <a:schemeClr val="tx1"/>
              </a:solidFill>
              <a:effectLst/>
              <a:latin typeface="Google Sans"/>
              <a:cs typeface="Vrinda"/>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2800" b="1" i="0" u="none" strike="noStrike" cap="none" normalizeH="0" baseline="0" dirty="0" smtClean="0">
                <a:ln>
                  <a:noFill/>
                </a:ln>
                <a:solidFill>
                  <a:schemeClr val="tx1"/>
                </a:solidFill>
                <a:effectLst/>
                <a:latin typeface="Google Sans"/>
                <a:cs typeface="Vrinda"/>
              </a:rPr>
              <a:t>সূর্যোদয় ও সূর্যাস্ত</a:t>
            </a:r>
            <a:r>
              <a:rPr kumimoji="0" lang="bn-IN" altLang="en-US" sz="2800" b="0" i="0" u="none" strike="noStrike" cap="none" normalizeH="0" baseline="0" dirty="0" smtClean="0">
                <a:ln>
                  <a:noFill/>
                </a:ln>
                <a:solidFill>
                  <a:schemeClr val="tx1"/>
                </a:solidFill>
                <a:effectLst/>
                <a:latin typeface="Google Sans"/>
                <a:cs typeface="Vrinda"/>
              </a:rPr>
              <a:t> এবং দিক নির্ণয় করতে পারবে।</a:t>
            </a:r>
            <a:endParaRPr kumimoji="0" lang="en-US" altLang="en-US" sz="2800" b="0" i="0" u="none" strike="noStrike" cap="none" normalizeH="0" baseline="0" dirty="0" smtClean="0">
              <a:ln>
                <a:noFill/>
              </a:ln>
              <a:solidFill>
                <a:schemeClr val="tx1"/>
              </a:solidFill>
              <a:effectLst/>
              <a:latin typeface="Google Sans"/>
              <a:cs typeface="Vrinda"/>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bn-IN" altLang="en-US" sz="2800" b="1" i="0" u="none" strike="noStrike" cap="none" normalizeH="0" baseline="0" dirty="0" smtClean="0">
                <a:ln>
                  <a:noFill/>
                </a:ln>
                <a:solidFill>
                  <a:schemeClr val="tx1"/>
                </a:solidFill>
                <a:effectLst/>
                <a:latin typeface="Google Sans"/>
                <a:cs typeface="Vrinda"/>
              </a:rPr>
              <a:t>অক্ষ বা মেরুরেখা</a:t>
            </a:r>
            <a:r>
              <a:rPr kumimoji="0" lang="bn-IN" altLang="en-US" sz="2800" b="0" i="0" u="none" strike="noStrike" cap="none" normalizeH="0" baseline="0" dirty="0" smtClean="0">
                <a:ln>
                  <a:noFill/>
                </a:ln>
                <a:solidFill>
                  <a:schemeClr val="tx1"/>
                </a:solidFill>
                <a:effectLst/>
                <a:latin typeface="Google Sans"/>
                <a:cs typeface="Vrinda"/>
              </a:rPr>
              <a:t> এবং কক্ষপথের ধারণা পাবে।</a:t>
            </a:r>
            <a:r>
              <a:rPr kumimoji="0" lang="en-US" altLang="en-US" sz="2800" b="0" i="0" u="none" strike="noStrike" cap="none" normalizeH="0" baseline="0" dirty="0" smtClean="0">
                <a:ln>
                  <a:noFill/>
                </a:ln>
                <a:solidFill>
                  <a:schemeClr val="tx1"/>
                </a:solidFill>
                <a:effectLst/>
                <a:latin typeface="Google Sans"/>
              </a:rPr>
              <a:t> </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80FA69AC-F361-2E50-F0A9-9D716B941EDD}"/>
              </a:ext>
            </a:extLst>
          </p:cNvPr>
          <p:cNvPicPr>
            <a:picLocks noChangeAspect="1"/>
          </p:cNvPicPr>
          <p:nvPr/>
        </p:nvPicPr>
        <p:blipFill>
          <a:blip r:embed="rId2"/>
          <a:stretch>
            <a:fillRect/>
          </a:stretch>
        </p:blipFill>
        <p:spPr>
          <a:xfrm>
            <a:off x="3169226" y="89924"/>
            <a:ext cx="6449559" cy="871189"/>
          </a:xfrm>
          <a:prstGeom prst="rect">
            <a:avLst/>
          </a:prstGeom>
        </p:spPr>
      </p:pic>
    </p:spTree>
    <p:extLst>
      <p:ext uri="{BB962C8B-B14F-4D97-AF65-F5344CB8AC3E}">
        <p14:creationId xmlns:p14="http://schemas.microsoft.com/office/powerpoint/2010/main" val="6759586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সৌরজগৎ | Solar Syste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6226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1400" y="381001"/>
            <a:ext cx="48006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bn-BD" sz="3600" dirty="0">
                <a:latin typeface="NikoshBAN" pitchFamily="2" charset="0"/>
                <a:cs typeface="NikoshBAN" pitchFamily="2" charset="0"/>
              </a:rPr>
              <a:t>পৃথিবী কীভাবে ঘুরে? </a:t>
            </a:r>
            <a:endParaRPr lang="en-US" sz="3600" dirty="0">
              <a:latin typeface="NikoshBAN" pitchFamily="2" charset="0"/>
              <a:cs typeface="NikoshBAN" pitchFamily="2" charset="0"/>
            </a:endParaRPr>
          </a:p>
        </p:txBody>
      </p:sp>
      <p:pic>
        <p:nvPicPr>
          <p:cNvPr id="4" name="Picture 2" descr="E:\Content Arafat\Globespin.gif"/>
          <p:cNvPicPr>
            <a:picLocks noChangeAspect="1" noChangeArrowheads="1" noCrop="1"/>
          </p:cNvPicPr>
          <p:nvPr/>
        </p:nvPicPr>
        <p:blipFill>
          <a:blip r:embed="rId2"/>
          <a:srcRect/>
          <a:stretch>
            <a:fillRect/>
          </a:stretch>
        </p:blipFill>
        <p:spPr bwMode="auto">
          <a:xfrm rot="884265">
            <a:off x="4655899" y="1145923"/>
            <a:ext cx="2095474" cy="2128735"/>
          </a:xfrm>
          <a:prstGeom prst="ellipse">
            <a:avLst/>
          </a:prstGeom>
          <a:noFill/>
          <a:ln>
            <a:noFill/>
          </a:ln>
          <a:effectLst>
            <a:glow rad="63500">
              <a:schemeClr val="accent1">
                <a:satMod val="175000"/>
                <a:alpha val="40000"/>
              </a:schemeClr>
            </a:glow>
          </a:effectLst>
        </p:spPr>
      </p:pic>
      <p:pic>
        <p:nvPicPr>
          <p:cNvPr id="5" name="Picture 6" descr="E:\Content Arafat\content picture File\Galaxy pic\ts-space-sun-and-solar-viewing-facts-versus-fiction.jpg"/>
          <p:cNvPicPr>
            <a:picLocks noChangeAspect="1" noChangeArrowheads="1"/>
          </p:cNvPicPr>
          <p:nvPr/>
        </p:nvPicPr>
        <p:blipFill>
          <a:blip r:embed="rId3"/>
          <a:srcRect/>
          <a:stretch>
            <a:fillRect/>
          </a:stretch>
        </p:blipFill>
        <p:spPr bwMode="auto">
          <a:xfrm>
            <a:off x="1812119" y="3109545"/>
            <a:ext cx="2938658" cy="2895600"/>
          </a:xfrm>
          <a:prstGeom prst="ellipse">
            <a:avLst/>
          </a:prstGeom>
          <a:noFill/>
          <a:ln>
            <a:noFill/>
          </a:ln>
        </p:spPr>
      </p:pic>
    </p:spTree>
    <p:extLst>
      <p:ext uri="{BB962C8B-B14F-4D97-AF65-F5344CB8AC3E}">
        <p14:creationId xmlns:p14="http://schemas.microsoft.com/office/powerpoint/2010/main" val="39856436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path" presetSubtype="0" repeatCount="indefinite" accel="50000" decel="50000" fill="hold" nodeType="clickEffect">
                                  <p:stCondLst>
                                    <p:cond delay="0"/>
                                  </p:stCondLst>
                                  <p:childTnLst>
                                    <p:animMotion origin="layout" path="M -2.22222E-6 4.44444E-6 C 0.34341 0.18819 0.56511 0.52847 0.49393 0.75833 C 0.42292 0.98819 0.08594 1.02175 -0.25712 0.8331 C -0.59896 0.6456 -0.82066 0.30509 -0.75 0.07569 C -0.67899 -0.15463 -0.34166 -0.18774 -2.22222E-6 4.44444E-6 Z " pathEditMode="relative" rAng="1343566" ptsTypes="fffff">
                                      <p:cBhvr>
                                        <p:cTn id="20" dur="5000" fill="hold"/>
                                        <p:tgtEl>
                                          <p:spTgt spid="4"/>
                                        </p:tgtEl>
                                        <p:attrNameLst>
                                          <p:attrName>ppt_x</p:attrName>
                                          <p:attrName>ppt_y</p:attrName>
                                        </p:attrNameLst>
                                      </p:cBhvr>
                                      <p:rCtr x="-12800" y="41700"/>
                                    </p:animMotion>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heckerboard(across)">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Content Arafat\content picture File\Galaxy pic\night-shining-starry-sky-blue-space-background-with-stars-space-beautiful-night-sky-free-vector.jpg"/>
          <p:cNvPicPr>
            <a:picLocks noChangeAspect="1" noChangeArrowheads="1"/>
          </p:cNvPicPr>
          <p:nvPr/>
        </p:nvPicPr>
        <p:blipFill>
          <a:blip r:embed="rId2"/>
          <a:srcRect/>
          <a:stretch>
            <a:fillRect/>
          </a:stretch>
        </p:blipFill>
        <p:spPr bwMode="auto">
          <a:xfrm>
            <a:off x="46891" y="1"/>
            <a:ext cx="12033739" cy="6858000"/>
          </a:xfrm>
          <a:prstGeom prst="rect">
            <a:avLst/>
          </a:prstGeom>
          <a:noFill/>
          <a:ln w="3175">
            <a:solidFill>
              <a:schemeClr val="tx1"/>
            </a:solidFill>
          </a:ln>
        </p:spPr>
      </p:pic>
      <p:pic>
        <p:nvPicPr>
          <p:cNvPr id="1030" name="Picture 6" descr="E:\Content Arafat\content picture File\Galaxy pic\ts-space-sun-and-solar-viewing-facts-versus-fiction.jpg"/>
          <p:cNvPicPr>
            <a:picLocks noChangeAspect="1" noChangeArrowheads="1"/>
          </p:cNvPicPr>
          <p:nvPr/>
        </p:nvPicPr>
        <p:blipFill>
          <a:blip r:embed="rId3"/>
          <a:srcRect/>
          <a:stretch>
            <a:fillRect/>
          </a:stretch>
        </p:blipFill>
        <p:spPr bwMode="auto">
          <a:xfrm>
            <a:off x="2438401" y="2514600"/>
            <a:ext cx="3325323" cy="3276600"/>
          </a:xfrm>
          <a:prstGeom prst="ellipse">
            <a:avLst/>
          </a:prstGeom>
          <a:noFill/>
          <a:ln>
            <a:noFill/>
          </a:ln>
        </p:spPr>
      </p:pic>
      <p:sp>
        <p:nvSpPr>
          <p:cNvPr id="5" name="TextBox 4"/>
          <p:cNvSpPr txBox="1"/>
          <p:nvPr/>
        </p:nvSpPr>
        <p:spPr>
          <a:xfrm>
            <a:off x="5943599" y="4382870"/>
            <a:ext cx="1978269" cy="64633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600" b="1" dirty="0" err="1">
                <a:solidFill>
                  <a:srgbClr val="FF0000"/>
                </a:solidFill>
                <a:latin typeface="NikoshBAN" pitchFamily="2" charset="0"/>
                <a:cs typeface="NikoshBAN" pitchFamily="2" charset="0"/>
              </a:rPr>
              <a:t>কক্ষপথ</a:t>
            </a:r>
            <a:endParaRPr lang="en-US" sz="3600" b="1" dirty="0">
              <a:solidFill>
                <a:srgbClr val="FF0000"/>
              </a:solidFill>
              <a:latin typeface="NikoshBAN" pitchFamily="2" charset="0"/>
              <a:cs typeface="NikoshBAN" pitchFamily="2" charset="0"/>
            </a:endParaRPr>
          </a:p>
        </p:txBody>
      </p:sp>
      <p:sp>
        <p:nvSpPr>
          <p:cNvPr id="7" name="Right Arrow 6"/>
          <p:cNvSpPr/>
          <p:nvPr/>
        </p:nvSpPr>
        <p:spPr>
          <a:xfrm>
            <a:off x="8382000" y="4611469"/>
            <a:ext cx="990600"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nut 7"/>
          <p:cNvSpPr/>
          <p:nvPr/>
        </p:nvSpPr>
        <p:spPr>
          <a:xfrm rot="1678801">
            <a:off x="-1576957" y="-132187"/>
            <a:ext cx="11458005" cy="7833547"/>
          </a:xfrm>
          <a:prstGeom prst="donut">
            <a:avLst>
              <a:gd name="adj"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2050" name="Picture 2" descr="E:\Content Arafat\Captsfsure.JPG"/>
          <p:cNvPicPr>
            <a:picLocks noChangeAspect="1" noChangeArrowheads="1"/>
          </p:cNvPicPr>
          <p:nvPr/>
        </p:nvPicPr>
        <p:blipFill>
          <a:blip r:embed="rId4"/>
          <a:srcRect/>
          <a:stretch>
            <a:fillRect/>
          </a:stretch>
        </p:blipFill>
        <p:spPr bwMode="auto">
          <a:xfrm>
            <a:off x="1905000" y="5562600"/>
            <a:ext cx="8505826" cy="838200"/>
          </a:xfrm>
          <a:prstGeom prst="roundRect">
            <a:avLst/>
          </a:prstGeom>
          <a:noFill/>
        </p:spPr>
      </p:pic>
      <p:sp>
        <p:nvSpPr>
          <p:cNvPr id="12" name="Rectangle 11"/>
          <p:cNvSpPr/>
          <p:nvPr/>
        </p:nvSpPr>
        <p:spPr>
          <a:xfrm>
            <a:off x="1676400" y="152401"/>
            <a:ext cx="6825762" cy="304698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as-IN" sz="3200" b="1" dirty="0">
                <a:latin typeface="NikoshBAN" pitchFamily="2" charset="0"/>
                <a:cs typeface="NikoshBAN" pitchFamily="2" charset="0"/>
              </a:rPr>
              <a:t>পৃথিবী তার নিজস্ব কক্ষপথে বছরে একবার সূর্যের চারিপাশে পরিক্রমন করে। এ পরিক্রমণ সময়কে সৌরবছর বলে। একবার </a:t>
            </a:r>
            <a:r>
              <a:rPr lang="bn-BD" sz="3200" b="1" dirty="0">
                <a:latin typeface="NikoshBAN" pitchFamily="2" charset="0"/>
                <a:cs typeface="NikoshBAN" pitchFamily="2" charset="0"/>
              </a:rPr>
              <a:t>ঘুড়তে সময় লাগ প্রায় </a:t>
            </a:r>
            <a:r>
              <a:rPr lang="as-IN" sz="3200" b="1" dirty="0">
                <a:latin typeface="NikoshBAN" pitchFamily="2" charset="0"/>
                <a:cs typeface="NikoshBAN" pitchFamily="2" charset="0"/>
              </a:rPr>
              <a:t>৩৬৫ দিন, ৫ঘণ্টা, ৪৮ মিনিট, ৪৭ সেকেন্ড</a:t>
            </a:r>
            <a:r>
              <a:rPr lang="bn-BD" sz="3200" b="1" dirty="0">
                <a:latin typeface="NikoshBAN" pitchFamily="2" charset="0"/>
                <a:cs typeface="NikoshBAN" pitchFamily="2" charset="0"/>
              </a:rPr>
              <a:t> বা </a:t>
            </a:r>
            <a:r>
              <a:rPr lang="as-IN" sz="3200" b="1" dirty="0">
                <a:latin typeface="NikoshBAN" pitchFamily="2" charset="0"/>
                <a:cs typeface="NikoshBAN" pitchFamily="2" charset="0"/>
              </a:rPr>
              <a:t>৬ ঘণ্টা</a:t>
            </a:r>
            <a:r>
              <a:rPr lang="bn-BD" sz="3200" b="1" dirty="0">
                <a:latin typeface="NikoshBAN" pitchFamily="2" charset="0"/>
                <a:cs typeface="NikoshBAN" pitchFamily="2" charset="0"/>
              </a:rPr>
              <a:t>। </a:t>
            </a:r>
            <a:endParaRPr lang="en-US" sz="3200" b="1" dirty="0">
              <a:latin typeface="NikoshBAN" pitchFamily="2" charset="0"/>
              <a:cs typeface="NikoshBAN" pitchFamily="2" charset="0"/>
            </a:endParaRPr>
          </a:p>
        </p:txBody>
      </p:sp>
      <p:pic>
        <p:nvPicPr>
          <p:cNvPr id="2051" name="Picture 3" descr="E:\Content Arafat\Cdsvsapture.JPG"/>
          <p:cNvPicPr>
            <a:picLocks noChangeAspect="1" noChangeArrowheads="1"/>
          </p:cNvPicPr>
          <p:nvPr/>
        </p:nvPicPr>
        <p:blipFill>
          <a:blip r:embed="rId5"/>
          <a:srcRect/>
          <a:stretch>
            <a:fillRect/>
          </a:stretch>
        </p:blipFill>
        <p:spPr bwMode="auto">
          <a:xfrm>
            <a:off x="1752600" y="654104"/>
            <a:ext cx="7543800" cy="869896"/>
          </a:xfrm>
          <a:prstGeom prst="rect">
            <a:avLst/>
          </a:prstGeom>
          <a:noFill/>
        </p:spPr>
      </p:pic>
      <p:pic>
        <p:nvPicPr>
          <p:cNvPr id="11" name="Picture 2" descr="E:\Content Arafat\Globespin.gif"/>
          <p:cNvPicPr>
            <a:picLocks noChangeAspect="1" noChangeArrowheads="1" noCrop="1"/>
          </p:cNvPicPr>
          <p:nvPr/>
        </p:nvPicPr>
        <p:blipFill>
          <a:blip r:embed="rId6"/>
          <a:srcRect/>
          <a:stretch>
            <a:fillRect/>
          </a:stretch>
        </p:blipFill>
        <p:spPr bwMode="auto">
          <a:xfrm rot="884265">
            <a:off x="6484699" y="231523"/>
            <a:ext cx="2095474" cy="2128735"/>
          </a:xfrm>
          <a:prstGeom prst="ellipse">
            <a:avLst/>
          </a:prstGeom>
          <a:noFill/>
          <a:ln>
            <a:noFill/>
          </a:ln>
          <a:effectLst>
            <a:glow rad="63500">
              <a:schemeClr val="accent1">
                <a:satMod val="175000"/>
                <a:alpha val="40000"/>
              </a:schemeClr>
            </a:glow>
          </a:effectLst>
        </p:spPr>
      </p:pic>
    </p:spTree>
    <p:extLst>
      <p:ext uri="{BB962C8B-B14F-4D97-AF65-F5344CB8AC3E}">
        <p14:creationId xmlns:p14="http://schemas.microsoft.com/office/powerpoint/2010/main" val="1739313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checkerboard(across)">
                                      <p:cBhvr>
                                        <p:cTn id="12" dur="5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strVal val="#ppt_w*0.70"/>
                                          </p:val>
                                        </p:tav>
                                        <p:tav tm="100000">
                                          <p:val>
                                            <p:strVal val="#ppt_w"/>
                                          </p:val>
                                        </p:tav>
                                      </p:tavLst>
                                    </p:anim>
                                    <p:anim calcmode="lin" valueType="num">
                                      <p:cBhvr>
                                        <p:cTn id="18" dur="1000" fill="hold"/>
                                        <p:tgtEl>
                                          <p:spTgt spid="11"/>
                                        </p:tgtEl>
                                        <p:attrNameLst>
                                          <p:attrName>ppt_h</p:attrName>
                                        </p:attrNameLst>
                                      </p:cBhvr>
                                      <p:tavLst>
                                        <p:tav tm="0">
                                          <p:val>
                                            <p:strVal val="#ppt_h"/>
                                          </p:val>
                                        </p:tav>
                                        <p:tav tm="100000">
                                          <p:val>
                                            <p:strVal val="#ppt_h"/>
                                          </p:val>
                                        </p:tav>
                                      </p:tavLst>
                                    </p:anim>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path" presetSubtype="0" repeatCount="indefinite" accel="50000" decel="50000" fill="hold" nodeType="clickEffect">
                                  <p:stCondLst>
                                    <p:cond delay="0"/>
                                  </p:stCondLst>
                                  <p:childTnLst>
                                    <p:animMotion origin="layout" path="M -0.03438 -0.04113 C 0.21458 0.25555 0.28333 0.6957 0.11771 0.94247 C -0.04722 1.18854 -0.38542 1.14787 -0.63472 0.85351 C -0.87917 0.56007 -0.9467 0.11945 -0.78455 -0.12847 C -0.61702 -0.37384 -0.2809 -0.33272 -0.03438 -0.04113 Z " pathEditMode="relative" rAng="2507990" ptsTypes="fffff">
                                      <p:cBhvr>
                                        <p:cTn id="23" dur="5000" fill="hold"/>
                                        <p:tgtEl>
                                          <p:spTgt spid="11"/>
                                        </p:tgtEl>
                                        <p:attrNameLst>
                                          <p:attrName>ppt_x</p:attrName>
                                          <p:attrName>ppt_y</p:attrName>
                                        </p:attrNameLst>
                                      </p:cBhvr>
                                      <p:rCtr x="-29900" y="44800"/>
                                    </p:animMotion>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to="" calcmode="lin" valueType="num">
                                      <p:cBhvr>
                                        <p:cTn id="28" dur="1" fill="hold"/>
                                        <p:tgtEl>
                                          <p:spTgt spid="8"/>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to="" calcmode="lin" valueType="num">
                                      <p:cBhvr>
                                        <p:cTn id="33" dur="1" fill="hold"/>
                                        <p:tgtEl>
                                          <p:spTgt spid="7"/>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 to="" calcmode="lin" valueType="num">
                                      <p:cBhvr>
                                        <p:cTn id="38" dur="1" fill="hold"/>
                                        <p:tgtEl>
                                          <p:spTgt spid="5"/>
                                        </p:tgtEl>
                                        <p:attrNameLst>
                                          <p:attrName/>
                                        </p:attrNameLst>
                                      </p:cBhvr>
                                    </p:anim>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2050"/>
                                        </p:tgtEl>
                                        <p:attrNameLst>
                                          <p:attrName>style.visibility</p:attrName>
                                        </p:attrNameLst>
                                      </p:cBhvr>
                                      <p:to>
                                        <p:strVal val="visible"/>
                                      </p:to>
                                    </p:set>
                                    <p:animEffect transition="in" filter="checkerboard(across)">
                                      <p:cBhvr>
                                        <p:cTn id="43" dur="500"/>
                                        <p:tgtEl>
                                          <p:spTgt spid="2050"/>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checkerboard(across)">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xit" presetSubtype="16" fill="hold" grpId="1" nodeType="clickEffect">
                                  <p:stCondLst>
                                    <p:cond delay="0"/>
                                  </p:stCondLst>
                                  <p:childTnLst>
                                    <p:animEffect transition="out" filter="box(in)">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5" presetClass="entr" presetSubtype="10" fill="hold" nodeType="clickEffect">
                                  <p:stCondLst>
                                    <p:cond delay="0"/>
                                  </p:stCondLst>
                                  <p:childTnLst>
                                    <p:set>
                                      <p:cBhvr>
                                        <p:cTn id="57" dur="1" fill="hold">
                                          <p:stCondLst>
                                            <p:cond delay="0"/>
                                          </p:stCondLst>
                                        </p:cTn>
                                        <p:tgtEl>
                                          <p:spTgt spid="2051"/>
                                        </p:tgtEl>
                                        <p:attrNameLst>
                                          <p:attrName>style.visibility</p:attrName>
                                        </p:attrNameLst>
                                      </p:cBhvr>
                                      <p:to>
                                        <p:strVal val="visible"/>
                                      </p:to>
                                    </p:set>
                                    <p:animEffect transition="in" filter="checkerboard(across)">
                                      <p:cBhvr>
                                        <p:cTn id="58"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2" grpId="0" animBg="1"/>
      <p:bldP spid="1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1333499" y="0"/>
            <a:ext cx="9525000" cy="5486400"/>
          </a:xfrm>
          <a:prstGeom prst="rect">
            <a:avLst/>
          </a:prstGeom>
          <a:noFill/>
          <a:ln w="9525">
            <a:noFill/>
            <a:miter lim="800000"/>
            <a:headEnd/>
            <a:tailEnd/>
          </a:ln>
          <a:effectLst/>
        </p:spPr>
      </p:pic>
      <p:sp>
        <p:nvSpPr>
          <p:cNvPr id="5" name="TextBox 4"/>
          <p:cNvSpPr txBox="1"/>
          <p:nvPr/>
        </p:nvSpPr>
        <p:spPr>
          <a:xfrm>
            <a:off x="762000" y="291911"/>
            <a:ext cx="2971800" cy="646331"/>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3600" b="1" dirty="0" err="1">
                <a:solidFill>
                  <a:srgbClr val="FF0000"/>
                </a:solidFill>
                <a:latin typeface="NikoshBAN" pitchFamily="2" charset="0"/>
                <a:cs typeface="NikoshBAN" pitchFamily="2" charset="0"/>
              </a:rPr>
              <a:t>কক্ষপথ</a:t>
            </a:r>
            <a:endParaRPr lang="en-US" sz="3600" b="1" dirty="0">
              <a:solidFill>
                <a:srgbClr val="FF0000"/>
              </a:solidFill>
              <a:latin typeface="NikoshBAN" pitchFamily="2" charset="0"/>
              <a:cs typeface="NikoshBAN" pitchFamily="2" charset="0"/>
            </a:endParaRPr>
          </a:p>
        </p:txBody>
      </p:sp>
      <p:sp>
        <p:nvSpPr>
          <p:cNvPr id="6" name="Right Arrow 5"/>
          <p:cNvSpPr/>
          <p:nvPr/>
        </p:nvSpPr>
        <p:spPr>
          <a:xfrm>
            <a:off x="3124199" y="457200"/>
            <a:ext cx="990600"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nut 6"/>
          <p:cNvSpPr/>
          <p:nvPr/>
        </p:nvSpPr>
        <p:spPr>
          <a:xfrm>
            <a:off x="2362199" y="228600"/>
            <a:ext cx="7467600" cy="5105400"/>
          </a:xfrm>
          <a:prstGeom prst="donut">
            <a:avLst>
              <a:gd name="adj"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9" name="Picture 2" descr="E:\Content Arafat\Globespin.gif"/>
          <p:cNvPicPr>
            <a:picLocks noChangeAspect="1" noChangeArrowheads="1" noCrop="1"/>
          </p:cNvPicPr>
          <p:nvPr/>
        </p:nvPicPr>
        <p:blipFill>
          <a:blip r:embed="rId3"/>
          <a:srcRect/>
          <a:stretch>
            <a:fillRect/>
          </a:stretch>
        </p:blipFill>
        <p:spPr bwMode="auto">
          <a:xfrm rot="788065">
            <a:off x="8398844" y="1267124"/>
            <a:ext cx="2031184" cy="2328327"/>
          </a:xfrm>
          <a:prstGeom prst="ellipse">
            <a:avLst/>
          </a:prstGeom>
          <a:noFill/>
        </p:spPr>
      </p:pic>
      <p:sp>
        <p:nvSpPr>
          <p:cNvPr id="8" name="Curved Left Arrow 7"/>
          <p:cNvSpPr/>
          <p:nvPr/>
        </p:nvSpPr>
        <p:spPr>
          <a:xfrm flipV="1">
            <a:off x="8915399" y="685800"/>
            <a:ext cx="1524000" cy="1600200"/>
          </a:xfrm>
          <a:prstGeom prst="curvedLeftArrow">
            <a:avLst>
              <a:gd name="adj1" fmla="val 4132"/>
              <a:gd name="adj2" fmla="val 40118"/>
              <a:gd name="adj3" fmla="val 1123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lowchart: Data 10"/>
          <p:cNvSpPr/>
          <p:nvPr/>
        </p:nvSpPr>
        <p:spPr>
          <a:xfrm rot="910590">
            <a:off x="9403159" y="1021933"/>
            <a:ext cx="45719" cy="2916182"/>
          </a:xfrm>
          <a:prstGeom prst="flowChartInputOutp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295400" y="4768338"/>
            <a:ext cx="10439401" cy="206210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as-IN" sz="3200" b="1" dirty="0">
                <a:latin typeface="NikoshBAN" pitchFamily="2" charset="0"/>
                <a:cs typeface="NikoshBAN" pitchFamily="2" charset="0"/>
              </a:rPr>
              <a:t>পৃথিবী নিজ অক্ষ বা মেরুরেখার উপর পশ্চিম থেকে পূর্বদিকে ২৩ ঘণ্টা ৫৬ মিনিট ৪ সেকেন্ড অর্থাৎ প্রা</a:t>
            </a:r>
            <a:r>
              <a:rPr lang="bn-BD" sz="3200" b="1" dirty="0">
                <a:latin typeface="NikoshBAN" pitchFamily="2" charset="0"/>
                <a:cs typeface="NikoshBAN" pitchFamily="2" charset="0"/>
              </a:rPr>
              <a:t>য়</a:t>
            </a:r>
            <a:r>
              <a:rPr lang="as-IN" sz="3200" b="1" dirty="0">
                <a:latin typeface="NikoshBAN" pitchFamily="2" charset="0"/>
                <a:cs typeface="NikoshBAN" pitchFamily="2" charset="0"/>
              </a:rPr>
              <a:t> ২৪ ঘণ্টা</a:t>
            </a:r>
            <a:r>
              <a:rPr lang="bn-BD" sz="3200" b="1" dirty="0">
                <a:latin typeface="NikoshBAN" pitchFamily="2" charset="0"/>
                <a:cs typeface="NikoshBAN" pitchFamily="2" charset="0"/>
              </a:rPr>
              <a:t>য়</a:t>
            </a:r>
            <a:r>
              <a:rPr lang="as-IN" sz="3200" b="1" dirty="0">
                <a:latin typeface="NikoshBAN" pitchFamily="2" charset="0"/>
                <a:cs typeface="NikoshBAN" pitchFamily="2" charset="0"/>
              </a:rPr>
              <a:t> একবার আবর্তন করছে। পৃথিবীর এই গতিকে আহ্নিক গতি বলে।</a:t>
            </a:r>
            <a:endParaRPr lang="en-US" sz="3200" b="1" dirty="0">
              <a:latin typeface="NikoshBAN" pitchFamily="2" charset="0"/>
              <a:cs typeface="NikoshBAN" pitchFamily="2" charset="0"/>
            </a:endParaRPr>
          </a:p>
        </p:txBody>
      </p:sp>
      <p:sp>
        <p:nvSpPr>
          <p:cNvPr id="14" name="Rectangle 13"/>
          <p:cNvSpPr/>
          <p:nvPr/>
        </p:nvSpPr>
        <p:spPr>
          <a:xfrm>
            <a:off x="3505198" y="2979511"/>
            <a:ext cx="4800601" cy="156966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as-IN" sz="3200" dirty="0">
                <a:latin typeface="NikoshBAN" pitchFamily="2" charset="0"/>
                <a:cs typeface="NikoshBAN" pitchFamily="2" charset="0"/>
              </a:rPr>
              <a:t>পৃথিবীর নিজের অক্ষের চারিদিকে ঘূর্ণনকে </a:t>
            </a:r>
            <a:r>
              <a:rPr lang="as-IN" sz="3200" b="1" dirty="0">
                <a:latin typeface="NikoshBAN" pitchFamily="2" charset="0"/>
                <a:cs typeface="NikoshBAN" pitchFamily="2" charset="0"/>
              </a:rPr>
              <a:t>পৃথিবীর আহ্নিক গতি</a:t>
            </a:r>
            <a:r>
              <a:rPr lang="as-IN" sz="3200" dirty="0">
                <a:latin typeface="NikoshBAN" pitchFamily="2" charset="0"/>
                <a:cs typeface="NikoshBAN" pitchFamily="2" charset="0"/>
              </a:rPr>
              <a:t> বলে।</a:t>
            </a:r>
            <a:endParaRPr lang="en-US" sz="3200" dirty="0">
              <a:latin typeface="NikoshBAN" pitchFamily="2" charset="0"/>
              <a:cs typeface="NikoshBAN" pitchFamily="2" charset="0"/>
            </a:endParaRPr>
          </a:p>
        </p:txBody>
      </p:sp>
    </p:spTree>
    <p:extLst>
      <p:ext uri="{BB962C8B-B14F-4D97-AF65-F5344CB8AC3E}">
        <p14:creationId xmlns:p14="http://schemas.microsoft.com/office/powerpoint/2010/main" val="4816824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grpId="1" nodeType="clickEffect">
                                  <p:stCondLst>
                                    <p:cond delay="0"/>
                                  </p:stCondLst>
                                  <p:childTnLst>
                                    <p:anim calcmode="lin" valueType="num">
                                      <p:cBhvr additive="base">
                                        <p:cTn id="26" dur="500"/>
                                        <p:tgtEl>
                                          <p:spTgt spid="5"/>
                                        </p:tgtEl>
                                        <p:attrNameLst>
                                          <p:attrName>ppt_x</p:attrName>
                                        </p:attrNameLst>
                                      </p:cBhvr>
                                      <p:tavLst>
                                        <p:tav tm="0">
                                          <p:val>
                                            <p:strVal val="ppt_x"/>
                                          </p:val>
                                        </p:tav>
                                        <p:tav tm="100000">
                                          <p:val>
                                            <p:strVal val="ppt_x"/>
                                          </p:val>
                                        </p:tav>
                                      </p:tavLst>
                                    </p:anim>
                                    <p:anim calcmode="lin" valueType="num">
                                      <p:cBhvr additive="base">
                                        <p:cTn id="27" dur="500"/>
                                        <p:tgtEl>
                                          <p:spTgt spid="5"/>
                                        </p:tgtEl>
                                        <p:attrNameLst>
                                          <p:attrName>ppt_y</p:attrName>
                                        </p:attrNameLst>
                                      </p:cBhvr>
                                      <p:tavLst>
                                        <p:tav tm="0">
                                          <p:val>
                                            <p:strVal val="ppt_y"/>
                                          </p:val>
                                        </p:tav>
                                        <p:tav tm="100000">
                                          <p:val>
                                            <p:strVal val="1+ppt_h/2"/>
                                          </p:val>
                                        </p:tav>
                                      </p:tavLst>
                                    </p:anim>
                                    <p:set>
                                      <p:cBhvr>
                                        <p:cTn id="28" dur="1" fill="hold">
                                          <p:stCondLst>
                                            <p:cond delay="499"/>
                                          </p:stCondLst>
                                        </p:cTn>
                                        <p:tgtEl>
                                          <p:spTgt spid="5"/>
                                        </p:tgtEl>
                                        <p:attrNameLst>
                                          <p:attrName>style.visibility</p:attrName>
                                        </p:attrNameLst>
                                      </p:cBhvr>
                                      <p:to>
                                        <p:strVal val="hidden"/>
                                      </p:to>
                                    </p:set>
                                  </p:childTnLst>
                                </p:cTn>
                              </p:par>
                              <p:par>
                                <p:cTn id="29" presetID="2" presetClass="exit" presetSubtype="4" fill="hold" grpId="1" nodeType="withEffect">
                                  <p:stCondLst>
                                    <p:cond delay="0"/>
                                  </p:stCondLst>
                                  <p:childTnLst>
                                    <p:anim calcmode="lin" valueType="num">
                                      <p:cBhvr additive="base">
                                        <p:cTn id="30" dur="500"/>
                                        <p:tgtEl>
                                          <p:spTgt spid="6"/>
                                        </p:tgtEl>
                                        <p:attrNameLst>
                                          <p:attrName>ppt_x</p:attrName>
                                        </p:attrNameLst>
                                      </p:cBhvr>
                                      <p:tavLst>
                                        <p:tav tm="0">
                                          <p:val>
                                            <p:strVal val="ppt_x"/>
                                          </p:val>
                                        </p:tav>
                                        <p:tav tm="100000">
                                          <p:val>
                                            <p:strVal val="ppt_x"/>
                                          </p:val>
                                        </p:tav>
                                      </p:tavLst>
                                    </p:anim>
                                    <p:anim calcmode="lin" valueType="num">
                                      <p:cBhvr additive="base">
                                        <p:cTn id="31" dur="500"/>
                                        <p:tgtEl>
                                          <p:spTgt spid="6"/>
                                        </p:tgtEl>
                                        <p:attrNameLst>
                                          <p:attrName>ppt_y</p:attrName>
                                        </p:attrNameLst>
                                      </p:cBhvr>
                                      <p:tavLst>
                                        <p:tav tm="0">
                                          <p:val>
                                            <p:strVal val="ppt_y"/>
                                          </p:val>
                                        </p:tav>
                                        <p:tav tm="100000">
                                          <p:val>
                                            <p:strVal val="1+ppt_h/2"/>
                                          </p:val>
                                        </p:tav>
                                      </p:tavLst>
                                    </p:anim>
                                    <p:set>
                                      <p:cBhvr>
                                        <p:cTn id="32" dur="1" fill="hold">
                                          <p:stCondLst>
                                            <p:cond delay="499"/>
                                          </p:stCondLst>
                                        </p:cTn>
                                        <p:tgtEl>
                                          <p:spTgt spid="6"/>
                                        </p:tgtEl>
                                        <p:attrNameLst>
                                          <p:attrName>style.visibility</p:attrName>
                                        </p:attrNameLst>
                                      </p:cBhvr>
                                      <p:to>
                                        <p:strVal val="hidden"/>
                                      </p:to>
                                    </p:set>
                                  </p:childTnLst>
                                </p:cTn>
                              </p:par>
                              <p:par>
                                <p:cTn id="33" presetID="2" presetClass="exit" presetSubtype="4" fill="hold" grpId="1" nodeType="withEffect">
                                  <p:stCondLst>
                                    <p:cond delay="0"/>
                                  </p:stCondLst>
                                  <p:childTnLst>
                                    <p:anim calcmode="lin" valueType="num">
                                      <p:cBhvr additive="base">
                                        <p:cTn id="34" dur="500"/>
                                        <p:tgtEl>
                                          <p:spTgt spid="7"/>
                                        </p:tgtEl>
                                        <p:attrNameLst>
                                          <p:attrName>ppt_x</p:attrName>
                                        </p:attrNameLst>
                                      </p:cBhvr>
                                      <p:tavLst>
                                        <p:tav tm="0">
                                          <p:val>
                                            <p:strVal val="ppt_x"/>
                                          </p:val>
                                        </p:tav>
                                        <p:tav tm="100000">
                                          <p:val>
                                            <p:strVal val="ppt_x"/>
                                          </p:val>
                                        </p:tav>
                                      </p:tavLst>
                                    </p:anim>
                                    <p:anim calcmode="lin" valueType="num">
                                      <p:cBhvr additive="base">
                                        <p:cTn id="35" dur="500"/>
                                        <p:tgtEl>
                                          <p:spTgt spid="7"/>
                                        </p:tgtEl>
                                        <p:attrNameLst>
                                          <p:attrName>ppt_y</p:attrName>
                                        </p:attrNameLst>
                                      </p:cBhvr>
                                      <p:tavLst>
                                        <p:tav tm="0">
                                          <p:val>
                                            <p:strVal val="ppt_y"/>
                                          </p:val>
                                        </p:tav>
                                        <p:tav tm="100000">
                                          <p:val>
                                            <p:strVal val="1+ppt_h/2"/>
                                          </p:val>
                                        </p:tav>
                                      </p:tavLst>
                                    </p:anim>
                                    <p:set>
                                      <p:cBhvr>
                                        <p:cTn id="36" dur="1" fill="hold">
                                          <p:stCondLst>
                                            <p:cond delay="499"/>
                                          </p:stCondLst>
                                        </p:cTn>
                                        <p:tgtEl>
                                          <p:spTgt spid="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heckerboard(across)">
                                      <p:cBhvr>
                                        <p:cTn id="41" dur="500"/>
                                        <p:tgtEl>
                                          <p:spTgt spid="8"/>
                                        </p:tgtEl>
                                      </p:cBhvr>
                                    </p:animEffect>
                                  </p:childTnLst>
                                </p:cTn>
                              </p:par>
                              <p:par>
                                <p:cTn id="42" presetID="5" presetClass="entr" presetSubtype="1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checkerboard(across)">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dissolv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1000" fill="hold"/>
                                        <p:tgtEl>
                                          <p:spTgt spid="10"/>
                                        </p:tgtEl>
                                        <p:attrNameLst>
                                          <p:attrName>ppt_w</p:attrName>
                                        </p:attrNameLst>
                                      </p:cBhvr>
                                      <p:tavLst>
                                        <p:tav tm="0">
                                          <p:val>
                                            <p:strVal val="#ppt_w*0.70"/>
                                          </p:val>
                                        </p:tav>
                                        <p:tav tm="100000">
                                          <p:val>
                                            <p:strVal val="#ppt_w"/>
                                          </p:val>
                                        </p:tav>
                                      </p:tavLst>
                                    </p:anim>
                                    <p:anim calcmode="lin" valueType="num">
                                      <p:cBhvr>
                                        <p:cTn id="55" dur="1000" fill="hold"/>
                                        <p:tgtEl>
                                          <p:spTgt spid="10"/>
                                        </p:tgtEl>
                                        <p:attrNameLst>
                                          <p:attrName>ppt_h</p:attrName>
                                        </p:attrNameLst>
                                      </p:cBhvr>
                                      <p:tavLst>
                                        <p:tav tm="0">
                                          <p:val>
                                            <p:strVal val="#ppt_h"/>
                                          </p:val>
                                        </p:tav>
                                        <p:tav tm="100000">
                                          <p:val>
                                            <p:strVal val="#ppt_h"/>
                                          </p:val>
                                        </p:tav>
                                      </p:tavLst>
                                    </p:anim>
                                    <p:animEffect transition="in" filter="fade">
                                      <p:cBhvr>
                                        <p:cTn id="56" dur="10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1000" fill="hold"/>
                                        <p:tgtEl>
                                          <p:spTgt spid="14"/>
                                        </p:tgtEl>
                                        <p:attrNameLst>
                                          <p:attrName>ppt_w</p:attrName>
                                        </p:attrNameLst>
                                      </p:cBhvr>
                                      <p:tavLst>
                                        <p:tav tm="0">
                                          <p:val>
                                            <p:strVal val="#ppt_w*0.70"/>
                                          </p:val>
                                        </p:tav>
                                        <p:tav tm="100000">
                                          <p:val>
                                            <p:strVal val="#ppt_w"/>
                                          </p:val>
                                        </p:tav>
                                      </p:tavLst>
                                    </p:anim>
                                    <p:anim calcmode="lin" valueType="num">
                                      <p:cBhvr>
                                        <p:cTn id="62" dur="1000" fill="hold"/>
                                        <p:tgtEl>
                                          <p:spTgt spid="14"/>
                                        </p:tgtEl>
                                        <p:attrNameLst>
                                          <p:attrName>ppt_h</p:attrName>
                                        </p:attrNameLst>
                                      </p:cBhvr>
                                      <p:tavLst>
                                        <p:tav tm="0">
                                          <p:val>
                                            <p:strVal val="#ppt_h"/>
                                          </p:val>
                                        </p:tav>
                                        <p:tav tm="100000">
                                          <p:val>
                                            <p:strVal val="#ppt_h"/>
                                          </p:val>
                                        </p:tav>
                                      </p:tavLst>
                                    </p:anim>
                                    <p:animEffect transition="in" filter="fade">
                                      <p:cBhvr>
                                        <p:cTn id="6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animBg="1"/>
      <p:bldP spid="6" grpId="1" animBg="1"/>
      <p:bldP spid="7" grpId="0" animBg="1"/>
      <p:bldP spid="7" grpId="1" animBg="1"/>
      <p:bldP spid="8" grpId="0" animBg="1"/>
      <p:bldP spid="11" grpId="0" animBg="1"/>
      <p:bldP spid="10"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1217</Words>
  <Application>Microsoft Office PowerPoint</Application>
  <PresentationFormat>Widescreen</PresentationFormat>
  <Paragraphs>160</Paragraphs>
  <Slides>26</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Ekushey Mohua</vt:lpstr>
      <vt:lpstr>Google Sans</vt:lpstr>
      <vt:lpstr>NikoshBAN</vt:lpstr>
      <vt:lpstr>Nirmala UI</vt:lpstr>
      <vt:lpstr>SutonnyMJ</vt:lpstr>
      <vt:lpstr>Vrinda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Woakil Ahmed</cp:lastModifiedBy>
  <cp:revision>23</cp:revision>
  <dcterms:created xsi:type="dcterms:W3CDTF">2026-07-16T09:25:46Z</dcterms:created>
  <dcterms:modified xsi:type="dcterms:W3CDTF">2026-07-25T03:24:21Z</dcterms:modified>
</cp:coreProperties>
</file>