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  <p:sldId id="266" r:id="rId10"/>
    <p:sldId id="267" r:id="rId11"/>
    <p:sldId id="264" r:id="rId12"/>
    <p:sldId id="265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11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543744"/>
            <a:ext cx="5385137" cy="538513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52600" y="2280484"/>
            <a:ext cx="6019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err="1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6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latin typeface="NikoshBAN" pitchFamily="2" charset="0"/>
                <a:cs typeface="NikoshBAN" pitchFamily="2" charset="0"/>
              </a:rPr>
              <a:t>পাঠে</a:t>
            </a:r>
            <a:r>
              <a:rPr lang="en-US" sz="6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310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90" y="1600200"/>
            <a:ext cx="6791325" cy="40862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01252" y="457200"/>
            <a:ext cx="518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চাষা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ধান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কেটে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ঘরে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তোলেন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319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828800"/>
            <a:ext cx="6553200" cy="36834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71600" y="609600"/>
            <a:ext cx="662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মোয়া,মুড়ির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উৎসব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প্রতি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ঘরে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ঘরে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947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76400"/>
            <a:ext cx="7315650" cy="4191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47800" y="469232"/>
            <a:ext cx="632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প্রতিটি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ঘরে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নতুন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চালের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পিঠা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564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990600"/>
            <a:ext cx="853439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বৈশাখ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মাসের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প্রথম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দিন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উদযাপিত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“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নববর্ষ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”।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ঢাকার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রমনা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বটমূলসহ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সারা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দেশে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‘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বর্ষবরন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’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অনুষ্ঠানের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আয়োজন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হয়।বর্ষবরণ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উপলক্ষ্যে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শোভাযাত্রার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আয়োজন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হয়।এ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দিনে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অনেকে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রঙবেরঙ্গের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পোশাখ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পরে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অনুষ্ঠানে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অংশগ্রহন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করেন।বাড়িতে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বাড়িতে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বাঙালির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ঐতিহ্যবাহী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খাবার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হয়।পহেলা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বৈশাখ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সাংস্কৃতিক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অনুষ্ঠানের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আয়োজন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হয়।এসব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অনুষ্ঠানে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দেশীয়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সংগীত,লোকসংগীত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লোকনৃত্য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পরিবেশন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হয়।এছাড়াও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নববর্ষ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উপলক্ষ্যে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আয়োজিত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বৈশাখী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মেলা।বৈশাখী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মেলায়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মাটি,কাঠ,বাঁশ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অ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বেতের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খেলনা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গৃহস্থালি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সামগ্রী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পাওয়া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যায়।এ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ছাড়া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ঐতিহ্যবাহী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খাবার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মিষ্টান্ন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পাওয়া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যায়।মেলায়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নাগরদোলাসহ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নানা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খেলাধুলার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আয়োজন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হয়।ব্যবসয়ীরা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হালখাতা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অনুষ্ঠানের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আয়োজন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করেন।নুতুন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হিসাবের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খাতা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খোলেন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।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ব্যবসায়ীরা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মিষ্টি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আপ্যায়ন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থাকেন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95600" y="272660"/>
            <a:ext cx="2971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পহেলা</a:t>
            </a:r>
            <a:r>
              <a:rPr lang="en-US" sz="4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বৈশাখ</a:t>
            </a:r>
            <a:endParaRPr lang="en-US" sz="40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074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2011" y="609600"/>
            <a:ext cx="2895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নবান্ন</a:t>
            </a:r>
            <a:r>
              <a:rPr lang="en-US" sz="4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উৎসব</a:t>
            </a:r>
            <a:endParaRPr lang="en-US" sz="40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2611" y="1981200"/>
            <a:ext cx="85344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চিরায়ত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উৎসবগুলোর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আরও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গুরুত্বপূর্ণ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উৎসব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হলো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‘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নবান্ন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উৎসব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’।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উৎসব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সাধারণত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অগ্রহায়ন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মাসে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উদযাপিত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হয়।এটি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বাঙালির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অতি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প্রিয়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উৎসব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।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নতুন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ধান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ঘরে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তোলা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উপলক্ষ্যে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নবান্ন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উৎসব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উদযাপিত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হয়ে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থাকে।এ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উৎসবে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নতুন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ধানের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চাল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সুস্বাদু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পিঠা,পায়েস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বিতরণ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হয়।নবান্ন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উৎসব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উপলক্ষ্যে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কৃষকের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ঘরে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ঘরে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আনন্দের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বন্যা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বয়ে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যায়।বর্তমানে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শহরের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জীবনেও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আয়োজন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নবান্নের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পিঠা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উৎসব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8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947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550" y="1578520"/>
            <a:ext cx="7543800" cy="41874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29125" y="111889"/>
            <a:ext cx="24386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36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62200" y="768517"/>
            <a:ext cx="403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দেখে</a:t>
            </a:r>
            <a:r>
              <a:rPr lang="en-US" sz="3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প্রশ্নের</a:t>
            </a:r>
            <a:r>
              <a:rPr lang="en-US" sz="3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3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দিই</a:t>
            </a:r>
            <a:r>
              <a:rPr lang="en-US" sz="3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172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05" y="1905000"/>
            <a:ext cx="8099777" cy="43388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29125" y="111889"/>
            <a:ext cx="24386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36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38400" y="780779"/>
            <a:ext cx="403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দেখে</a:t>
            </a:r>
            <a:r>
              <a:rPr lang="en-US" sz="3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প্রশ্নের</a:t>
            </a:r>
            <a:r>
              <a:rPr lang="en-US" sz="3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3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দিই</a:t>
            </a:r>
            <a:r>
              <a:rPr lang="en-US" sz="3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251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3200" y="304800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5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5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8800" y="1875240"/>
            <a:ext cx="563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পহেলা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বৈশাখের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তিনটি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বৈশিষ্ট্য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লেখ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56874" y="2590800"/>
            <a:ext cx="563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নবান্ন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উৎসবের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তিনটি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বৈশিষ্ট্য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লেখ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601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47800" y="1523999"/>
            <a:ext cx="63246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১।পহেলা </a:t>
            </a:r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বৈশাখ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?</a:t>
            </a:r>
          </a:p>
          <a:p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২।এটি </a:t>
            </a:r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উৎসব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?</a:t>
            </a:r>
          </a:p>
          <a:p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৩।পহেলা </a:t>
            </a:r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বৈশাখে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সাধারণত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খাওয়া</a:t>
            </a:r>
            <a:r>
              <a:rPr lang="en-US" sz="36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?.</a:t>
            </a:r>
          </a:p>
          <a:p>
            <a:r>
              <a:rPr lang="en-US" sz="36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৪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।এদিন </a:t>
            </a:r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কীসের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মেলা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বসে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?</a:t>
            </a:r>
          </a:p>
          <a:p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৫।নবান্ন </a:t>
            </a:r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উৎসব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বাংলার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মাসে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উদযাপিত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?</a:t>
            </a:r>
          </a:p>
          <a:p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৬।নবান্ন </a:t>
            </a:r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উৎসবে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ঘরে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ঘরে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36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4600" y="332874"/>
            <a:ext cx="365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প্রশ্নের</a:t>
            </a:r>
            <a:r>
              <a:rPr lang="en-US" sz="4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4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দিই</a:t>
            </a:r>
            <a:endParaRPr lang="en-US" sz="48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427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71800" y="1371600"/>
            <a:ext cx="3200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4400" b="1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23900" y="2780675"/>
            <a:ext cx="7391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তুমি</a:t>
            </a:r>
            <a:r>
              <a:rPr lang="en-US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পহেলা</a:t>
            </a:r>
            <a:r>
              <a:rPr lang="en-US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বৈশাখে</a:t>
            </a:r>
            <a:r>
              <a:rPr lang="en-US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4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নবান্ন</a:t>
            </a:r>
            <a:r>
              <a:rPr lang="en-US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উৎসবে</a:t>
            </a:r>
            <a:r>
              <a:rPr lang="en-US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করেছো</a:t>
            </a:r>
            <a:r>
              <a:rPr lang="en-US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তালিকা</a:t>
            </a:r>
            <a:r>
              <a:rPr lang="en-US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623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4600" y="380999"/>
            <a:ext cx="36957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159" y="1447800"/>
            <a:ext cx="3151765" cy="326131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67200" y="1752600"/>
            <a:ext cx="4267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শাহানাজ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আক্তার</a:t>
            </a:r>
            <a:endParaRPr lang="en-US" sz="40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40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পুরানপাড়া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সপ্রাবি</a:t>
            </a:r>
            <a:endParaRPr lang="en-US" sz="40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রাঙামাটি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সদর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উপজেলা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822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0" y="914400"/>
            <a:ext cx="518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5400" b="1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5400" b="1" dirty="0">
              <a:solidFill>
                <a:schemeClr val="accent2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752600"/>
            <a:ext cx="62484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587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0800" y="457200"/>
            <a:ext cx="3886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5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1752600"/>
            <a:ext cx="7620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বাংলাদেশের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চিরায়ত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সাংস্কৃতিক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উৎসব</a:t>
            </a:r>
            <a:endParaRPr lang="en-US" sz="40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পাঠঃ২৬</a:t>
            </a:r>
          </a:p>
          <a:p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পাঠ্যাংশঃপহেলা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বৈশাখ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নবান্ন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উৎসব</a:t>
            </a:r>
            <a:endParaRPr lang="en-US" sz="40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৬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894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0" y="457199"/>
            <a:ext cx="2743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0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6800" y="2057400"/>
            <a:ext cx="6172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৩.২.১—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বাংলাদেশের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চিরায়ত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উৎসবসমূহ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চিহ্ণিত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৩.২.২—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চিরায়ত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উৎসবসমূহ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বৈশিষ্ট্য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চিহ্ণিত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207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95600" y="609600"/>
            <a:ext cx="3581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প্রশ্নের</a:t>
            </a:r>
            <a:r>
              <a:rPr lang="en-US" sz="5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5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দিই</a:t>
            </a:r>
            <a:endParaRPr lang="en-US" sz="54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95400" y="1981200"/>
            <a:ext cx="7086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১।আমরা </a:t>
            </a:r>
            <a:r>
              <a:rPr lang="en-US" sz="4000" b="1" dirty="0" err="1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সাধারণত</a:t>
            </a:r>
            <a:r>
              <a:rPr lang="en-US" sz="4000" b="1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b="1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b="1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উৎসব</a:t>
            </a:r>
            <a:r>
              <a:rPr lang="en-US" sz="4000" b="1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পালন</a:t>
            </a:r>
            <a:r>
              <a:rPr lang="en-US" sz="4000" b="1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করি</a:t>
            </a:r>
            <a:r>
              <a:rPr lang="en-US" sz="4000" b="1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?.</a:t>
            </a:r>
          </a:p>
          <a:p>
            <a:r>
              <a:rPr lang="en-US" sz="4000" b="1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২।আমরা </a:t>
            </a:r>
            <a:r>
              <a:rPr lang="en-US" sz="4000" b="1" dirty="0" err="1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sz="4000" b="1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নববর্ষ</a:t>
            </a:r>
            <a:r>
              <a:rPr lang="en-US" sz="4000" b="1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কবে</a:t>
            </a:r>
            <a:r>
              <a:rPr lang="en-US" sz="4000" b="1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উদযাপন</a:t>
            </a:r>
            <a:r>
              <a:rPr lang="en-US" sz="4000" b="1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করি</a:t>
            </a:r>
            <a:r>
              <a:rPr lang="en-US" sz="4000" b="1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4000" b="1" dirty="0">
              <a:solidFill>
                <a:schemeClr val="accent6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046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828800"/>
            <a:ext cx="7029450" cy="39433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9600" y="60960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বৈশাখ</a:t>
            </a:r>
            <a:r>
              <a:rPr lang="en-US" sz="3600" b="1" dirty="0" smtClean="0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মাসের</a:t>
            </a:r>
            <a:r>
              <a:rPr lang="en-US" sz="3600" b="1" dirty="0" smtClean="0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প্রথম</a:t>
            </a:r>
            <a:r>
              <a:rPr lang="en-US" sz="3600" b="1" dirty="0" smtClean="0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দিন</a:t>
            </a:r>
            <a:r>
              <a:rPr lang="en-US" sz="3600" b="1" dirty="0" smtClean="0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উৎযাপিত</a:t>
            </a:r>
            <a:r>
              <a:rPr lang="en-US" sz="3600" b="1" dirty="0" smtClean="0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b="1" dirty="0" smtClean="0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sz="3600" b="1" dirty="0" smtClean="0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নববর্ষ</a:t>
            </a:r>
            <a:r>
              <a:rPr lang="en-US" sz="3600" b="1" dirty="0" smtClean="0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b="1" dirty="0">
              <a:solidFill>
                <a:schemeClr val="accent4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539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42" y="1828800"/>
            <a:ext cx="7324456" cy="411003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11270" y="533400"/>
            <a:ext cx="716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বছরের</a:t>
            </a:r>
            <a:r>
              <a:rPr lang="en-US" sz="36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প্রথম</a:t>
            </a:r>
            <a:r>
              <a:rPr lang="en-US" sz="36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দিন</a:t>
            </a:r>
            <a:r>
              <a:rPr lang="en-US" sz="36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বের</a:t>
            </a:r>
            <a:r>
              <a:rPr lang="en-US" sz="36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আনন্দ</a:t>
            </a:r>
            <a:r>
              <a:rPr lang="en-US" sz="36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শোভা</a:t>
            </a:r>
            <a:r>
              <a:rPr lang="en-US" sz="36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যাত্রা</a:t>
            </a:r>
            <a:r>
              <a:rPr lang="en-US" sz="36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solidFill>
                <a:schemeClr val="accent2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385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524000"/>
            <a:ext cx="7468737" cy="4191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64958"/>
            <a:ext cx="807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আনন্দ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শোভা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যাত্রায়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ঐতিহাসিক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নিদর্শন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34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905000"/>
            <a:ext cx="6934200" cy="38910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055132"/>
            <a:ext cx="868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আমাদের</a:t>
            </a:r>
            <a:r>
              <a:rPr lang="en-US" dirty="0" smtClean="0"/>
              <a:t> </a:t>
            </a:r>
            <a:r>
              <a:rPr lang="en-US" dirty="0" err="1" smtClean="0"/>
              <a:t>চিরায়ত</a:t>
            </a:r>
            <a:r>
              <a:rPr lang="en-US" dirty="0" smtClean="0"/>
              <a:t> </a:t>
            </a:r>
            <a:r>
              <a:rPr lang="en-US" dirty="0" err="1" smtClean="0"/>
              <a:t>উৎসবগুলোর</a:t>
            </a:r>
            <a:r>
              <a:rPr lang="en-US" dirty="0" smtClean="0"/>
              <a:t> </a:t>
            </a:r>
            <a:r>
              <a:rPr lang="en-US" dirty="0" err="1" smtClean="0"/>
              <a:t>মধ্যে</a:t>
            </a:r>
            <a:r>
              <a:rPr lang="en-US" dirty="0" smtClean="0"/>
              <a:t> </a:t>
            </a:r>
            <a:r>
              <a:rPr lang="en-US" dirty="0" err="1" smtClean="0"/>
              <a:t>আরো</a:t>
            </a:r>
            <a:r>
              <a:rPr lang="en-US" dirty="0" smtClean="0"/>
              <a:t> </a:t>
            </a:r>
            <a:r>
              <a:rPr lang="en-US" dirty="0" err="1" smtClean="0"/>
              <a:t>একটি</a:t>
            </a:r>
            <a:r>
              <a:rPr lang="en-US" dirty="0" smtClean="0"/>
              <a:t> </a:t>
            </a:r>
            <a:r>
              <a:rPr lang="en-US" dirty="0" err="1" smtClean="0"/>
              <a:t>গুরুত্তপূর্ণ</a:t>
            </a:r>
            <a:r>
              <a:rPr lang="en-US" dirty="0" smtClean="0"/>
              <a:t>  </a:t>
            </a:r>
            <a:r>
              <a:rPr lang="en-US" dirty="0" err="1" smtClean="0"/>
              <a:t>উৎসব</a:t>
            </a:r>
            <a:r>
              <a:rPr lang="en-US" dirty="0" smtClean="0"/>
              <a:t> </a:t>
            </a:r>
            <a:r>
              <a:rPr lang="en-US" dirty="0" err="1" smtClean="0"/>
              <a:t>হলো</a:t>
            </a:r>
            <a:r>
              <a:rPr lang="en-US" dirty="0" smtClean="0"/>
              <a:t>  </a:t>
            </a:r>
            <a:r>
              <a:rPr lang="en-US" dirty="0" err="1" smtClean="0"/>
              <a:t>নবান্ন</a:t>
            </a:r>
            <a:r>
              <a:rPr lang="en-US" dirty="0" smtClean="0"/>
              <a:t> </a:t>
            </a:r>
            <a:r>
              <a:rPr lang="en-US" dirty="0"/>
              <a:t> </a:t>
            </a:r>
            <a:r>
              <a:rPr lang="en-US" dirty="0" err="1" smtClean="0"/>
              <a:t>উৎসব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132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432</Words>
  <Application>Microsoft Office PowerPoint</Application>
  <PresentationFormat>On-screen Show (4:3)</PresentationFormat>
  <Paragraphs>45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ShahanajAkter</dc:creator>
  <cp:lastModifiedBy>ShahanajAkter</cp:lastModifiedBy>
  <cp:revision>24</cp:revision>
  <dcterms:created xsi:type="dcterms:W3CDTF">2006-08-16T00:00:00Z</dcterms:created>
  <dcterms:modified xsi:type="dcterms:W3CDTF">2026-07-25T15:53:22Z</dcterms:modified>
</cp:coreProperties>
</file>