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  <p:sldMasterId id="2147483855" r:id="rId2"/>
  </p:sldMasterIdLst>
  <p:notesMasterIdLst>
    <p:notesMasterId r:id="rId22"/>
  </p:notesMasterIdLst>
  <p:sldIdLst>
    <p:sldId id="278" r:id="rId3"/>
    <p:sldId id="276" r:id="rId4"/>
    <p:sldId id="269" r:id="rId5"/>
    <p:sldId id="257" r:id="rId6"/>
    <p:sldId id="265" r:id="rId7"/>
    <p:sldId id="258" r:id="rId8"/>
    <p:sldId id="261" r:id="rId9"/>
    <p:sldId id="260" r:id="rId10"/>
    <p:sldId id="259" r:id="rId11"/>
    <p:sldId id="262" r:id="rId12"/>
    <p:sldId id="272" r:id="rId13"/>
    <p:sldId id="275" r:id="rId14"/>
    <p:sldId id="264" r:id="rId15"/>
    <p:sldId id="266" r:id="rId16"/>
    <p:sldId id="263" r:id="rId17"/>
    <p:sldId id="271" r:id="rId18"/>
    <p:sldId id="267" r:id="rId19"/>
    <p:sldId id="270" r:id="rId20"/>
    <p:sldId id="279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F6471F1-616D-45E6-8981-AE6289CD7E27}">
          <p14:sldIdLst>
            <p14:sldId id="278"/>
            <p14:sldId id="276"/>
            <p14:sldId id="269"/>
            <p14:sldId id="257"/>
            <p14:sldId id="265"/>
            <p14:sldId id="258"/>
            <p14:sldId id="261"/>
            <p14:sldId id="260"/>
            <p14:sldId id="259"/>
            <p14:sldId id="262"/>
            <p14:sldId id="272"/>
            <p14:sldId id="275"/>
            <p14:sldId id="264"/>
            <p14:sldId id="266"/>
            <p14:sldId id="263"/>
          </p14:sldIdLst>
        </p14:section>
        <p14:section name="Untitled Section" id="{A0913A1D-3D19-4076-85CD-C4BD09D2528F}">
          <p14:sldIdLst>
            <p14:sldId id="271"/>
            <p14:sldId id="267"/>
            <p14:sldId id="270"/>
            <p14:sldId id="27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89" autoAdjust="0"/>
    <p:restoredTop sz="94316" autoAdjust="0"/>
  </p:normalViewPr>
  <p:slideViewPr>
    <p:cSldViewPr snapToGrid="0">
      <p:cViewPr varScale="1">
        <p:scale>
          <a:sx n="68" d="100"/>
          <a:sy n="68" d="100"/>
        </p:scale>
        <p:origin x="5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F95512-E6A9-4800-A455-2C2CBBDC39D2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88E507-28AF-4F8E-86DB-05EAA51CD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3084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  <a:latin typeface="Calibri" panose="020F0502020204030204"/>
              </a:rPr>
              <a:pPr/>
              <a:t>1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9664558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88E507-28AF-4F8E-86DB-05EAA51CD55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1547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smtClean="0"/>
              <a:pPr/>
              <a:t>7/25/2026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384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000">
        <p14:flip dir="r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pPr/>
              <a:t>7/25/2026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000301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pPr/>
              <a:t>7/25/2026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078967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pPr/>
              <a:t>7/25/2026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644489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pPr/>
              <a:t>7/25/2026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93390996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pPr/>
              <a:t>7/25/2026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99916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pPr/>
              <a:t>7/25/2026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2257919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pPr/>
              <a:t>7/25/2026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6920083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pPr/>
              <a:t>7/25/2026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6360112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pPr/>
              <a:t>7/25/2026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636317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833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000">
        <p14:flip dir="r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2446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000">
        <p14:flip dir="r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pPr/>
              <a:t>7/25/2026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454877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pPr/>
              <a:t>7/25/2026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7587289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pPr/>
              <a:t>7/25/2026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4403809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pPr/>
              <a:t>7/25/2026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4008853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pPr/>
              <a:t>7/25/2026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9643753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pPr/>
              <a:t>7/25/2026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362533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smtClean="0"/>
              <a:pPr/>
              <a:t>7/25/2026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63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dirty="0"/>
              <a:pPr/>
              <a:t>7/25/2026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 userDrawn="1"/>
        </p:nvSpPr>
        <p:spPr>
          <a:xfrm>
            <a:off x="139700" y="6408499"/>
            <a:ext cx="6210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dirty="0" smtClean="0">
                <a:solidFill>
                  <a:srgbClr val="FFFF00"/>
                </a:solidFill>
              </a:rPr>
              <a:t>মোঃ আলাউদ্দিন , সহকারী শিক্ষক, শিয়ালীডাঙ্গা বহুমুখী মাধ্যমিক বিদ্যালয়,বটিয়াঘাটা,খুলনা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endParaRPr lang="en-US" b="1" dirty="0" smtClean="0">
              <a:solidFill>
                <a:srgbClr val="FFFF00"/>
              </a:solidFill>
            </a:endParaRPr>
          </a:p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301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</p:sldLayoutIdLst>
  <mc:AlternateContent xmlns:mc="http://schemas.openxmlformats.org/markup-compatibility/2006" xmlns:p14="http://schemas.microsoft.com/office/powerpoint/2010/main">
    <mc:Choice Requires="p14">
      <p:transition spd="slow" p14:dur="1250" advClick="0" advTm="3000">
        <p14:flip dir="r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624D31-43A5-475A-80CF-332C9F6DCF35}" type="datetimeFigureOut">
              <a:rPr lang="en-US" smtClean="0"/>
              <a:pPr/>
              <a:t>7/25/2026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139700" y="6408499"/>
            <a:ext cx="6210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মোঃ আলাউদ্দিন , সহকারী শিক্ষক, শিয়ালীডাঙ্গা বহুমুখী মাধ্যমিক বিদ্যালয়,বটিয়াঘাটা,খুলনা </a:t>
            </a:r>
            <a:endParaRPr lang="en-US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0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57" r:id="rId2"/>
    <p:sldLayoutId id="2147483858" r:id="rId3"/>
    <p:sldLayoutId id="2147483859" r:id="rId4"/>
    <p:sldLayoutId id="2147483860" r:id="rId5"/>
    <p:sldLayoutId id="2147483861" r:id="rId6"/>
    <p:sldLayoutId id="2147483862" r:id="rId7"/>
    <p:sldLayoutId id="2147483863" r:id="rId8"/>
    <p:sldLayoutId id="2147483864" r:id="rId9"/>
    <p:sldLayoutId id="2147483865" r:id="rId10"/>
    <p:sldLayoutId id="2147483866" r:id="rId11"/>
    <p:sldLayoutId id="2147483867" r:id="rId12"/>
    <p:sldLayoutId id="2147483868" r:id="rId13"/>
    <p:sldLayoutId id="2147483869" r:id="rId14"/>
    <p:sldLayoutId id="2147483870" r:id="rId15"/>
    <p:sldLayoutId id="2147483871" r:id="rId16"/>
    <p:sldLayoutId id="2147483872" r:id="rId17"/>
  </p:sldLayoutIdLst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6" Type="http://schemas.openxmlformats.org/officeDocument/2006/relationships/hyperlink" Target="https://commons.wikimedia.org/wiki/File:Rose_Papa_Meilland.jpg" TargetMode="External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6.jpeg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commons.wikimedia.org/wiki/File:Rose_Papa_Meilland.jpg" TargetMode="External"/><Relationship Id="rId5" Type="http://schemas.openxmlformats.org/officeDocument/2006/relationships/image" Target="../media/image3.jpg"/><Relationship Id="rId4" Type="http://schemas.openxmlformats.org/officeDocument/2006/relationships/hyperlink" Target="https://www.vecteezy.com/png/27536095-red-rose-png-red-roses-clipart-red-rose-transparent-background-ai-generative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181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418320" y="-1280160"/>
            <a:ext cx="4754880" cy="4754880"/>
          </a:xfrm>
          <a:prstGeom prst="ellipse">
            <a:avLst/>
          </a:prstGeom>
          <a:solidFill>
            <a:srgbClr val="C1440E">
              <a:alpha val="8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10332720" y="-365760"/>
            <a:ext cx="2926080" cy="2926080"/>
          </a:xfrm>
          <a:prstGeom prst="ellipse">
            <a:avLst/>
          </a:prstGeom>
          <a:solidFill>
            <a:srgbClr val="E8B94A">
              <a:alpha val="9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-1239740" y="3119561"/>
            <a:ext cx="3291840" cy="3291840"/>
          </a:xfrm>
          <a:prstGeom prst="ellipse">
            <a:avLst/>
          </a:prstGeom>
          <a:solidFill>
            <a:srgbClr val="1B6B65">
              <a:alpha val="80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5093066" y="3134139"/>
            <a:ext cx="581454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4000" dirty="0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বিষয়ঃ তথ্য ও যোগাযোগ প্রযুক্তি</a:t>
            </a:r>
          </a:p>
          <a:p>
            <a:pPr algn="ctr"/>
            <a:endParaRPr lang="en-US" sz="4000" dirty="0">
              <a:solidFill>
                <a:srgbClr val="FFFF00"/>
              </a:solidFill>
            </a:endParaRPr>
          </a:p>
        </p:txBody>
      </p:sp>
      <p:sp>
        <p:nvSpPr>
          <p:cNvPr id="6" name="Text 4"/>
          <p:cNvSpPr/>
          <p:nvPr/>
        </p:nvSpPr>
        <p:spPr>
          <a:xfrm>
            <a:off x="5149129" y="4389120"/>
            <a:ext cx="6555852" cy="836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endParaRPr lang="en-US" sz="2400" dirty="0">
              <a:solidFill>
                <a:srgbClr val="7030A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75582" y="1881858"/>
            <a:ext cx="58574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rgbClr val="00B0F0"/>
                </a:solidFill>
              </a:rPr>
              <a:t>     আজকের পাঠ</a:t>
            </a:r>
            <a:endParaRPr lang="en-US" sz="6000" dirty="0">
              <a:solidFill>
                <a:srgbClr val="00B0F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9600" y="389394"/>
            <a:ext cx="35515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শিক্ষক পরিচিতি</a:t>
            </a:r>
            <a:endParaRPr lang="en-US" sz="4000" dirty="0">
              <a:solidFill>
                <a:srgbClr val="FFFF0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1109206" y="1000975"/>
            <a:ext cx="1868557" cy="176176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205" y="1017437"/>
            <a:ext cx="1868557" cy="173736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4" name="TextBox 13"/>
          <p:cNvSpPr txBox="1"/>
          <p:nvPr/>
        </p:nvSpPr>
        <p:spPr>
          <a:xfrm>
            <a:off x="571169" y="3119561"/>
            <a:ext cx="31593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92D050"/>
                </a:solidFill>
              </a:rPr>
              <a:t>মোঃ আলাউদ্দিন </a:t>
            </a:r>
            <a:endParaRPr lang="en-US" sz="3200" dirty="0">
              <a:solidFill>
                <a:srgbClr val="92D05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2643" y="3995151"/>
            <a:ext cx="361784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B0F0"/>
                </a:solidFill>
              </a:rPr>
              <a:t>শিয়ালীডাঙ্গা বহুমুখী মাধ্যমিক বিদ্যালয় ,</a:t>
            </a:r>
          </a:p>
          <a:p>
            <a:pPr algn="ctr"/>
            <a:r>
              <a:rPr lang="en-US" sz="2000" dirty="0" smtClean="0">
                <a:solidFill>
                  <a:srgbClr val="00B0F0"/>
                </a:solidFill>
              </a:rPr>
              <a:t>বটিয়াঘাটা,খুলনা।</a:t>
            </a:r>
            <a:endParaRPr lang="en-US" sz="2000" dirty="0">
              <a:solidFill>
                <a:srgbClr val="00B0F0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4068417" y="848139"/>
            <a:ext cx="0" cy="4572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4359965" y="1097280"/>
            <a:ext cx="13252" cy="4044563"/>
          </a:xfrm>
          <a:prstGeom prst="line">
            <a:avLst/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4572000" y="875857"/>
            <a:ext cx="92764" cy="4546932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728870" y="3611217"/>
            <a:ext cx="25179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FF00"/>
                </a:solidFill>
              </a:rPr>
              <a:t>সহকারী শিক্ষক 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84735" y="3241885"/>
            <a:ext cx="36715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00B05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অধ্যায়ঃ </a:t>
            </a:r>
            <a:r>
              <a:rPr lang="en-US" sz="3200" dirty="0" smtClean="0">
                <a:solidFill>
                  <a:srgbClr val="00B05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দ্বিতীয়,</a:t>
            </a:r>
            <a:r>
              <a:rPr lang="bn-IN" altLang="en-US" sz="3200" b="1" dirty="0" smtClean="0">
                <a:solidFill>
                  <a:srgbClr val="00B05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শ্রেণি</a:t>
            </a:r>
            <a:r>
              <a:rPr lang="en-US" altLang="en-US" sz="3200" b="1" dirty="0" smtClean="0">
                <a:solidFill>
                  <a:srgbClr val="00B05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altLang="en-US" sz="3200" b="1" dirty="0">
                <a:solidFill>
                  <a:srgbClr val="00B05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-</a:t>
            </a:r>
            <a:r>
              <a:rPr lang="bn-IN" altLang="en-US" sz="3200" dirty="0">
                <a:solidFill>
                  <a:srgbClr val="00B05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৭ম </a:t>
            </a:r>
            <a:endParaRPr lang="en-US" sz="3200" dirty="0">
              <a:solidFill>
                <a:srgbClr val="00B050"/>
              </a:solidFill>
            </a:endParaRPr>
          </a:p>
        </p:txBody>
      </p:sp>
      <p:pic>
        <p:nvPicPr>
          <p:cNvPr id="23" name="Picture 22" descr="A hand holding a phone with a headset&#10;&#10;Description automatically generated">
            <a:extLst>
              <a:ext uri="{FF2B5EF4-FFF2-40B4-BE49-F238E27FC236}">
                <a16:creationId xmlns="" xmlns:a16="http://schemas.microsoft.com/office/drawing/2014/main" id="{74D53B49-3DEF-661A-4DDD-8653D2558A7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737" y="1"/>
            <a:ext cx="2161734" cy="265259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699096" y="3679904"/>
            <a:ext cx="5281911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600" b="1" dirty="0">
                <a:ln>
                  <a:solidFill>
                    <a:srgbClr val="00B050"/>
                  </a:solidFill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  <a:ext uri="{837473B0-CC2E-450A-ABE3-18F120FF3D39}">
                        <a1611:picAttrSrcUrl xmlns:lc="http://schemas.openxmlformats.org/drawingml/2006/lockedCanvas" xmlns:a1611="http://schemas.microsoft.com/office/drawing/2016/11/main" xmlns="" r:id="rId6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Nikosh" panose="02000000000000000000" pitchFamily="2" charset="0"/>
                <a:cs typeface="Nikosh" panose="02000000000000000000" pitchFamily="2" charset="0"/>
              </a:rPr>
              <a:t>স্বাগতম</a:t>
            </a:r>
            <a:endParaRPr lang="en-US" sz="16600" b="1" dirty="0">
              <a:ln>
                <a:solidFill>
                  <a:srgbClr val="00B050"/>
                </a:solidFill>
              </a:ln>
              <a:blipFill dpi="0"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837473B0-CC2E-450A-ABE3-18F120FF3D39}">
                      <a1611:picAttrSrcUrl xmlns:lc="http://schemas.openxmlformats.org/drawingml/2006/lockedCanvas" xmlns:a1611="http://schemas.microsoft.com/office/drawing/2016/11/main" xmlns="" r:id="rId6"/>
                    </a:ext>
                  </a:extLst>
                </a:blip>
                <a:srcRect/>
                <a:stretch>
                  <a:fillRect/>
                </a:stretch>
              </a:blipFill>
              <a:latin typeface="Nikosh" panose="02000000000000000000" pitchFamily="2" charset="0"/>
              <a:cs typeface="Nikosh" panose="02000000000000000000" pitchFamily="2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0024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000">
        <p14:flip dir="r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C585CFD1-2935-783F-B525-CF61B48D647B}"/>
              </a:ext>
            </a:extLst>
          </p:cNvPr>
          <p:cNvSpPr txBox="1"/>
          <p:nvPr/>
        </p:nvSpPr>
        <p:spPr>
          <a:xfrm>
            <a:off x="437322" y="380440"/>
            <a:ext cx="11178209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🧩 </a:t>
            </a:r>
            <a:r>
              <a:rPr kumimoji="0" lang="bn-IN" altLang="en-US" sz="4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কিছু স্টোরেজ ডিভাইসের ছবি</a:t>
            </a:r>
            <a:endParaRPr kumimoji="0" lang="en-US" altLang="en-US" sz="4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👉 </a:t>
            </a:r>
            <a:r>
              <a:rPr kumimoji="0" lang="bn-IN" altLang="en-US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হার্ডডিস্ক </a:t>
            </a:r>
            <a:endParaRPr kumimoji="0" lang="en-US" altLang="en-US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altLang="en-US" sz="48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1026" name="Picture 2" descr="ametoys 2.5 inch Mechanical Hard Disk ...">
            <a:extLst>
              <a:ext uri="{FF2B5EF4-FFF2-40B4-BE49-F238E27FC236}">
                <a16:creationId xmlns="" xmlns:a16="http://schemas.microsoft.com/office/drawing/2014/main" id="{DC7279CD-8CD6-237C-1A1E-DA552A5657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6265" y="1686950"/>
            <a:ext cx="4139794" cy="3388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Western Digital 4TB Blue Desktop Hard Disk Drive - 5400 RPM SATA 6 Gb/s 64MB Cache 3.5 Inch | WD40EZRZ - WD40EZAZ">
            <a:extLst>
              <a:ext uri="{FF2B5EF4-FFF2-40B4-BE49-F238E27FC236}">
                <a16:creationId xmlns="" xmlns:a16="http://schemas.microsoft.com/office/drawing/2014/main" id="{5F65AAFB-34C3-4060-0C66-9576AF0FE8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6190" y="973763"/>
            <a:ext cx="3200825" cy="4814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91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p Metal USB Pen Drive 2TB USB 3.0 ...">
            <a:extLst>
              <a:ext uri="{FF2B5EF4-FFF2-40B4-BE49-F238E27FC236}">
                <a16:creationId xmlns="" xmlns:a16="http://schemas.microsoft.com/office/drawing/2014/main" id="{D65BD59D-883C-6746-DFFF-89474C0E99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8248" y="437389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twinmos pendrive price in bd">
            <a:extLst>
              <a:ext uri="{FF2B5EF4-FFF2-40B4-BE49-F238E27FC236}">
                <a16:creationId xmlns="" xmlns:a16="http://schemas.microsoft.com/office/drawing/2014/main" id="{D91D55B9-BE53-1F79-6FBD-DB3640AD95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7432" y="4000348"/>
            <a:ext cx="3786559" cy="2609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64 GB Micro SD Memory card/Samsung Micro SD Memory Card | Daraz.com.bd">
            <a:extLst>
              <a:ext uri="{FF2B5EF4-FFF2-40B4-BE49-F238E27FC236}">
                <a16:creationId xmlns="" xmlns:a16="http://schemas.microsoft.com/office/drawing/2014/main" id="{F7938BF6-F572-8817-769C-557753A888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0594" y="91861"/>
            <a:ext cx="4013371" cy="4013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9A6FAD91-E5EA-4C53-45E8-B093FACE852C}"/>
              </a:ext>
            </a:extLst>
          </p:cNvPr>
          <p:cNvSpPr txBox="1"/>
          <p:nvPr/>
        </p:nvSpPr>
        <p:spPr>
          <a:xfrm>
            <a:off x="2241021" y="91861"/>
            <a:ext cx="609728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bn-IN" altLang="en-US" sz="44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মেমোরি কার্ড</a:t>
            </a:r>
            <a:endParaRPr lang="en-US" sz="4400" b="1" dirty="0">
              <a:solidFill>
                <a:srgbClr val="00B05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3CDEEF8-1C48-0E06-D9BE-5877BBE5C00A}"/>
              </a:ext>
            </a:extLst>
          </p:cNvPr>
          <p:cNvSpPr txBox="1"/>
          <p:nvPr/>
        </p:nvSpPr>
        <p:spPr>
          <a:xfrm>
            <a:off x="3102428" y="3520879"/>
            <a:ext cx="609728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altLang="en-US" sz="44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পেনড্রাইভ</a:t>
            </a:r>
            <a:r>
              <a:rPr kumimoji="0" lang="bn-IN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2050" name="Picture 2" descr="Micro SD Card set isolated on white background. Vector illustration Micro SD Card set isolated on white background. Vector illustration sd memory stock illustrations">
            <a:extLst>
              <a:ext uri="{FF2B5EF4-FFF2-40B4-BE49-F238E27FC236}">
                <a16:creationId xmlns="" xmlns:a16="http://schemas.microsoft.com/office/drawing/2014/main" id="{E66B5B95-F565-9D47-D51F-315ED3B57B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035" y="617976"/>
            <a:ext cx="4552443" cy="322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5013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7D7E4AB7-D949-774E-147E-FE29C1675825}"/>
              </a:ext>
            </a:extLst>
          </p:cNvPr>
          <p:cNvSpPr txBox="1"/>
          <p:nvPr/>
        </p:nvSpPr>
        <p:spPr>
          <a:xfrm>
            <a:off x="3302213" y="433899"/>
            <a:ext cx="51348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44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CD/DVD </a:t>
            </a:r>
          </a:p>
        </p:txBody>
      </p:sp>
      <p:pic>
        <p:nvPicPr>
          <p:cNvPr id="1026" name="Picture 2" descr="Compact Cd Dvd Disk Png Image Transparent HQ PNG Download | FreePNGimg">
            <a:extLst>
              <a:ext uri="{FF2B5EF4-FFF2-40B4-BE49-F238E27FC236}">
                <a16:creationId xmlns="" xmlns:a16="http://schemas.microsoft.com/office/drawing/2014/main" id="{ADE071D4-F915-A911-C905-6A48A9C49D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4200" y="2029065"/>
            <a:ext cx="4286250" cy="422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127 Cd Disc Isolated Over White Background Stock Photos - Free &amp; Royalty- Free Stock Photos from Dreamstime">
            <a:extLst>
              <a:ext uri="{FF2B5EF4-FFF2-40B4-BE49-F238E27FC236}">
                <a16:creationId xmlns="" xmlns:a16="http://schemas.microsoft.com/office/drawing/2014/main" id="{92711485-C22D-5F38-9E03-1BCEB8124D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9" t="16378" r="5429" b="3885"/>
          <a:stretch/>
        </p:blipFill>
        <p:spPr bwMode="auto">
          <a:xfrm>
            <a:off x="7102366" y="1095645"/>
            <a:ext cx="4832131" cy="5610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6052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Rectangle 75">
            <a:extLst>
              <a:ext uri="{FF2B5EF4-FFF2-40B4-BE49-F238E27FC236}">
                <a16:creationId xmlns="" xmlns:a16="http://schemas.microsoft.com/office/drawing/2014/main" id="{CEC29AAB-9042-7B45-C92F-0E2FF62890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575" y="230563"/>
            <a:ext cx="11858847" cy="2000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⚖️ </a:t>
            </a:r>
            <a:r>
              <a:rPr kumimoji="0" lang="en-US" altLang="en-US" sz="6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Primary vs Secondary (</a:t>
            </a:r>
            <a:r>
              <a:rPr kumimoji="0" lang="bn-IN" altLang="en-US" sz="6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তুলনা</a:t>
            </a:r>
            <a:r>
              <a:rPr kumimoji="0" lang="en-US" altLang="en-US" sz="6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)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="" xmlns:a16="http://schemas.microsoft.com/office/drawing/2014/main" id="{A95AF1F6-30EF-F786-3A29-11ECC6BE4E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850460"/>
              </p:ext>
            </p:extLst>
          </p:nvPr>
        </p:nvGraphicFramePr>
        <p:xfrm>
          <a:off x="708837" y="3602618"/>
          <a:ext cx="10802680" cy="640080"/>
        </p:xfrm>
        <a:graphic>
          <a:graphicData uri="http://schemas.openxmlformats.org/drawingml/2006/table">
            <a:tbl>
              <a:tblPr/>
              <a:tblGrid>
                <a:gridCol w="1922430">
                  <a:extLst>
                    <a:ext uri="{9D8B030D-6E8A-4147-A177-3AD203B41FA5}">
                      <a16:colId xmlns="" xmlns:a16="http://schemas.microsoft.com/office/drawing/2014/main" val="3390334403"/>
                    </a:ext>
                  </a:extLst>
                </a:gridCol>
                <a:gridCol w="4440125">
                  <a:extLst>
                    <a:ext uri="{9D8B030D-6E8A-4147-A177-3AD203B41FA5}">
                      <a16:colId xmlns="" xmlns:a16="http://schemas.microsoft.com/office/drawing/2014/main" val="331966629"/>
                    </a:ext>
                  </a:extLst>
                </a:gridCol>
                <a:gridCol w="4440125">
                  <a:extLst>
                    <a:ext uri="{9D8B030D-6E8A-4147-A177-3AD203B41FA5}">
                      <a16:colId xmlns="" xmlns:a16="http://schemas.microsoft.com/office/drawing/2014/main" val="290791947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bn-IN" sz="3600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191522475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="" xmlns:a16="http://schemas.microsoft.com/office/drawing/2014/main" id="{5CFE9911-0185-A1C2-AFDD-F0E0DAF7D5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506082"/>
              </p:ext>
            </p:extLst>
          </p:nvPr>
        </p:nvGraphicFramePr>
        <p:xfrm>
          <a:off x="304799" y="2396284"/>
          <a:ext cx="11582400" cy="32308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725026">
                  <a:extLst>
                    <a:ext uri="{9D8B030D-6E8A-4147-A177-3AD203B41FA5}">
                      <a16:colId xmlns="" xmlns:a16="http://schemas.microsoft.com/office/drawing/2014/main" val="1958066605"/>
                    </a:ext>
                  </a:extLst>
                </a:gridCol>
                <a:gridCol w="4173652">
                  <a:extLst>
                    <a:ext uri="{9D8B030D-6E8A-4147-A177-3AD203B41FA5}">
                      <a16:colId xmlns="" xmlns:a16="http://schemas.microsoft.com/office/drawing/2014/main" val="1116939629"/>
                    </a:ext>
                  </a:extLst>
                </a:gridCol>
                <a:gridCol w="3683722">
                  <a:extLst>
                    <a:ext uri="{9D8B030D-6E8A-4147-A177-3AD203B41FA5}">
                      <a16:colId xmlns="" xmlns:a16="http://schemas.microsoft.com/office/drawing/2014/main" val="2647307755"/>
                    </a:ext>
                  </a:extLst>
                </a:gridCol>
              </a:tblGrid>
              <a:tr h="559527">
                <a:tc>
                  <a:txBody>
                    <a:bodyPr/>
                    <a:lstStyle/>
                    <a:p>
                      <a:pPr algn="ctr"/>
                      <a:r>
                        <a:rPr lang="bn-IN" sz="36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বৈশিষ্ট্য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Primary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Secondary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919758639"/>
                  </a:ext>
                </a:extLst>
              </a:tr>
              <a:tr h="612815">
                <a:tc>
                  <a:txBody>
                    <a:bodyPr/>
                    <a:lstStyle/>
                    <a:p>
                      <a:r>
                        <a:rPr lang="bn-IN" sz="40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গতি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bn-IN" sz="40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দ্রুত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bn-IN" sz="40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তুলনামূলক ধীর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948319944"/>
                  </a:ext>
                </a:extLst>
              </a:tr>
              <a:tr h="612815">
                <a:tc>
                  <a:txBody>
                    <a:bodyPr/>
                    <a:lstStyle/>
                    <a:p>
                      <a:r>
                        <a:rPr lang="bn-IN" sz="40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স্থায়িত্ব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bn-IN" sz="40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অস্থায়ী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bn-IN" sz="400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স্থায়ী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980041043"/>
                  </a:ext>
                </a:extLst>
              </a:tr>
              <a:tr h="107813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4000" b="1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উদাহরণ</a:t>
                      </a:r>
                      <a:endParaRPr lang="en-US" sz="4000" b="1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RAM</a:t>
                      </a:r>
                    </a:p>
                    <a:p>
                      <a:endParaRPr lang="en-US" sz="3600" b="1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Hard Disk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7385462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0946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Rectangle 79">
            <a:extLst>
              <a:ext uri="{FF2B5EF4-FFF2-40B4-BE49-F238E27FC236}">
                <a16:creationId xmlns="" xmlns:a16="http://schemas.microsoft.com/office/drawing/2014/main" id="{ECC5F319-7A20-9C54-A23F-82C6FF0566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405" y="451551"/>
            <a:ext cx="11405190" cy="43704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একক</a:t>
            </a:r>
            <a:r>
              <a:rPr kumimoji="0" lang="en-US" alt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kumimoji="0" lang="en-US" altLang="en-US" sz="4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কাজঃ</a:t>
            </a:r>
            <a:r>
              <a:rPr kumimoji="0" lang="en-US" alt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n-US" altLang="en-US" sz="4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RAM </a:t>
            </a:r>
            <a:r>
              <a:rPr kumimoji="0" lang="bn-IN" altLang="en-US" sz="4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কোন ধরনের স্টোরেজ</a:t>
            </a:r>
            <a:r>
              <a:rPr kumimoji="0" lang="en-US" altLang="en-US" sz="4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?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r>
              <a:rPr kumimoji="0" lang="en-US" altLang="en-US" sz="4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Hard Disk </a:t>
            </a:r>
            <a:r>
              <a:rPr kumimoji="0" lang="bn-IN" altLang="en-US" sz="4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কি স্থায়ী স্টোরেজ</a:t>
            </a:r>
            <a:r>
              <a:rPr kumimoji="0" lang="en-US" altLang="en-US" sz="4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?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3"/>
              <a:tabLst/>
            </a:pPr>
            <a:r>
              <a:rPr kumimoji="0" lang="en-US" altLang="en-US" sz="4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Pen Drive </a:t>
            </a:r>
            <a:r>
              <a:rPr kumimoji="0" lang="bn-IN" altLang="en-US" sz="4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কী কাজে ব্যবহার হয়</a:t>
            </a:r>
            <a:r>
              <a:rPr kumimoji="0" lang="en-US" altLang="en-US" sz="4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?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8260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Rectangle 77">
            <a:extLst>
              <a:ext uri="{FF2B5EF4-FFF2-40B4-BE49-F238E27FC236}">
                <a16:creationId xmlns="" xmlns:a16="http://schemas.microsoft.com/office/drawing/2014/main" id="{85594EA1-619B-E1E1-EF1F-4B9D339800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041" y="1776256"/>
            <a:ext cx="10901917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n-IN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কোথায় ব্যবহার হয়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?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মোবাইল ফোন </a:t>
            </a:r>
            <a:endParaRPr kumimoji="0" lang="en-US" altLang="en-US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কম্পিউটার </a:t>
            </a:r>
            <a:endParaRPr kumimoji="0" lang="en-US" altLang="en-US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ক্যামেরা </a:t>
            </a:r>
            <a:endParaRPr kumimoji="0" lang="en-US" altLang="en-US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ATM </a:t>
            </a:r>
            <a:r>
              <a:rPr kumimoji="0" lang="bn-IN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মেশিন </a:t>
            </a:r>
            <a:endParaRPr kumimoji="0" lang="en-US" altLang="en-US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71516A9E-1796-1D6A-2D7A-FCB54FD24150}"/>
              </a:ext>
            </a:extLst>
          </p:cNvPr>
          <p:cNvSpPr txBox="1"/>
          <p:nvPr/>
        </p:nvSpPr>
        <p:spPr>
          <a:xfrm>
            <a:off x="1339702" y="510363"/>
            <a:ext cx="101009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-US" altLang="en-US" sz="5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🌍</a:t>
            </a: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altLang="en-US" sz="5400" b="1" dirty="0" err="1">
                <a:latin typeface="Nikosh" panose="02000000000000000000" pitchFamily="2" charset="0"/>
                <a:cs typeface="Nikosh" panose="02000000000000000000" pitchFamily="2" charset="0"/>
              </a:rPr>
              <a:t>জো</a:t>
            </a:r>
            <a:r>
              <a:rPr kumimoji="0" lang="en-US" altLang="en-US" sz="5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ড়ায়</a:t>
            </a:r>
            <a:r>
              <a:rPr kumimoji="0" lang="en-US" altLang="en-US" sz="5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kumimoji="0" lang="en-US" altLang="en-US" sz="5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কাজঃ</a:t>
            </a:r>
            <a:endParaRPr kumimoji="0" lang="en-US" altLang="en-US" sz="5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7839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Rectangle 81">
            <a:extLst>
              <a:ext uri="{FF2B5EF4-FFF2-40B4-BE49-F238E27FC236}">
                <a16:creationId xmlns="" xmlns:a16="http://schemas.microsoft.com/office/drawing/2014/main" id="{DAC4CFB6-456C-CA69-F971-444067C49E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428" y="3429000"/>
            <a:ext cx="1233048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n-IN" altLang="en-US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নিজেদের বাসায় ব্যবহৃত ৩টি স্টোরেজ ডিভাইসের নাম লিখো।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3B5F9721-13A0-7F58-94DF-E3522CAD26CC}"/>
              </a:ext>
            </a:extLst>
          </p:cNvPr>
          <p:cNvSpPr txBox="1"/>
          <p:nvPr/>
        </p:nvSpPr>
        <p:spPr>
          <a:xfrm>
            <a:off x="1212112" y="815163"/>
            <a:ext cx="71876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6000" dirty="0" err="1">
                <a:latin typeface="Nikosh" panose="02000000000000000000" pitchFamily="2" charset="0"/>
                <a:cs typeface="Nikosh" panose="02000000000000000000" pitchFamily="2" charset="0"/>
              </a:rPr>
              <a:t>দলীয়</a:t>
            </a:r>
            <a:r>
              <a:rPr lang="en-US" altLang="en-US" sz="6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altLang="en-US" sz="6000" dirty="0" err="1">
                <a:latin typeface="Nikosh" panose="02000000000000000000" pitchFamily="2" charset="0"/>
                <a:cs typeface="Nikosh" panose="02000000000000000000" pitchFamily="2" charset="0"/>
              </a:rPr>
              <a:t>কাজঃ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043915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/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E7A4F827-AC61-9356-9FFE-B9A8C984E252}"/>
              </a:ext>
            </a:extLst>
          </p:cNvPr>
          <p:cNvSpPr txBox="1"/>
          <p:nvPr/>
        </p:nvSpPr>
        <p:spPr>
          <a:xfrm>
            <a:off x="394177" y="450718"/>
            <a:ext cx="9148584" cy="44319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800" dirty="0">
                <a:latin typeface="Nikosh" panose="02000000000000000000" pitchFamily="2" charset="0"/>
                <a:cs typeface="Nikosh" panose="02000000000000000000" pitchFamily="2" charset="0"/>
              </a:rPr>
              <a:t>👉 </a:t>
            </a:r>
            <a:r>
              <a:rPr lang="bn-IN" sz="4800" dirty="0">
                <a:latin typeface="Nikosh" panose="02000000000000000000" pitchFamily="2" charset="0"/>
                <a:cs typeface="Nikosh" panose="02000000000000000000" pitchFamily="2" charset="0"/>
              </a:rPr>
              <a:t>আজ আমরা শিখলাম—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bn-IN" sz="4800" dirty="0">
                <a:latin typeface="Nikosh" panose="02000000000000000000" pitchFamily="2" charset="0"/>
                <a:cs typeface="Nikosh" panose="02000000000000000000" pitchFamily="2" charset="0"/>
              </a:rPr>
              <a:t>স্টোরেজ ডিভাইস কী 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bn-IN" sz="4800" dirty="0">
                <a:latin typeface="Nikosh" panose="02000000000000000000" pitchFamily="2" charset="0"/>
                <a:cs typeface="Nikosh" panose="02000000000000000000" pitchFamily="2" charset="0"/>
              </a:rPr>
              <a:t>এর প্রকারভেদ 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bn-IN" sz="4800" dirty="0">
                <a:latin typeface="Nikosh" panose="02000000000000000000" pitchFamily="2" charset="0"/>
                <a:cs typeface="Nikosh" panose="02000000000000000000" pitchFamily="2" charset="0"/>
              </a:rPr>
              <a:t>বাস্তব ব্যবহার </a:t>
            </a:r>
          </a:p>
        </p:txBody>
      </p:sp>
    </p:spTree>
    <p:extLst>
      <p:ext uri="{BB962C8B-B14F-4D97-AF65-F5344CB8AC3E}">
        <p14:creationId xmlns:p14="http://schemas.microsoft.com/office/powerpoint/2010/main" val="2408176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D8FC32B-2613-8D35-EAC0-5963CB0D42A2}"/>
              </a:ext>
            </a:extLst>
          </p:cNvPr>
          <p:cNvSpPr txBox="1"/>
          <p:nvPr/>
        </p:nvSpPr>
        <p:spPr>
          <a:xfrm>
            <a:off x="155945" y="2969028"/>
            <a:ext cx="11809228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bn-IN" sz="5400" b="1" dirty="0">
                <a:latin typeface="Nikosh" panose="02000000000000000000" pitchFamily="2" charset="0"/>
                <a:cs typeface="Nikosh" panose="02000000000000000000" pitchFamily="2" charset="0"/>
              </a:rPr>
              <a:t>বাড়ির কাজ</a:t>
            </a:r>
            <a:endParaRPr lang="en-US" sz="5400" b="1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r>
              <a:rPr lang="en-US" sz="5400" dirty="0">
                <a:latin typeface="Nikosh" panose="02000000000000000000" pitchFamily="2" charset="0"/>
                <a:cs typeface="Nikosh" panose="02000000000000000000" pitchFamily="2" charset="0"/>
              </a:rPr>
              <a:t> “</a:t>
            </a:r>
            <a:r>
              <a:rPr lang="bn-IN" sz="5400" dirty="0">
                <a:latin typeface="Nikosh" panose="02000000000000000000" pitchFamily="2" charset="0"/>
                <a:cs typeface="Nikosh" panose="02000000000000000000" pitchFamily="2" charset="0"/>
              </a:rPr>
              <a:t>তোমার ব্যবহৃত একটি স্টোরেজ ডিভাইস সম্পর্কে ৫টি বাক্য লিখো”</a:t>
            </a:r>
          </a:p>
        </p:txBody>
      </p:sp>
    </p:spTree>
    <p:extLst>
      <p:ext uri="{BB962C8B-B14F-4D97-AF65-F5344CB8AC3E}">
        <p14:creationId xmlns:p14="http://schemas.microsoft.com/office/powerpoint/2010/main" val="3970328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15543" y="537168"/>
            <a:ext cx="69159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 smtClean="0">
                <a:solidFill>
                  <a:srgbClr val="00B050"/>
                </a:solidFill>
                <a:latin typeface="SutonnyMJ" pitchFamily="2" charset="0"/>
                <a:cs typeface="SutonnyMJ" pitchFamily="2" charset="0"/>
              </a:rPr>
              <a:t>ধন্যবাদ</a:t>
            </a:r>
            <a:endParaRPr lang="en-US" sz="11500" dirty="0">
              <a:solidFill>
                <a:srgbClr val="00B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3941" y="2884868"/>
            <a:ext cx="4314423" cy="584775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FF00"/>
                </a:solidFill>
              </a:rPr>
              <a:t>মোঃ আলাউদ্দিন , সহকারী শিক্ষক ,</a:t>
            </a:r>
            <a:endParaRPr lang="en-US" sz="3200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73521" y="2946423"/>
            <a:ext cx="5872766" cy="52322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FF00"/>
                </a:solidFill>
              </a:rPr>
              <a:t>শিয়ালীডাঙ্গা বহুমুখী মাধ্যমিক বিদ্যালয়, বটিয়ঘাটা, খুলনা।</a:t>
            </a:r>
            <a:endParaRPr lang="en-US" sz="2800" dirty="0">
              <a:solidFill>
                <a:srgbClr val="FFFF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8029" y="4250028"/>
            <a:ext cx="4430335" cy="64633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মোবাইল </a:t>
            </a:r>
            <a:r>
              <a:rPr lang="en-US" sz="3600" dirty="0" err="1" smtClean="0">
                <a:solidFill>
                  <a:srgbClr val="002060"/>
                </a:solidFill>
              </a:rPr>
              <a:t>নং</a:t>
            </a:r>
            <a:r>
              <a:rPr lang="en-US" sz="3600" dirty="0" smtClean="0">
                <a:solidFill>
                  <a:srgbClr val="002060"/>
                </a:solidFill>
              </a:rPr>
              <a:t> 0172-943407</a:t>
            </a:r>
            <a:endParaRPr lang="en-US" sz="3600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73521" y="4157694"/>
            <a:ext cx="6014434" cy="83099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</a:rPr>
              <a:t>শিক্ষক বাতায়ন আইডি লিংক=</a:t>
            </a:r>
          </a:p>
          <a:p>
            <a:r>
              <a:rPr lang="en-US" sz="2000" dirty="0" smtClean="0">
                <a:solidFill>
                  <a:srgbClr val="002060"/>
                </a:solidFill>
              </a:rPr>
              <a:t>https</a:t>
            </a:r>
            <a:r>
              <a:rPr lang="en-US" sz="2000" dirty="0">
                <a:solidFill>
                  <a:srgbClr val="002060"/>
                </a:solidFill>
              </a:rPr>
              <a:t>://www.teachers.gov.bd/profile/sk336531alauddin</a:t>
            </a:r>
          </a:p>
        </p:txBody>
      </p:sp>
    </p:spTree>
    <p:extLst>
      <p:ext uri="{BB962C8B-B14F-4D97-AF65-F5344CB8AC3E}">
        <p14:creationId xmlns:p14="http://schemas.microsoft.com/office/powerpoint/2010/main" val="3921989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000">
        <p14:flip dir="r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837473B0-CC2E-450A-ABE3-18F120FF3D39}">
                <a1611:picAttrSrcUrl xmlns="" xmlns:a1611="http://schemas.microsoft.com/office/drawing/2016/11/main" r:id="rId4"/>
              </a:ext>
            </a:extLst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0C944815-416E-871D-D570-1C2450383B2A}"/>
              </a:ext>
            </a:extLst>
          </p:cNvPr>
          <p:cNvSpPr txBox="1"/>
          <p:nvPr/>
        </p:nvSpPr>
        <p:spPr>
          <a:xfrm>
            <a:off x="182879" y="3882751"/>
            <a:ext cx="12009121" cy="2975249"/>
          </a:xfrm>
          <a:prstGeom prst="rect">
            <a:avLst/>
          </a:prstGeom>
          <a:solidFill>
            <a:schemeClr val="bg1"/>
          </a:solidFill>
          <a:ln>
            <a:gradFill>
              <a:gsLst>
                <a:gs pos="0">
                  <a:srgbClr val="00B05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sz="28700" b="1" dirty="0">
                <a:ln>
                  <a:solidFill>
                    <a:srgbClr val="00B050"/>
                  </a:solidFill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  <a:ext uri="{837473B0-CC2E-450A-ABE3-18F120FF3D39}">
                        <a1611:picAttrSrcUrl xmlns="" xmlns:a1611="http://schemas.microsoft.com/office/drawing/2016/11/main" r:id="rId6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Nikosh" panose="02000000000000000000" pitchFamily="2" charset="0"/>
                <a:cs typeface="Nikosh" panose="02000000000000000000" pitchFamily="2" charset="0"/>
              </a:rPr>
              <a:t>স্বাগতম</a:t>
            </a:r>
            <a:endParaRPr lang="en-US" sz="28700" b="1" dirty="0">
              <a:ln>
                <a:solidFill>
                  <a:srgbClr val="00B050"/>
                </a:solidFill>
              </a:ln>
              <a:blipFill dpi="0"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837473B0-CC2E-450A-ABE3-18F120FF3D39}">
                      <a1611:picAttrSrcUrl xmlns="" xmlns:a1611="http://schemas.microsoft.com/office/drawing/2016/11/main" r:id="rId6"/>
                    </a:ext>
                  </a:extLst>
                </a:blip>
                <a:srcRect/>
                <a:stretch>
                  <a:fillRect/>
                </a:stretch>
              </a:blip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8306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ectangle 59">
            <a:extLst>
              <a:ext uri="{FF2B5EF4-FFF2-40B4-BE49-F238E27FC236}">
                <a16:creationId xmlns="" xmlns:a16="http://schemas.microsoft.com/office/drawing/2014/main" id="{B2DFCB05-901E-BD1B-377E-CBC9B90825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1476" y="4586177"/>
            <a:ext cx="11861667" cy="1812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Plain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4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n-IN" altLang="en-US" sz="4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স্টোরেজ ডিভাইস </a:t>
            </a:r>
            <a:r>
              <a:rPr kumimoji="0" lang="en-US" altLang="en-US" sz="4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(Storage Device)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endParaRPr kumimoji="0" lang="en-US" altLang="en-US" sz="4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2" name="Picture 2" descr="ametoys 2.5 inch Mechanical Hard Disk ...">
            <a:extLst>
              <a:ext uri="{FF2B5EF4-FFF2-40B4-BE49-F238E27FC236}">
                <a16:creationId xmlns="" xmlns:a16="http://schemas.microsoft.com/office/drawing/2014/main" id="{31AA2E93-F543-6A22-335F-068DD4BBC2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1992" y="257632"/>
            <a:ext cx="4418990" cy="3617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Micro SD Card set isolated on white background. Vector illustration Micro SD Card set isolated on white background. Vector illustration sd memory stock illustrations">
            <a:extLst>
              <a:ext uri="{FF2B5EF4-FFF2-40B4-BE49-F238E27FC236}">
                <a16:creationId xmlns="" xmlns:a16="http://schemas.microsoft.com/office/drawing/2014/main" id="{A602074C-498B-9818-46FB-095AF64296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476" y="168400"/>
            <a:ext cx="3859621" cy="2730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p Metal USB Pen Drive 2TB USB 3.0 ...">
            <a:extLst>
              <a:ext uri="{FF2B5EF4-FFF2-40B4-BE49-F238E27FC236}">
                <a16:creationId xmlns="" xmlns:a16="http://schemas.microsoft.com/office/drawing/2014/main" id="{9BF405E9-F304-AB9D-186F-00472B31C1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9857" y="390224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C66EC8E7-D9A6-6A8A-14AA-A3C64A78396F}"/>
              </a:ext>
            </a:extLst>
          </p:cNvPr>
          <p:cNvSpPr txBox="1"/>
          <p:nvPr/>
        </p:nvSpPr>
        <p:spPr>
          <a:xfrm>
            <a:off x="404038" y="3211033"/>
            <a:ext cx="3422788" cy="461665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sz="2400" b="1" dirty="0" err="1">
                <a:latin typeface="Nikosh" panose="02000000000000000000" pitchFamily="2" charset="0"/>
                <a:cs typeface="Nikosh" panose="02000000000000000000" pitchFamily="2" charset="0"/>
              </a:rPr>
              <a:t>মেমোরি</a:t>
            </a:r>
            <a:r>
              <a:rPr lang="en-US" sz="24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400" b="1" dirty="0" err="1">
                <a:latin typeface="Nikosh" panose="02000000000000000000" pitchFamily="2" charset="0"/>
                <a:cs typeface="Nikosh" panose="02000000000000000000" pitchFamily="2" charset="0"/>
              </a:rPr>
              <a:t>কার্ড</a:t>
            </a:r>
            <a:endParaRPr lang="en-US" sz="24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8DC532A0-B0C3-98C6-8AD1-C862A6250547}"/>
              </a:ext>
            </a:extLst>
          </p:cNvPr>
          <p:cNvSpPr txBox="1"/>
          <p:nvPr/>
        </p:nvSpPr>
        <p:spPr>
          <a:xfrm>
            <a:off x="4681871" y="4124512"/>
            <a:ext cx="3422788" cy="461665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sz="2400" b="1" dirty="0" err="1">
                <a:latin typeface="Nikosh" panose="02000000000000000000" pitchFamily="2" charset="0"/>
                <a:cs typeface="Nikosh" panose="02000000000000000000" pitchFamily="2" charset="0"/>
              </a:rPr>
              <a:t>হার্ডডিক্স</a:t>
            </a:r>
            <a:endParaRPr lang="en-US" sz="24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21EDDA51-7C02-E3A9-A83F-B2E2C56E1BC5}"/>
              </a:ext>
            </a:extLst>
          </p:cNvPr>
          <p:cNvSpPr txBox="1"/>
          <p:nvPr/>
        </p:nvSpPr>
        <p:spPr>
          <a:xfrm>
            <a:off x="9236149" y="3064340"/>
            <a:ext cx="2806994" cy="400110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sz="2000" b="1" dirty="0" err="1">
                <a:latin typeface="Nikosh" panose="02000000000000000000" pitchFamily="2" charset="0"/>
                <a:cs typeface="Nikosh" panose="02000000000000000000" pitchFamily="2" charset="0"/>
              </a:rPr>
              <a:t>পেনড্রাইভ</a:t>
            </a:r>
            <a:endParaRPr lang="en-US" sz="20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3057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6" grpId="0" animBg="1"/>
      <p:bldP spid="7" grpId="0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1">
            <a:extLst>
              <a:ext uri="{FF2B5EF4-FFF2-40B4-BE49-F238E27FC236}">
                <a16:creationId xmlns="" xmlns:a16="http://schemas.microsoft.com/office/drawing/2014/main" id="{4A549E0C-29C1-868B-8664-4C240D5AA0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707" y="17666"/>
            <a:ext cx="12192000" cy="6840334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3600" dirty="0">
              <a:solidFill>
                <a:schemeClr val="bg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n-IN" altLang="en-US" sz="5400" b="1" i="0" u="none" strike="noStrike" normalizeH="0" baseline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পাঠ শেষে শিক্ষার্থীরা</a:t>
            </a:r>
            <a:r>
              <a:rPr kumimoji="0" lang="en-US" altLang="en-US" sz="5400" b="1" i="0" u="none" strike="noStrike" normalizeH="0" baseline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—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1" i="0" u="none" strike="noStrike" normalizeH="0" baseline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altLang="en-US" sz="4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স্টোরেজ ডিভাইস কী তা বলতে পারবে</a:t>
            </a:r>
            <a:endParaRPr kumimoji="0" lang="en-US" altLang="en-US" sz="4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altLang="en-US" sz="4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বিভিন্ন ধরনের স্টোরেজ ডিভাইস চিহ্নিত করতে পারবে </a:t>
            </a:r>
            <a:endParaRPr kumimoji="0" lang="en-US" altLang="en-US" sz="4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altLang="en-US" sz="4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প্রাইমারি ও সেকেন্ডারি স্টোরেজের পার্থক্য বুঝতে পারবে </a:t>
            </a:r>
            <a:endParaRPr kumimoji="0" lang="en-US" altLang="en-US" sz="4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altLang="en-US" sz="4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বাস্তব জীবনে স্টোরেজ ডিভাইসের ব্যবহার ব্যাখ্যা করতে পারবে</a:t>
            </a:r>
            <a:endParaRPr lang="en-US" altLang="en-US" sz="4400" dirty="0">
              <a:solidFill>
                <a:schemeClr val="bg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4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5963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63">
            <a:extLst>
              <a:ext uri="{FF2B5EF4-FFF2-40B4-BE49-F238E27FC236}">
                <a16:creationId xmlns="" xmlns:a16="http://schemas.microsoft.com/office/drawing/2014/main" id="{44A3A558-B4B8-AABB-7FB7-39862D3AC9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" y="1072024"/>
            <a:ext cx="10157792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* </a:t>
            </a:r>
            <a:r>
              <a:rPr kumimoji="0" lang="bn-IN" altLang="en-US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তোমরা মোবাইলে ছবি কোথায় রাখো</a:t>
            </a:r>
            <a:r>
              <a:rPr kumimoji="0" lang="en-US" altLang="en-US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?  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* </a:t>
            </a:r>
            <a:r>
              <a:rPr kumimoji="0" lang="bn-IN" altLang="en-US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কম্পিউটারে গান বা ভিডিও কোথায় সংরক্ষণ করা হয়</a:t>
            </a:r>
            <a:r>
              <a:rPr kumimoji="0" lang="en-US" altLang="en-US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?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4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7C9EEC3D-955A-7B1D-FBFD-A34855CA8CCC}"/>
              </a:ext>
            </a:extLst>
          </p:cNvPr>
          <p:cNvSpPr txBox="1"/>
          <p:nvPr/>
        </p:nvSpPr>
        <p:spPr>
          <a:xfrm>
            <a:off x="121920" y="3429000"/>
            <a:ext cx="1207008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altLang="en-US" sz="5400" b="1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স্টোরেজ</a:t>
            </a:r>
            <a:r>
              <a:rPr kumimoji="0" lang="en-US" altLang="en-US" sz="54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kumimoji="0" lang="en-US" altLang="en-US" sz="5400" b="1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ডিভাইসঃ</a:t>
            </a:r>
            <a:r>
              <a:rPr kumimoji="0" lang="en-US" altLang="en-US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kumimoji="0" lang="bn-IN" altLang="en-US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যে ডিভাইস তথ্য </a:t>
            </a:r>
            <a:r>
              <a:rPr kumimoji="0" lang="en-US" altLang="en-US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(data) </a:t>
            </a:r>
            <a:r>
              <a:rPr kumimoji="0" lang="bn-IN" altLang="en-US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সংরক্ষণ করে তাকে</a:t>
            </a:r>
            <a:r>
              <a:rPr kumimoji="0" lang="en-US" altLang="en-US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kumimoji="0" lang="en-US" altLang="en-US" sz="4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স্টোরেজ</a:t>
            </a:r>
            <a:r>
              <a:rPr kumimoji="0" lang="en-US" altLang="en-US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kumimoji="0" lang="en-US" altLang="en-US" sz="4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ডিভাইস</a:t>
            </a:r>
            <a:r>
              <a:rPr kumimoji="0" lang="en-US" altLang="en-US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 (</a:t>
            </a:r>
            <a:r>
              <a:rPr kumimoji="0" lang="bn-IN" altLang="en-US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kumimoji="0" lang="en-US" altLang="en-US" sz="4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Storage Device)</a:t>
            </a:r>
            <a:r>
              <a:rPr kumimoji="0" lang="bn-IN" altLang="en-US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 বলে।</a:t>
            </a:r>
            <a:endParaRPr kumimoji="0" lang="en-US" altLang="en-US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  <a:p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4199941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5">
            <a:extLst>
              <a:ext uri="{FF2B5EF4-FFF2-40B4-BE49-F238E27FC236}">
                <a16:creationId xmlns="" xmlns:a16="http://schemas.microsoft.com/office/drawing/2014/main" id="{19FB3388-C60F-6311-3682-2343E51D15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014" y="257387"/>
            <a:ext cx="11245466" cy="5618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3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💡 </a:t>
            </a:r>
            <a:r>
              <a:rPr kumimoji="0" lang="bn-IN" altLang="en-US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স্টোরেজ ডিভাইস কী</a:t>
            </a: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📌 </a:t>
            </a:r>
            <a:r>
              <a:rPr kumimoji="0" lang="bn-IN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সংজ্ঞা</a:t>
            </a: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:</a:t>
            </a:r>
            <a:b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</a:br>
            <a:r>
              <a:rPr kumimoji="0" lang="bn-IN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স্টোরেজ ডিভাইস হলো এমন একটি যন্ত্র যা ডেটা বা তথ্য সংরক্ষণ করে</a:t>
            </a: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n-IN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 ভবিষ্যতে ব্যবহারের জন্য রাখা যায়।</a:t>
            </a: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📍 </a:t>
            </a:r>
            <a:r>
              <a:rPr kumimoji="0" lang="bn-IN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উদাহরণ</a:t>
            </a: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ছবি </a:t>
            </a: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ভিডিও </a:t>
            </a: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ডকুমেন্ট </a:t>
            </a: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016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67">
            <a:extLst>
              <a:ext uri="{FF2B5EF4-FFF2-40B4-BE49-F238E27FC236}">
                <a16:creationId xmlns="" xmlns:a16="http://schemas.microsoft.com/office/drawing/2014/main" id="{A25858A2-F516-69B1-862C-FFA427E10F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427" y="-101408"/>
            <a:ext cx="11032187" cy="5139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*</a:t>
            </a:r>
            <a:r>
              <a:rPr kumimoji="0" lang="bn-IN" altLang="en-US" sz="4800" b="1" i="0" u="none" strike="noStrike" cap="none" spc="100" normalizeH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স্টোরেজ ডিভাইসের প্রকারভেদ</a:t>
            </a:r>
            <a:endParaRPr kumimoji="0" lang="en-US" altLang="en-US" sz="4800" b="1" i="0" u="none" strike="noStrike" cap="none" spc="100" normalizeH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000" b="1" i="0" u="none" strike="noStrike" cap="none" spc="100" normalizeH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800" b="0" i="0" u="none" strike="noStrike" cap="none" spc="100" normalizeH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*</a:t>
            </a:r>
            <a:r>
              <a:rPr kumimoji="0" lang="bn-IN" altLang="en-US" sz="4800" b="1" i="0" u="none" strike="noStrike" cap="none" spc="100" normalizeH="0" dirty="0">
                <a:ln>
                  <a:noFill/>
                </a:ln>
                <a:solidFill>
                  <a:srgbClr val="00B050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প্রধানত ২ ধরনের</a:t>
            </a:r>
            <a:r>
              <a:rPr kumimoji="0" lang="en-US" altLang="en-US" sz="4800" b="1" i="0" u="none" strike="noStrike" cap="none" spc="100" normalizeH="0" dirty="0">
                <a:ln>
                  <a:noFill/>
                </a:ln>
                <a:solidFill>
                  <a:srgbClr val="00B050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000" b="1" i="0" u="none" strike="noStrike" cap="none" spc="100" normalizeH="0" dirty="0">
              <a:ln>
                <a:noFill/>
              </a:ln>
              <a:solidFill>
                <a:srgbClr val="00B050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n-US" altLang="en-US" sz="4800" b="1" i="0" u="none" strike="noStrike" cap="none" spc="100" normalizeH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Primary Storage (</a:t>
            </a:r>
            <a:r>
              <a:rPr kumimoji="0" lang="bn-IN" altLang="en-US" sz="4800" b="1" i="0" u="none" strike="noStrike" cap="none" spc="100" normalizeH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প্রাথমিক স্টোরেজ</a:t>
            </a:r>
            <a:r>
              <a:rPr kumimoji="0" lang="en-US" altLang="en-US" sz="4800" b="1" i="0" u="none" strike="noStrike" cap="none" spc="100" normalizeH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4800" b="0" i="0" u="none" strike="noStrike" cap="none" spc="100" normalizeH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r>
              <a:rPr kumimoji="0" lang="en-US" altLang="en-US" sz="4800" b="1" i="0" u="none" strike="noStrike" cap="none" spc="100" normalizeH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Secondary Storage (</a:t>
            </a:r>
            <a:r>
              <a:rPr kumimoji="0" lang="bn-IN" altLang="en-US" sz="4800" b="1" i="0" u="none" strike="noStrike" cap="none" spc="100" normalizeH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দ্বিতীয়িক স্টোরেজ</a:t>
            </a:r>
            <a:r>
              <a:rPr kumimoji="0" lang="en-US" altLang="en-US" sz="4800" b="1" i="0" u="none" strike="noStrike" cap="none" spc="100" normalizeH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)</a:t>
            </a:r>
            <a:r>
              <a:rPr kumimoji="0" lang="en-US" altLang="en-US" sz="4800" b="0" i="0" u="none" strike="noStrike" cap="none" spc="100" normalizeH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8671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9">
            <a:extLst>
              <a:ext uri="{FF2B5EF4-FFF2-40B4-BE49-F238E27FC236}">
                <a16:creationId xmlns="" xmlns:a16="http://schemas.microsoft.com/office/drawing/2014/main" id="{92E296E7-7E4A-5BF3-B971-62180CB9BC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521" y="60540"/>
            <a:ext cx="11988957" cy="6494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4000" b="1" dirty="0">
                <a:latin typeface="Nikosh" panose="02000000000000000000" pitchFamily="2" charset="0"/>
                <a:cs typeface="Nikosh" panose="02000000000000000000" pitchFamily="2" charset="0"/>
              </a:rPr>
              <a:t>*</a:t>
            </a:r>
            <a:r>
              <a:rPr kumimoji="0" lang="en-US" alt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 Primary Storage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📌 </a:t>
            </a:r>
            <a:r>
              <a:rPr kumimoji="0" lang="bn-IN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বৈশিষ্ট্য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*</a:t>
            </a:r>
            <a:r>
              <a:rPr kumimoji="0" lang="bn-IN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খুব দ্রুত কাজ করে 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*</a:t>
            </a:r>
            <a:r>
              <a:rPr kumimoji="0" lang="bn-IN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অস্থায়ী 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(Temporary)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*</a:t>
            </a:r>
            <a:r>
              <a:rPr kumimoji="0" lang="bn-IN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কম্পিউটার বন্ধ হলে ডেটা মুছে যায় 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* </a:t>
            </a:r>
            <a:r>
              <a:rPr kumimoji="0" lang="bn-IN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উদাহরণ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RAM (Random Access Memory)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Cache Memory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bn-IN" sz="3200" dirty="0">
                <a:latin typeface="Nikosh" panose="02000000000000000000" pitchFamily="2" charset="0"/>
                <a:cs typeface="Nikosh" panose="02000000000000000000" pitchFamily="2" charset="0"/>
              </a:rPr>
              <a:t>ক্যাশ মেমোরি হলো প্রসেসরের (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CPU) </a:t>
            </a:r>
            <a:r>
              <a:rPr lang="bn-IN" sz="3200" dirty="0">
                <a:latin typeface="Nikosh" panose="02000000000000000000" pitchFamily="2" charset="0"/>
                <a:cs typeface="Nikosh" panose="02000000000000000000" pitchFamily="2" charset="0"/>
              </a:rPr>
              <a:t>ভেতরে বা ঠিক বাইরে থাকা একটি অতি উচ্চ গতির ছোট মেমোরি। এটি প্রসেসর এবং প্রধান মেমোরির (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RAM) </a:t>
            </a:r>
            <a:r>
              <a:rPr lang="bn-IN" sz="3200" dirty="0">
                <a:latin typeface="Nikosh" panose="02000000000000000000" pitchFamily="2" charset="0"/>
                <a:cs typeface="Nikosh" panose="02000000000000000000" pitchFamily="2" charset="0"/>
              </a:rPr>
              <a:t>মধ্যে সেতু হিসেবে কাজ করে। প্রায়শই ব্যবহৃত ডেটা ও নির্দেশনাগুলো এতে জমা থাকে, ফলে প্রসেসর অত্যন্ত দ্রুত ডেটা অ্যাক্সেস করতে পারে এবং কম্পিউটার দ্রুত কাজ করে।</a:t>
            </a:r>
            <a:endParaRPr kumimoji="0" lang="en-US" altLang="en-US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3851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1">
            <a:extLst>
              <a:ext uri="{FF2B5EF4-FFF2-40B4-BE49-F238E27FC236}">
                <a16:creationId xmlns="" xmlns:a16="http://schemas.microsoft.com/office/drawing/2014/main" id="{3110B25C-1C8C-AF22-1286-D99CB53ADC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6928" y="555376"/>
            <a:ext cx="942753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📌</a:t>
            </a:r>
            <a:r>
              <a:rPr kumimoji="0" lang="en-US" alt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kumimoji="0" lang="en-US" altLang="en-US" sz="4000" b="1" i="0" u="none" strike="noStrike" cap="none" normalizeH="0" baseline="0" dirty="0">
                <a:ln>
                  <a:noFill/>
                </a:ln>
                <a:solidFill>
                  <a:srgbClr val="00B0F0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Secondary Storage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rgbClr val="00B0F0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kumimoji="0" lang="en-US" altLang="en-US" sz="4000" b="0" i="0" u="none" strike="noStrike" cap="none" normalizeH="0" baseline="0" dirty="0" err="1">
                <a:ln>
                  <a:noFill/>
                </a:ln>
                <a:solidFill>
                  <a:srgbClr val="00B0F0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এর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rgbClr val="00B0F0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kumimoji="0" lang="bn-IN" altLang="en-US" sz="4000" b="0" i="0" u="none" strike="noStrike" cap="none" normalizeH="0" baseline="0" dirty="0">
                <a:ln>
                  <a:noFill/>
                </a:ln>
                <a:solidFill>
                  <a:srgbClr val="00B0F0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বৈশিষ্ট্য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rgbClr val="00B0F0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2ABF390-4E96-5C24-0E6A-C5B81A2D47C3}"/>
              </a:ext>
            </a:extLst>
          </p:cNvPr>
          <p:cNvSpPr txBox="1"/>
          <p:nvPr/>
        </p:nvSpPr>
        <p:spPr>
          <a:xfrm>
            <a:off x="1332613" y="1389994"/>
            <a:ext cx="732228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alt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স্থায়ী </a:t>
            </a:r>
            <a:r>
              <a:rPr kumimoji="0" lang="en-US" alt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(Permanent)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alt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বড় পরিমাণ ডেটা সংরক্ষণ করা যায় </a:t>
            </a:r>
            <a:endParaRPr kumimoji="0" lang="en-US" altLang="en-US" sz="4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alt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ধীরগতি </a:t>
            </a:r>
            <a:r>
              <a:rPr kumimoji="0" lang="en-US" alt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(Primary-</a:t>
            </a:r>
            <a:r>
              <a:rPr kumimoji="0" lang="bn-IN" alt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এর তুলনায়</a:t>
            </a:r>
            <a:r>
              <a:rPr kumimoji="0" lang="en-US" alt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) </a:t>
            </a:r>
          </a:p>
          <a:p>
            <a:endParaRPr lang="en-US" b="1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4B4CCAD2-4B6C-C5CF-DB01-9AC6AFA9F124}"/>
              </a:ext>
            </a:extLst>
          </p:cNvPr>
          <p:cNvSpPr txBox="1"/>
          <p:nvPr/>
        </p:nvSpPr>
        <p:spPr>
          <a:xfrm>
            <a:off x="1332613" y="3732718"/>
            <a:ext cx="776176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n-IN" altLang="en-US" sz="3600" b="1" i="0" u="none" strike="noStrike" cap="none" normalizeH="0" baseline="0" dirty="0">
                <a:ln>
                  <a:noFill/>
                </a:ln>
                <a:solidFill>
                  <a:srgbClr val="00B0F0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উদাহরণ</a:t>
            </a: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rgbClr val="00B0F0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Hard Disk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Pen Drive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CD/DVD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Memory Card </a:t>
            </a:r>
          </a:p>
        </p:txBody>
      </p:sp>
    </p:spTree>
    <p:extLst>
      <p:ext uri="{BB962C8B-B14F-4D97-AF65-F5344CB8AC3E}">
        <p14:creationId xmlns:p14="http://schemas.microsoft.com/office/powerpoint/2010/main" val="1712999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540</TotalTime>
  <Words>389</Words>
  <Application>Microsoft Office PowerPoint</Application>
  <PresentationFormat>Widescreen</PresentationFormat>
  <Paragraphs>108</Paragraphs>
  <Slides>19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9" baseType="lpstr">
      <vt:lpstr>Aptos</vt:lpstr>
      <vt:lpstr>Arial</vt:lpstr>
      <vt:lpstr>Calibri</vt:lpstr>
      <vt:lpstr>Calibri Light</vt:lpstr>
      <vt:lpstr>Nikosh</vt:lpstr>
      <vt:lpstr>SutonnyMJ</vt:lpstr>
      <vt:lpstr>Trebuchet MS</vt:lpstr>
      <vt:lpstr>Wingdings 3</vt:lpstr>
      <vt:lpstr>2_Retrospect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Surface Laptop 4</dc:creator>
  <cp:lastModifiedBy>Microsoft account</cp:lastModifiedBy>
  <cp:revision>42</cp:revision>
  <dcterms:created xsi:type="dcterms:W3CDTF">2026-04-28T19:24:04Z</dcterms:created>
  <dcterms:modified xsi:type="dcterms:W3CDTF">2026-07-25T04:44:42Z</dcterms:modified>
</cp:coreProperties>
</file>