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784" r:id="rId2"/>
  </p:sldMasterIdLst>
  <p:notesMasterIdLst>
    <p:notesMasterId r:id="rId17"/>
  </p:notesMasterIdLst>
  <p:sldIdLst>
    <p:sldId id="275" r:id="rId3"/>
    <p:sldId id="276" r:id="rId4"/>
    <p:sldId id="259" r:id="rId5"/>
    <p:sldId id="262" r:id="rId6"/>
    <p:sldId id="270" r:id="rId7"/>
    <p:sldId id="263" r:id="rId8"/>
    <p:sldId id="264" r:id="rId9"/>
    <p:sldId id="269" r:id="rId10"/>
    <p:sldId id="266" r:id="rId11"/>
    <p:sldId id="268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494DF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8897D-A4AF-4FE0-B2BC-54A62E286FAD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27BFE-83D6-4EA5-B418-6516CBF1A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00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/>
            <a:fld id="{F7021451-1387-4CA6-816F-3879F97B5CBC}" type="slidenum">
              <a:rPr lang="en-US">
                <a:solidFill>
                  <a:prstClr val="black"/>
                </a:solidFill>
              </a:rPr>
              <a:pPr defTabSz="914400"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18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/>
            <a:fld id="{F7021451-1387-4CA6-816F-3879F97B5CBC}" type="slidenum">
              <a:rPr lang="en-US">
                <a:solidFill>
                  <a:prstClr val="black"/>
                </a:solidFill>
              </a:rPr>
              <a:pPr defTabSz="914400"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0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20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2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5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405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45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53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03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50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03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2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72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18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>
                <a:solidFill>
                  <a:srgbClr val="637052"/>
                </a:solidFill>
              </a:rPr>
              <a:pPr/>
              <a:t>‹#›</a:t>
            </a:fld>
            <a:endParaRPr lang="en-US" dirty="0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3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11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255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3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437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37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2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4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748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71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srgbClr val="637052"/>
                </a:solidFill>
              </a:rPr>
              <a:pPr/>
              <a:t>‹#›</a:t>
            </a:fld>
            <a:endParaRPr lang="en-US" dirty="0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67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24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400"/>
            <a:fld id="{98624D31-43A5-475A-80CF-332C9F6DCF35}" type="datetimeFigureOut">
              <a:rPr lang="en-US" dirty="0"/>
              <a:pPr defTabSz="91440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40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914400"/>
            <a:fld id="{4FAB73BC-B049-4115-A692-8D63A059BFB8}" type="slidenum">
              <a:rPr lang="en-US" dirty="0"/>
              <a:pPr defTabSz="91440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88900" y="6426200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dirty="0" smtClean="0">
                <a:solidFill>
                  <a:srgbClr val="FFFF00"/>
                </a:solidFill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b="1" dirty="0" smtClean="0">
              <a:solidFill>
                <a:srgbClr val="FFFF00"/>
              </a:solidFill>
            </a:endParaRPr>
          </a:p>
          <a:p>
            <a:pPr defTabSz="9144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6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400"/>
            <a:fld id="{98624D31-43A5-475A-80CF-332C9F6DCF35}" type="datetimeFigureOut">
              <a:rPr lang="en-US" smtClean="0"/>
              <a:pPr defTabSz="91440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40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914400"/>
            <a:fld id="{4FAB73BC-B049-4115-A692-8D63A059BFB8}" type="slidenum">
              <a:rPr lang="en-US" smtClean="0"/>
              <a:pPr defTabSz="91440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88900" y="6426200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dirty="0" smtClean="0">
                <a:solidFill>
                  <a:srgbClr val="FFFF00"/>
                </a:solidFill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b="1" dirty="0" smtClean="0">
              <a:solidFill>
                <a:srgbClr val="FFFF00"/>
              </a:solidFill>
            </a:endParaRPr>
          </a:p>
          <a:p>
            <a:pPr defTabSz="9144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9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jfif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e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5.jpe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66683" y="3192565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400"/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881858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b="1" dirty="0" smtClean="0">
                <a:solidFill>
                  <a:srgbClr val="00B0F0"/>
                </a:solidFill>
              </a:rPr>
              <a:t>আজকের</a:t>
            </a:r>
            <a:r>
              <a:rPr lang="en-US" sz="6000" dirty="0" smtClean="0">
                <a:solidFill>
                  <a:srgbClr val="00B0F0"/>
                </a:solidFill>
              </a:rPr>
              <a:t>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643" y="3995151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 defTabSz="914400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8870" y="3611217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 smtClean="0">
                <a:solidFill>
                  <a:srgbClr val="FFFF00"/>
                </a:solidFill>
              </a:rPr>
              <a:t>সহকারী শিক্ষক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3260" y="157885"/>
            <a:ext cx="3978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C000"/>
                </a:solidFill>
              </a:rPr>
              <a:t>بِسْمِ ٱللَّٰهِ ٱلرَّحْمَٰنِ ٱلرَّحِيمِ</a:t>
            </a:r>
            <a:endParaRPr lang="en-US" sz="3600" dirty="0">
              <a:solidFill>
                <a:srgbClr val="FFC000"/>
              </a:solidFill>
            </a:endParaRPr>
          </a:p>
          <a:p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5582" y="884180"/>
            <a:ext cx="45107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3200" b="0" cap="none" spc="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ٱلسَّلَامُ عَلَيْكُمْ وَرَحْمَةُ ٱللَّٰهِ وَبَرَكَاتُهُ</a:t>
            </a:r>
            <a:endParaRPr lang="en-US" sz="32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10917" y="3527770"/>
            <a:ext cx="5641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শেণিঃ </a:t>
            </a:r>
            <a:r>
              <a:rPr lang="en-US" sz="28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নবম, অধ্যায়ঃ </a:t>
            </a:r>
            <a:r>
              <a:rPr lang="en-US" sz="28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r>
              <a:rPr lang="en-US" sz="28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22		</a:t>
            </a:r>
          </a:p>
          <a:p>
            <a:endParaRPr lang="en-US" sz="2800" dirty="0">
              <a:solidFill>
                <a:srgbClr val="92D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50386" y="2605691"/>
            <a:ext cx="3981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সুদ ও </a:t>
            </a:r>
            <a:r>
              <a:rPr lang="en-US" sz="5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 </a:t>
            </a:r>
            <a:endParaRPr lang="en-US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075582" y="4146333"/>
            <a:ext cx="6334080" cy="1913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82868" y="4118936"/>
            <a:ext cx="6326793" cy="194060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9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503" y="522510"/>
            <a:ext cx="7977188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সুদ ও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বিধান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396" y="1664403"/>
            <a:ext cx="6450852" cy="507668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সুদ ও 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অবৈধ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আবস্থাতেই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সুদ-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সূরা-বাকারার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২৭৫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আয়াতে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 “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হালাল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আল-ইমরানের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১৩০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আয়াতে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 “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চক্রবৃদ্ধি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খেয়ো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9768" y="1808781"/>
            <a:ext cx="5394421" cy="45701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সূরা-বাকারার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১৮৮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আয়াতে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 “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পস্পরের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ধনসম্পদ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অন্যায়ভাবে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ধন-সম্পত্তের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কিয়দাংশ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অন্যায়ভাবে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উদ্দেশ্যে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জেনেশুনে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বিচারকদের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39826" y="36452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36928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0836" y="79165"/>
            <a:ext cx="6797963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ক্ষতিসমূহ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0365" y="1574798"/>
            <a:ext cx="6105235" cy="57242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সূদের শোষণ সার্বিক, দীর্ঘস্থায়ী ও ব্যাপক প্রকৃতির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সূদের কারণেই ভূমিহীন কৃষকের সংখ্যা বৃদ্ধি পাচ্ছে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সূদের ফলে একচেটিয়া কারবারের প্রসার ঘটে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সূদের কারণে মুষ্টিমেয় লোকের মধ্যেই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পূঁজি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আবর্তিত 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দ্রব্যমূল্য বৃদ্ধির অন্যতম গুরুত্বপূর্ণ কারণ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মজুরী বৃদ্ধির অন্যতম বড় প্রতিবন্ধক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দীর্ঘ মেয়াদী বৃহৎ বিনিয়োগকে নিরুৎসাহিত 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16435" y="1574798"/>
            <a:ext cx="5015345" cy="52531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সঞ্চয়কে অনুৎপাদনশীল সরকারী বিনিয়োগে উৎসাহিত 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সূদভিত্তিক ঋণে তৈরী প্রতিষ্ঠান ক্ষতির সম্মুখীন হ’লে উদ্যোক্তা পর্যুদস্ত হয়ে পড়ে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সূদভিত্তিক ঋণের কারণে ব্যক্তির/প্রতিষ্ঠানের দেউলিয়াত্বের বোঝা চাপে সমগ্র জাতির ঘাড়ে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ধন বণ্টনে অসমতার অন্যতম কারণ ও পূর্ণ কর্মসংস্থানের পথে বিরাট প্রতিবন্ধক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সূদ ক্ষুদ্র বিনিয়োগ প্রকল্প স্বনির্ভর হওয়ার প্রধান প্রতিবন্ধক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039826" y="36452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10442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4254" y="979043"/>
            <a:ext cx="6302709" cy="54032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উত্তরটি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১.সুদ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কোনও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বিনিময়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বিনিময়ে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অতিরিক্ত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C)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দেওয়া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D)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বিধান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A) সুদ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অনুপ্রাণিত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B) সুদ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C) সুদ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মাকরুহ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D) সুদ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মুবাহ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কাউকে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সম্পন্ন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C)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1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D)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বিনামূল্যে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3872" y="1102153"/>
            <a:ext cx="4753219" cy="4054776"/>
          </a:xfrm>
        </p:spPr>
        <p:txBody>
          <a:bodyPr>
            <a:normAutofit fontScale="85000" lnSpcReduction="20000"/>
          </a:bodyPr>
          <a:lstStyle/>
          <a:p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ইসলামে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বিধান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A) ঘুষ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বৈধ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B) ঘুষ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C) ঘুষ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সুন্নত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D) ঘুষ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মুবাহ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৫. সুদ ও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শান্তি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বজায়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উন্নয়ন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C)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নৈতিক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অবক্ষয়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অবিচার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D)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পারস্পরিক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93554" y="-68244"/>
            <a:ext cx="4590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039826" y="36452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5966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943" y="45785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007" y="4712172"/>
            <a:ext cx="8903368" cy="1604211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সুদ ও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কুফল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পরিণতি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শিক্ষককে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দেখাবে</a:t>
            </a:r>
            <a:r>
              <a:rPr lang="en-US" sz="44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39826" y="36452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01091" y="1359891"/>
            <a:ext cx="6428510" cy="3092036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09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87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400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944106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17318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400"/>
            <a:r>
              <a:rPr lang="en-US" sz="3600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defTabSz="914400"/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2400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2667" b="1" dirty="0">
                <a:solidFill>
                  <a:srgbClr val="00B0F0"/>
                </a:solidFill>
                <a:ea typeface="Calibri" pitchFamily="34" charset="-122"/>
                <a:cs typeface="Calibri" pitchFamily="34" charset="-120"/>
              </a:rPr>
              <a:t>বিদ্যালয়ের নামঃ  </a:t>
            </a:r>
            <a:endParaRPr lang="en-US" sz="2667" dirty="0">
              <a:solidFill>
                <a:srgbClr val="00B0F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95738" y="3221280"/>
            <a:ext cx="6565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মোবাইল নাম্বারঃ  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853825" y="352934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defTabSz="914400"/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667" dirty="0">
                <a:solidFill>
                  <a:srgbClr val="FF0000"/>
                </a:solidFill>
              </a:rPr>
              <a:t>ইউটিউব চ্যানেল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34612" y="4777369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136789" y="3800089"/>
            <a:ext cx="461283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914400"/>
            <a:r>
              <a:rPr lang="en-US" sz="20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3605802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554" y="3560417"/>
            <a:ext cx="4374037" cy="2801809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844926"/>
            <a:ext cx="3519054" cy="277090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16704" y="844926"/>
            <a:ext cx="4100946" cy="271549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157612" y="3607184"/>
            <a:ext cx="4419130" cy="287251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1884" y="21180"/>
            <a:ext cx="11800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150662" y="599856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50661" y="599856"/>
            <a:ext cx="2124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শেণিঃ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নবম</a:t>
            </a:r>
          </a:p>
          <a:p>
            <a:r>
              <a:rPr lang="en-US" sz="2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৪র্থ (আখলাক) </a:t>
            </a:r>
          </a:p>
          <a:p>
            <a:r>
              <a:rPr lang="en-US" sz="2000" dirty="0">
                <a:solidFill>
                  <a:srgbClr val="00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উপস্থিতিঃ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ছাত্র ২০ জন, 		ছাত্রী ১০ জন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04704" y="2083611"/>
            <a:ext cx="1638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8" name="Right Arrow 7"/>
          <p:cNvSpPr/>
          <p:nvPr/>
        </p:nvSpPr>
        <p:spPr>
          <a:xfrm>
            <a:off x="9581447" y="2438405"/>
            <a:ext cx="818698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520218" y="4012388"/>
            <a:ext cx="1671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মহিলাদেরকে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এনজিও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সংস্থা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সুদে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দিচ্ছে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19782" y="4695491"/>
            <a:ext cx="5738047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51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0" animBg="1"/>
      <p:bldP spid="5" grpId="0" animBg="1"/>
      <p:bldP spid="6" grpId="0"/>
      <p:bldP spid="13" grpId="0" animBg="1"/>
      <p:bldP spid="14" grpId="0"/>
      <p:bldP spid="4" grpId="0"/>
      <p:bldP spid="8" grpId="0" animBg="1"/>
      <p:bldP spid="10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109" y="214738"/>
            <a:ext cx="5006109" cy="1280890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Autofit/>
          </a:bodyPr>
          <a:lstStyle/>
          <a:p>
            <a:pPr algn="ctr"/>
            <a:r>
              <a:rPr lang="en-US" sz="8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ঘোষণা </a:t>
            </a:r>
            <a:endParaRPr lang="en-US" sz="88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144" y="2126222"/>
            <a:ext cx="5855855" cy="3932834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39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39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(আখলাক)।</a:t>
            </a:r>
            <a:endParaRPr lang="en-US" sz="39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en-US" sz="4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২২- সুদ ও ঘুষ। </a:t>
            </a:r>
          </a:p>
          <a:p>
            <a:r>
              <a:rPr lang="en-US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4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4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সুদ ও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সুদ ও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কুফল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পরিণতি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বিধান</a:t>
            </a:r>
            <a:r>
              <a:rPr lang="en-US" sz="41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1236" y="2126221"/>
            <a:ext cx="3029528" cy="413019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ঘুষ</a:t>
            </a:r>
          </a:p>
          <a:p>
            <a:pPr marL="0" indent="0">
              <a:buNone/>
            </a:pP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সুদ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469178" y="2286537"/>
            <a:ext cx="2491819" cy="1183756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469178" y="4826239"/>
            <a:ext cx="2595513" cy="1131217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836634" y="193464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6941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  <p:bldP spid="7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474" y="396583"/>
            <a:ext cx="8911687" cy="128089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পাঠ </a:t>
            </a:r>
            <a:r>
              <a:rPr lang="en-US" sz="5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6475" y="1751364"/>
            <a:ext cx="7949479" cy="377762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সুদ ও ঘুষ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সুদ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কুফল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বিস্তারিত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সুদ ও ঘুষ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বিস্তারিত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030590" y="45688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7352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7760" y="220845"/>
            <a:ext cx="4310152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48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4800" dirty="0">
                <a:solidFill>
                  <a:srgbClr val="494DF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3319" y="1191166"/>
            <a:ext cx="6083734" cy="5650508"/>
          </a:xfrm>
        </p:spPr>
        <p:txBody>
          <a:bodyPr>
            <a:no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সুদ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প্রতিশব্দ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কাউকে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প্রদত্ত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অতিরিক্ত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রাসূলুল্লাহ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(স.)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-“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-ই সুদ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  (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সগির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কাউকে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২০০০/=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কর্য্য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২১০০/২২০০/=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১০০/২০০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সুদ।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7054" y="1469651"/>
            <a:ext cx="5421745" cy="537202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উৎকোচ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উপঢৌকন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উপহার,দান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কর্মকর্তা-কর্মচারী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বেতন-ভাতা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অন্যায়ভাবে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ঘুষ।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উদ্দ্যেশ্য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হাসিলের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টাকা-পয়সা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টিভি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ফ্রিজ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গহনা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ফ্ল্যাট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13292" y="317187"/>
            <a:ext cx="4313864" cy="68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567053" y="535709"/>
            <a:ext cx="0" cy="5942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067534" y="17980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82275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960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কুফল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পরিণতি</a:t>
            </a:r>
            <a:endParaRPr lang="en-US" sz="5400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5157" y="1529772"/>
            <a:ext cx="5748528" cy="4689764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সুদ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মানবসমাজে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বৈষম্যের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গরিব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গরিব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প্রবৃদ্ধি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ব্যাহত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লোকেরা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নিরুৎসাহিত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অনুৎপাদনশীলভাবে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কারবারে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খাদ্যে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পোশাক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পরিচ্ছদ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এরূপ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ব্যক্তির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ইবাদত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এমনকি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দোয়াও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(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নাঊজুবিল্লাহ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03075" y="1609435"/>
            <a:ext cx="5288926" cy="5585692"/>
          </a:xfrm>
        </p:spPr>
        <p:txBody>
          <a:bodyPr>
            <a:noAutofit/>
          </a:bodyPr>
          <a:lstStyle/>
          <a:p>
            <a:r>
              <a:rPr lang="as-IN" sz="2600" dirty="0">
                <a:latin typeface="NikoshBAN" panose="02000000000000000000" pitchFamily="2" charset="0"/>
                <a:cs typeface="NikoshBAN" panose="02000000000000000000" pitchFamily="2" charset="0"/>
              </a:rPr>
              <a:t>আল্লাহ বলেন, ‘হে মুমিনগণ! তোমরা চক্রবৃদ্ধি হারে সুদ খেও না। আল্লাহকে ভয় করো। তাহলে তোমরা সফল হতে পারবে।’  (সুরা: আল ইমরান, আয়াত: ১৩০)</a:t>
            </a:r>
            <a:endParaRPr lang="en-US" sz="2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শরীফে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বর্ণিত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– “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রাসূলুল্লাহ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(স.)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সুদখোর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, সুদ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দাতা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, সুদ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চুক্তি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লেখক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সুদি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সাক্ষীকে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অভিশাপ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দিয়েছেন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”। </a:t>
            </a:r>
          </a:p>
          <a:p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মহানবী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(স.)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“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গ্রামে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ব্যভিচার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ও সুদ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ব্যাপকতা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সেখানকার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অধিবাসীদের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আজাব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অনিবার্য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”।(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মুসতাদরাকে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হাকিম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638378" y="1609435"/>
            <a:ext cx="1" cy="37961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10058298" y="17980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8093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247" y="33011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ঘুষের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কুফল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পরিণতি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1939" y="1819563"/>
            <a:ext cx="5123152" cy="4516582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মানবসমাজে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অশান্তি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কর্তব্য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আবহেলা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আমানতের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খিয়ানত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ঘুষদাতা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ঘুষখোর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বঞ্চিতদের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শত্রুতা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হানাহানি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মারামারির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সুত্রপাত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12055" y="1711036"/>
            <a:ext cx="5056671" cy="3777622"/>
          </a:xfrm>
        </p:spPr>
        <p:txBody>
          <a:bodyPr>
            <a:normAutofit lnSpcReduction="10000"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রাসূলুল্লাহ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(স.)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 “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ভীতি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সন্ত্রাস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মুসনাদে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করীম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(স.)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অন্যত্র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বলেনঃ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 “ 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প্রদানকারী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ঘুষ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গ্রহীতা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উভয়ের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অভিসম্পাত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”।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বুখারী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115895" y="1997364"/>
            <a:ext cx="63232" cy="35629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10058303" y="27216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55203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743" y="37472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6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045" y="1655618"/>
            <a:ext cx="10788445" cy="2981037"/>
          </a:xfrm>
        </p:spPr>
        <p:txBody>
          <a:bodyPr>
            <a:no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পোস্টিরং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কর ? 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ঘুষ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বাণিজ্য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39831" y="45688"/>
            <a:ext cx="2124364" cy="148375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41059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1186</TotalTime>
  <Words>788</Words>
  <Application>Microsoft Office PowerPoint</Application>
  <PresentationFormat>Widescreen</PresentationFormat>
  <Paragraphs>121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Calibri</vt:lpstr>
      <vt:lpstr>Calibri Light</vt:lpstr>
      <vt:lpstr>Cambria</vt:lpstr>
      <vt:lpstr>Nikosh</vt:lpstr>
      <vt:lpstr>NikoshBAN</vt:lpstr>
      <vt:lpstr>Vrinda</vt:lpstr>
      <vt:lpstr>Wingdings</vt:lpstr>
      <vt:lpstr>Retrospect</vt:lpstr>
      <vt:lpstr>1_Retrospect</vt:lpstr>
      <vt:lpstr>PowerPoint Presentation</vt:lpstr>
      <vt:lpstr>PowerPoint Presentation</vt:lpstr>
      <vt:lpstr>PowerPoint Presentation</vt:lpstr>
      <vt:lpstr>পাঠ ঘোষণা </vt:lpstr>
      <vt:lpstr>এ পাঠ শেষে শিক্ষার্থীরা জানতে পারবে- </vt:lpstr>
      <vt:lpstr>সুদের পরিচয় </vt:lpstr>
      <vt:lpstr>সুদের কুফল ও পরিণতি</vt:lpstr>
      <vt:lpstr>ঘুষের কুফল ও পরিণতি </vt:lpstr>
      <vt:lpstr>জোড়ায় কাজ</vt:lpstr>
      <vt:lpstr>ইসলামের আলোকে সুদ ও ঘুষের বিধান </vt:lpstr>
      <vt:lpstr>সুদের অর্থনৈতিক ক্ষতিসমূহ </vt:lpstr>
      <vt:lpstr>PowerPoint Presentation</vt:lpstr>
      <vt:lpstr>বাড়ির কাজ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Microsoft account</cp:lastModifiedBy>
  <cp:revision>181</cp:revision>
  <dcterms:created xsi:type="dcterms:W3CDTF">2025-01-29T03:42:07Z</dcterms:created>
  <dcterms:modified xsi:type="dcterms:W3CDTF">2026-07-25T05:23:35Z</dcterms:modified>
</cp:coreProperties>
</file>