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97" r:id="rId3"/>
    <p:sldId id="540" r:id="rId4"/>
    <p:sldId id="542" r:id="rId5"/>
    <p:sldId id="548" r:id="rId6"/>
    <p:sldId id="549" r:id="rId7"/>
    <p:sldId id="550" r:id="rId8"/>
    <p:sldId id="543" r:id="rId9"/>
    <p:sldId id="544" r:id="rId10"/>
    <p:sldId id="545" r:id="rId11"/>
    <p:sldId id="552" r:id="rId12"/>
    <p:sldId id="553" r:id="rId13"/>
    <p:sldId id="551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81D64-D3AA-45CA-A35A-CB7D88D1FED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6B966-4998-4C0E-BED1-2310D16AA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8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26B966-4998-4C0E-BED1-2310D16AAD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3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A5CF6-8950-4CAD-AAD2-6944D811B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A42F-17EC-4C54-9218-84630E21D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3776D-126B-466F-9B58-AA2646F45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E8E1-6D9C-4E82-8A3F-7F0845269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B889-A856-498A-95B8-CDC743D82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8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B090-56CF-42E3-8E62-4DE4AFD5F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44F9AC-7B5F-4C70-ACB8-FEC5D8730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6A061-4032-4AA6-B628-F54B7717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5DBF-DE1F-40C1-915E-1C2467707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7ADA7-8C2C-45CD-A01B-F1D0CA5C3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5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A2A8DD-DE67-44FB-BE6D-46F1AFE8F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9547A-A88A-4553-81BA-203F3813D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8DC7D-A46D-48B6-85CA-3A62A7006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3C73C-B04F-471B-A68D-0B5094651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7CEED-7B07-40AF-B961-A1EFF030E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47693-6DE7-48D3-81C8-000515619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21815-1043-41A3-B6A4-158F8DAD6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10F76-A5BB-40C5-9C93-37DCC4BB6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C67D0-B577-437E-AA80-BFF6E3C0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9EBBD-5B61-4BB3-B20F-703BF0C4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1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B1FB-33E6-42C3-8DC7-5B6F21832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EB556-C98C-424A-83CF-A8B2101C6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160D7-E491-4E7B-8502-A5825A80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300B1-0884-4DD6-A4EC-021B092D4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EF176-B722-4C4D-A1C1-3BDC86DD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3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5B428-7C25-4A56-B067-A597615CE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CE53D-69C7-4938-8A01-52BF384E28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D7EAB0-8624-4F13-9F3E-09A6AE042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2D7D3-8572-4023-B632-043CFC2EE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C991E-FDBD-45BB-8B16-DEE200619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1CBD5-1D64-46C6-AA4A-19E9F9B4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5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12978-8519-494F-91F1-907053DA7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82709-7DE8-46C7-A227-A82FE56B3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B4D579-E67C-4A74-BA23-CE942CEBA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374E9-1960-46CA-A30B-E7CEA4456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16A10-B92A-4005-B123-68783BCD1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8B234C-84B7-460E-B11D-F3C31FFEA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2E9AFA-1E53-4025-9A6B-6DEAA8E2D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58ACA-7C99-4F90-843F-567E24A9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2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3DFC-2FA7-404C-AFDD-09E1D294A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1B98D8-7822-482F-AF45-B05B5FDA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50C96A-520A-47BF-AF97-95AF93E3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3BA84-D643-4CAB-8FA0-3C666A57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4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0AA83E-5CBB-4FCD-8E2D-8F0224214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E8687E-8B09-4D61-98CD-7F8613A6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282A0-0A7C-4077-8791-2D2203459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2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02B6-6C5F-4B60-A13A-80EF8733D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CB77D-E586-4A0F-A6F6-3A16939A9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3D32B-4FD8-49F2-8472-CB6BE21F9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07D3D-0B42-436E-8496-2C8721923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030F5-20B3-4D7C-8FEC-3EFD9BE91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A7FF2-4238-44BF-AA0A-D2066223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F2FFE-AE77-443E-AEDF-6F540968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BFA442-4249-47EE-92EF-B03FF1F9A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47EA7-9919-4F52-A209-15C008629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D4E39-6EA7-40BB-A4A2-7731FA68D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6B5AE-560A-4C5B-8E76-E768D772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5389C-0ED0-42E0-B80B-C4905166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0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B8781B-F585-432B-AA92-48922A63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39B82-3F74-4CA2-8EC7-FAC9C316E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64BD3-4D3B-41B4-99B2-E984193D5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5B59C-ED3A-442F-838B-D40EF51C1AA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B6183-43D2-4151-B3C7-640E869CB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921C9-3BC0-48BA-BDA3-FCBCC6F7B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E7D6C-4D30-4218-AC01-D5542D26F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8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hlinkClick r:id="rId2" action="ppaction://hlinksldjump"/>
            <a:extLst>
              <a:ext uri="{FF2B5EF4-FFF2-40B4-BE49-F238E27FC236}">
                <a16:creationId xmlns:a16="http://schemas.microsoft.com/office/drawing/2014/main" id="{A06C8A9A-2DDF-4D05-8529-0D18D85E7EF4}"/>
              </a:ext>
            </a:extLst>
          </p:cNvPr>
          <p:cNvSpPr/>
          <p:nvPr/>
        </p:nvSpPr>
        <p:spPr>
          <a:xfrm rot="5400000">
            <a:off x="11610927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FD5BFA-F12E-46C6-BD4E-D866E07EF352}"/>
              </a:ext>
            </a:extLst>
          </p:cNvPr>
          <p:cNvSpPr/>
          <p:nvPr/>
        </p:nvSpPr>
        <p:spPr>
          <a:xfrm>
            <a:off x="164158" y="1422122"/>
            <a:ext cx="11739974" cy="16881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47000">
                <a:schemeClr val="bg1"/>
              </a:gs>
              <a:gs pos="83000">
                <a:schemeClr val="bg2">
                  <a:lumMod val="5000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26A6C7-A1F5-42AE-824A-AA343F13E547}"/>
              </a:ext>
            </a:extLst>
          </p:cNvPr>
          <p:cNvGrpSpPr/>
          <p:nvPr/>
        </p:nvGrpSpPr>
        <p:grpSpPr>
          <a:xfrm>
            <a:off x="164158" y="1464796"/>
            <a:ext cx="1450783" cy="2913803"/>
            <a:chOff x="376495" y="2442291"/>
            <a:chExt cx="1450783" cy="291380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35FAF78-ADA3-475D-AF15-597EE1406EA5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6B1E672-7B67-4741-BC6C-99B39D1A4E1B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F07982E-F6B7-4943-8BB5-F285EBBED7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5" name="Trapezoid 4">
                <a:extLst>
                  <a:ext uri="{FF2B5EF4-FFF2-40B4-BE49-F238E27FC236}">
                    <a16:creationId xmlns:a16="http://schemas.microsoft.com/office/drawing/2014/main" id="{D52D5CE3-889D-4F4F-9F79-B8C5958F01ED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F450BB-8FAB-4BBA-9D20-E3BC15EC29CE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W</a:t>
                </a: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0E9DC2-145A-4C3B-9114-C95292598905}"/>
              </a:ext>
            </a:extLst>
          </p:cNvPr>
          <p:cNvGrpSpPr/>
          <p:nvPr/>
        </p:nvGrpSpPr>
        <p:grpSpPr>
          <a:xfrm>
            <a:off x="1835091" y="1435844"/>
            <a:ext cx="1450783" cy="2913803"/>
            <a:chOff x="376495" y="2442291"/>
            <a:chExt cx="1450783" cy="291380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25C0D5C-D155-43FE-B0E7-B742C33F15B3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84E6D2C-93C0-44AD-AA31-D07B07C89F0E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85CD7181-B662-4037-A5F5-1234BEEAB4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3" name="Trapezoid 22">
                <a:extLst>
                  <a:ext uri="{FF2B5EF4-FFF2-40B4-BE49-F238E27FC236}">
                    <a16:creationId xmlns:a16="http://schemas.microsoft.com/office/drawing/2014/main" id="{27D375C5-42EC-4D60-B6AB-71019D75F2D0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CC7694C-0B3E-4CE9-B1D7-E40F1364A393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E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6347E7F-B996-4B9F-9B5A-01BAA33BCFAC}"/>
              </a:ext>
            </a:extLst>
          </p:cNvPr>
          <p:cNvGrpSpPr/>
          <p:nvPr/>
        </p:nvGrpSpPr>
        <p:grpSpPr>
          <a:xfrm>
            <a:off x="3653556" y="1422122"/>
            <a:ext cx="1450783" cy="2913803"/>
            <a:chOff x="376495" y="2442291"/>
            <a:chExt cx="1450783" cy="2913803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41B0489-7068-4B66-9782-E9B7AFD2485B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0B96A41-6FE8-428E-AAE8-BAF5A7EDD904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C629C98-7E82-4B59-B4F3-0207AE866F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9" name="Trapezoid 28">
                <a:extLst>
                  <a:ext uri="{FF2B5EF4-FFF2-40B4-BE49-F238E27FC236}">
                    <a16:creationId xmlns:a16="http://schemas.microsoft.com/office/drawing/2014/main" id="{40C57330-0D77-4CB0-82C3-AFA7F500CB0A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D05D2E7-0593-413C-B29E-F5DB36395BF5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L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263D38-A679-4685-B3C8-73D7E01EF450}"/>
              </a:ext>
            </a:extLst>
          </p:cNvPr>
          <p:cNvGrpSpPr/>
          <p:nvPr/>
        </p:nvGrpSpPr>
        <p:grpSpPr>
          <a:xfrm>
            <a:off x="5375282" y="1435844"/>
            <a:ext cx="1450783" cy="2913803"/>
            <a:chOff x="376495" y="2442291"/>
            <a:chExt cx="1450783" cy="291380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E9CE04A-0E36-457E-8AE7-B188A7ECA00D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039C293-789A-4B5B-8F7F-91E5BEB13E10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0A9F638-0E21-4467-A5AB-B283C795D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35" name="Trapezoid 34">
                <a:extLst>
                  <a:ext uri="{FF2B5EF4-FFF2-40B4-BE49-F238E27FC236}">
                    <a16:creationId xmlns:a16="http://schemas.microsoft.com/office/drawing/2014/main" id="{8EE03DCA-7AAB-46E2-8918-7E53310F8A79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FC3D26C-0308-4C26-955D-5EA0DADF87DC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C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99ACED1-FA92-4E22-9600-2D5383F5DAAB}"/>
              </a:ext>
            </a:extLst>
          </p:cNvPr>
          <p:cNvGrpSpPr/>
          <p:nvPr/>
        </p:nvGrpSpPr>
        <p:grpSpPr>
          <a:xfrm>
            <a:off x="7165124" y="1448282"/>
            <a:ext cx="1450783" cy="2913803"/>
            <a:chOff x="376495" y="2442291"/>
            <a:chExt cx="1450783" cy="291380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6597365-B879-4B46-BBFC-9B248C5A4660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64CDBE0-7510-42AF-9E0D-AB9AACCDD62F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119C238-FA1D-4791-AE7F-CA28C2E11E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41" name="Trapezoid 40">
                <a:extLst>
                  <a:ext uri="{FF2B5EF4-FFF2-40B4-BE49-F238E27FC236}">
                    <a16:creationId xmlns:a16="http://schemas.microsoft.com/office/drawing/2014/main" id="{B9226B5B-9B4E-477F-B71B-0535B894D80E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29E5593-E190-40B3-ABDB-CA33C79836C1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O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3CD6530-2270-4B1F-B1A8-AB09BA5B873F}"/>
              </a:ext>
            </a:extLst>
          </p:cNvPr>
          <p:cNvGrpSpPr/>
          <p:nvPr/>
        </p:nvGrpSpPr>
        <p:grpSpPr>
          <a:xfrm>
            <a:off x="9047486" y="1448282"/>
            <a:ext cx="1450783" cy="2913803"/>
            <a:chOff x="376495" y="2442291"/>
            <a:chExt cx="1450783" cy="2913803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2EC6AB3-CCE4-4CBB-82C0-2C3B43181C29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DCB0C00-9D65-4E2D-AFBB-BAEC77DF8C70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124219F-6CFF-40BE-B0B3-AC2E5321BC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47" name="Trapezoid 46">
                <a:extLst>
                  <a:ext uri="{FF2B5EF4-FFF2-40B4-BE49-F238E27FC236}">
                    <a16:creationId xmlns:a16="http://schemas.microsoft.com/office/drawing/2014/main" id="{5FB00AF6-C32A-4694-B724-AD60CF3B1849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BA4BF06-258F-4081-88B6-9D7C32D35E52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M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FC3B62-2680-4344-8EE7-A5FD3A2E2300}"/>
              </a:ext>
            </a:extLst>
          </p:cNvPr>
          <p:cNvGrpSpPr/>
          <p:nvPr/>
        </p:nvGrpSpPr>
        <p:grpSpPr>
          <a:xfrm>
            <a:off x="10712636" y="1435844"/>
            <a:ext cx="1450783" cy="2913803"/>
            <a:chOff x="376495" y="2442291"/>
            <a:chExt cx="1450783" cy="2913803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094905D-9F4C-4A1E-9FC3-EDA7E6E4F2A9}"/>
                </a:ext>
              </a:extLst>
            </p:cNvPr>
            <p:cNvSpPr/>
            <p:nvPr/>
          </p:nvSpPr>
          <p:spPr>
            <a:xfrm>
              <a:off x="376495" y="3911631"/>
              <a:ext cx="1450783" cy="1444463"/>
            </a:xfrm>
            <a:prstGeom prst="ellipse">
              <a:avLst/>
            </a:prstGeom>
            <a:solidFill>
              <a:srgbClr val="BA88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163567F-E649-442F-8A88-B0287A0700E2}"/>
                </a:ext>
              </a:extLst>
            </p:cNvPr>
            <p:cNvGrpSpPr/>
            <p:nvPr/>
          </p:nvGrpSpPr>
          <p:grpSpPr>
            <a:xfrm>
              <a:off x="662364" y="2442291"/>
              <a:ext cx="879043" cy="2760958"/>
              <a:chOff x="662364" y="2442291"/>
              <a:chExt cx="879043" cy="2760958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DEBC1942-394D-4F97-88B0-D7682D45E8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1887" y="2788814"/>
                <a:ext cx="0" cy="1280372"/>
              </a:xfrm>
              <a:prstGeom prst="line">
                <a:avLst/>
              </a:prstGeom>
              <a:ln w="76200" cap="rnd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  <a:round/>
                <a:headEnd type="oval" w="med" len="med"/>
                <a:tailEnd type="oval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53" name="Trapezoid 52">
                <a:extLst>
                  <a:ext uri="{FF2B5EF4-FFF2-40B4-BE49-F238E27FC236}">
                    <a16:creationId xmlns:a16="http://schemas.microsoft.com/office/drawing/2014/main" id="{DF4ECC6F-B354-44CA-B2E6-81F9CD9CAF20}"/>
                  </a:ext>
                </a:extLst>
              </p:cNvPr>
              <p:cNvSpPr/>
              <p:nvPr/>
            </p:nvSpPr>
            <p:spPr>
              <a:xfrm flipV="1">
                <a:off x="806466" y="2442291"/>
                <a:ext cx="590843" cy="320041"/>
              </a:xfrm>
              <a:prstGeom prst="trapezoid">
                <a:avLst>
                  <a:gd name="adj" fmla="val 28985"/>
                </a:avLst>
              </a:prstGeom>
              <a:gradFill flip="none" rotWithShape="1">
                <a:gsLst>
                  <a:gs pos="0">
                    <a:schemeClr val="tx1"/>
                  </a:gs>
                  <a:gs pos="47000">
                    <a:schemeClr val="bg1"/>
                  </a:gs>
                  <a:gs pos="83000">
                    <a:schemeClr val="bg2">
                      <a:lumMod val="50000"/>
                    </a:schemeClr>
                  </a:gs>
                  <a:gs pos="100000">
                    <a:schemeClr val="tx1"/>
                  </a:gs>
                </a:gsLst>
                <a:lin ang="54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B7E60FB-5329-4C4C-A057-9780EC99C61F}"/>
                  </a:ext>
                </a:extLst>
              </p:cNvPr>
              <p:cNvSpPr txBox="1"/>
              <p:nvPr/>
            </p:nvSpPr>
            <p:spPr>
              <a:xfrm>
                <a:off x="662364" y="4279919"/>
                <a:ext cx="87904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2409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Write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38250" y="1132500"/>
            <a:ext cx="97155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         TimesNew Roman"/>
              </a:rPr>
              <a:t> </a:t>
            </a:r>
          </a:p>
          <a:p>
            <a:r>
              <a:rPr lang="en-US" sz="2800" dirty="0">
                <a:latin typeface="         TimesNew Roman"/>
              </a:rPr>
              <a:t>Rule-7: Sentence-</a:t>
            </a:r>
            <a:r>
              <a:rPr lang="as-IN" sz="2800" dirty="0">
                <a:latin typeface="         TimesNew Roman"/>
              </a:rPr>
              <a:t>এ </a:t>
            </a:r>
            <a:r>
              <a:rPr lang="en-US" sz="2800" dirty="0">
                <a:latin typeface="         TimesNew Roman"/>
              </a:rPr>
              <a:t>now, at this moment, at present </a:t>
            </a:r>
            <a:r>
              <a:rPr lang="as-IN" sz="2800" dirty="0">
                <a:latin typeface="         TimesNew Roman"/>
              </a:rPr>
              <a:t>ইত্যাদি থাকলে বা বর্তমানে চলছে এমন কোনো কাজ বোঝালে </a:t>
            </a:r>
            <a:r>
              <a:rPr lang="en-US" sz="2800" dirty="0">
                <a:latin typeface="         TimesNew Roman"/>
              </a:rPr>
              <a:t>Present Continuous Tense </a:t>
            </a:r>
            <a:r>
              <a:rPr lang="as-IN" sz="2800" dirty="0">
                <a:latin typeface="         TimesNew Roman"/>
              </a:rPr>
              <a:t>হয়। এক্ষেত্রে, </a:t>
            </a:r>
            <a:r>
              <a:rPr lang="en-US" sz="2800" dirty="0">
                <a:latin typeface="         TimesNew Roman"/>
              </a:rPr>
              <a:t>subject </a:t>
            </a:r>
            <a:r>
              <a:rPr lang="as-IN" sz="2800" dirty="0">
                <a:latin typeface="         TimesNew Roman"/>
              </a:rPr>
              <a:t>অনুসারে </a:t>
            </a:r>
            <a:r>
              <a:rPr lang="en-US" sz="2800" dirty="0">
                <a:latin typeface="         TimesNew Roman"/>
              </a:rPr>
              <a:t>am/is/are + verb-</a:t>
            </a:r>
            <a:r>
              <a:rPr lang="as-IN" sz="2800" dirty="0">
                <a:latin typeface="         TimesNew Roman"/>
              </a:rPr>
              <a:t>এর সাথে </a:t>
            </a:r>
            <a:r>
              <a:rPr lang="en-US" sz="2800" dirty="0" err="1">
                <a:latin typeface="         TimesNew Roman"/>
              </a:rPr>
              <a:t>ing</a:t>
            </a:r>
            <a:r>
              <a:rPr lang="en-US" sz="2800" dirty="0">
                <a:latin typeface="         TimesNew Roman"/>
              </a:rPr>
              <a:t> </a:t>
            </a:r>
            <a:r>
              <a:rPr lang="as-IN" sz="2800" dirty="0">
                <a:latin typeface="         TimesNew Roman"/>
              </a:rPr>
              <a:t>যোগ হয়। </a:t>
            </a:r>
            <a:endParaRPr lang="en-US" sz="2800" dirty="0">
              <a:latin typeface="         TimesNew Roman"/>
            </a:endParaRPr>
          </a:p>
          <a:p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যেমন:</a:t>
            </a:r>
            <a:r>
              <a:rPr lang="en-US" sz="2800" dirty="0">
                <a:latin typeface="         TimesNew Roman"/>
              </a:rPr>
              <a:t>She (read) now.</a:t>
            </a:r>
          </a:p>
          <a:p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⇒She is reading now.</a:t>
            </a:r>
          </a:p>
          <a:p>
            <a:r>
              <a:rPr lang="en-US" sz="2800" dirty="0">
                <a:latin typeface="         TimesNew Roman"/>
              </a:rPr>
              <a:t>They (play) at this moment.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They are playing at this moment</a:t>
            </a:r>
          </a:p>
        </p:txBody>
      </p:sp>
    </p:spTree>
    <p:extLst>
      <p:ext uri="{BB962C8B-B14F-4D97-AF65-F5344CB8AC3E}">
        <p14:creationId xmlns:p14="http://schemas.microsoft.com/office/powerpoint/2010/main" val="2977594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Write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F038C4-417D-42B8-A514-DCE7F461BBC9}"/>
              </a:ext>
            </a:extLst>
          </p:cNvPr>
          <p:cNvSpPr txBox="1"/>
          <p:nvPr/>
        </p:nvSpPr>
        <p:spPr>
          <a:xfrm>
            <a:off x="942975" y="1602550"/>
            <a:ext cx="103584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         TimesNew Roman"/>
              </a:rPr>
              <a:t>Rule-8: Sentence-</a:t>
            </a:r>
            <a:r>
              <a:rPr lang="as-IN" sz="2800" dirty="0">
                <a:latin typeface="         TimesNew Roman"/>
              </a:rPr>
              <a:t>এ যদি </a:t>
            </a:r>
            <a:r>
              <a:rPr lang="en-US" sz="2800" dirty="0">
                <a:latin typeface="         TimesNew Roman"/>
              </a:rPr>
              <a:t>yesterday, ago, last week, last year, last night </a:t>
            </a:r>
            <a:r>
              <a:rPr lang="as-IN" sz="2800" dirty="0">
                <a:latin typeface="         TimesNew Roman"/>
              </a:rPr>
              <a:t>বা অতীতের কোনো সালের উল্লেখ থাকে, তবে </a:t>
            </a:r>
            <a:r>
              <a:rPr lang="en-US" sz="2800" dirty="0">
                <a:latin typeface="         TimesNew Roman"/>
              </a:rPr>
              <a:t>verb-</a:t>
            </a:r>
            <a:r>
              <a:rPr lang="as-IN" sz="2800" dirty="0">
                <a:latin typeface="         TimesNew Roman"/>
              </a:rPr>
              <a:t>টির </a:t>
            </a:r>
            <a:r>
              <a:rPr lang="en-US" sz="2800" dirty="0">
                <a:latin typeface="         TimesNew Roman"/>
              </a:rPr>
              <a:t>past form </a:t>
            </a:r>
            <a:r>
              <a:rPr lang="as-IN" sz="2800" dirty="0">
                <a:latin typeface="         TimesNew Roman"/>
              </a:rPr>
              <a:t>হবে। </a:t>
            </a:r>
            <a:endParaRPr lang="en-US" sz="2800" dirty="0">
              <a:latin typeface="         TimesNew Roman"/>
            </a:endParaRPr>
          </a:p>
          <a:p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যেমন:1 (</a:t>
            </a:r>
            <a:r>
              <a:rPr lang="en-US" sz="2800" dirty="0">
                <a:latin typeface="         TimesNew Roman"/>
              </a:rPr>
              <a:t>go) there yesterday.</a:t>
            </a:r>
          </a:p>
          <a:p>
            <a:r>
              <a:rPr lang="en-US" sz="2800" dirty="0">
                <a:solidFill>
                  <a:srgbClr val="FF0000"/>
                </a:solidFill>
                <a:latin typeface="         TimesNew Roman"/>
              </a:rPr>
              <a:t>I went there </a:t>
            </a:r>
            <a:r>
              <a:rPr lang="en-US" sz="2800" dirty="0" err="1">
                <a:solidFill>
                  <a:srgbClr val="FF0000"/>
                </a:solidFill>
                <a:latin typeface="         TimesNew Roman"/>
              </a:rPr>
              <a:t>yesteray</a:t>
            </a:r>
            <a:r>
              <a:rPr lang="en-US" sz="2800" dirty="0">
                <a:latin typeface="         TimesNew Roman"/>
              </a:rPr>
              <a:t>.</a:t>
            </a:r>
          </a:p>
          <a:p>
            <a:r>
              <a:rPr lang="en-US" sz="2800" dirty="0">
                <a:latin typeface="         TimesNew Roman"/>
              </a:rPr>
              <a:t>He (come) here last night.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dirty="0">
                <a:solidFill>
                  <a:srgbClr val="FF0000"/>
                </a:solidFill>
                <a:latin typeface="         TimesNew Roman"/>
              </a:rPr>
              <a:t>He came here last night.</a:t>
            </a:r>
          </a:p>
          <a:p>
            <a:r>
              <a:rPr lang="en-US" sz="2800" dirty="0">
                <a:latin typeface="         TimesNew Roman"/>
              </a:rPr>
              <a:t>He (die) in 2012.</a:t>
            </a:r>
          </a:p>
          <a:p>
            <a:r>
              <a:rPr lang="en-US" sz="2800" b="1" dirty="0">
                <a:solidFill>
                  <a:srgbClr val="FF0000"/>
                </a:solidFill>
                <a:latin typeface="         TimesNew Roman"/>
              </a:rPr>
              <a:t>He died in 2012.</a:t>
            </a:r>
          </a:p>
        </p:txBody>
      </p:sp>
    </p:spTree>
    <p:extLst>
      <p:ext uri="{BB962C8B-B14F-4D97-AF65-F5344CB8AC3E}">
        <p14:creationId xmlns:p14="http://schemas.microsoft.com/office/powerpoint/2010/main" val="2162073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Write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910" y="1293705"/>
            <a:ext cx="1094422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         TimesNew Roman"/>
              </a:rPr>
              <a:t>Rule-9: Sentence-</a:t>
            </a:r>
            <a:r>
              <a:rPr lang="as-IN" sz="2800" dirty="0">
                <a:latin typeface="         TimesNew Roman"/>
              </a:rPr>
              <a:t>এ যদি </a:t>
            </a:r>
            <a:r>
              <a:rPr lang="en-US" sz="2800" dirty="0">
                <a:latin typeface="         TimesNew Roman"/>
              </a:rPr>
              <a:t>tomorrow, today, tonight, next d day </a:t>
            </a:r>
            <a:r>
              <a:rPr lang="as-IN" sz="2800" dirty="0">
                <a:latin typeface="         TimesNew Roman"/>
              </a:rPr>
              <a:t>ইত্যাদি থাকে, তবে </a:t>
            </a:r>
            <a:r>
              <a:rPr lang="en-US" sz="2800" dirty="0">
                <a:latin typeface="         TimesNew Roman"/>
              </a:rPr>
              <a:t>Future Indefinite Tense </a:t>
            </a:r>
            <a:r>
              <a:rPr lang="as-IN" sz="2800" dirty="0">
                <a:latin typeface="         TimesNew Roman"/>
              </a:rPr>
              <a:t>হবে। এক্ষেত্রে, </a:t>
            </a:r>
            <a:r>
              <a:rPr lang="en-US" sz="2800" dirty="0">
                <a:latin typeface="         TimesNew Roman"/>
              </a:rPr>
              <a:t>shall/will + verb-</a:t>
            </a:r>
            <a:r>
              <a:rPr lang="as-IN" sz="2800" dirty="0">
                <a:latin typeface="         TimesNew Roman"/>
              </a:rPr>
              <a:t>এর </a:t>
            </a:r>
            <a:r>
              <a:rPr lang="en-US" sz="2800" dirty="0">
                <a:latin typeface="         TimesNew Roman"/>
              </a:rPr>
              <a:t>present form </a:t>
            </a:r>
            <a:r>
              <a:rPr lang="as-IN" sz="2800" dirty="0">
                <a:latin typeface="         TimesNew Roman"/>
              </a:rPr>
              <a:t>হবে।</a:t>
            </a:r>
            <a:endParaRPr lang="en-US" sz="2800" dirty="0">
              <a:latin typeface="         TimesNew Roman"/>
            </a:endParaRPr>
          </a:p>
          <a:p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 যেমন:</a:t>
            </a:r>
            <a:r>
              <a:rPr lang="en-US" sz="2800" dirty="0">
                <a:latin typeface="         TimesNew Roman"/>
              </a:rPr>
              <a:t>He (do) the work tomorrow.</a:t>
            </a:r>
          </a:p>
          <a:p>
            <a:r>
              <a:rPr lang="en-US" sz="2800" dirty="0">
                <a:latin typeface="         TimesNew Roman"/>
              </a:rPr>
              <a:t>⇒ </a:t>
            </a:r>
            <a:r>
              <a:rPr lang="en-US" sz="2800" dirty="0">
                <a:solidFill>
                  <a:srgbClr val="FF0000"/>
                </a:solidFill>
                <a:latin typeface="         TimesNew Roman"/>
              </a:rPr>
              <a:t>He will do the work tomorrow</a:t>
            </a:r>
            <a:r>
              <a:rPr lang="en-US" sz="2800" dirty="0">
                <a:latin typeface="         TimesNew Roman"/>
              </a:rPr>
              <a:t>.</a:t>
            </a:r>
          </a:p>
          <a:p>
            <a:r>
              <a:rPr lang="en-US" sz="2800" dirty="0">
                <a:latin typeface="         TimesNew Roman"/>
              </a:rPr>
              <a:t>They (come) tonight.</a:t>
            </a:r>
          </a:p>
          <a:p>
            <a:r>
              <a:rPr lang="en-US" sz="2800" dirty="0">
                <a:solidFill>
                  <a:srgbClr val="FF0000"/>
                </a:solidFill>
                <a:latin typeface="         TimesNew Roman"/>
              </a:rPr>
              <a:t>They will come tonight.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79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Write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3218" y="675605"/>
            <a:ext cx="1156254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sz="2400" dirty="0">
              <a:latin typeface="         TimesNew Roman"/>
            </a:endParaRPr>
          </a:p>
          <a:p>
            <a:r>
              <a:rPr lang="en-US" sz="2400" dirty="0">
                <a:latin typeface="         TimesNew Roman"/>
              </a:rPr>
              <a:t>Rule-10: While-</a:t>
            </a:r>
            <a:r>
              <a:rPr lang="as-IN" sz="2400" dirty="0">
                <a:latin typeface="         TimesNew Roman"/>
              </a:rPr>
              <a:t>যুক্ত </a:t>
            </a:r>
            <a:r>
              <a:rPr lang="en-US" sz="2400" dirty="0">
                <a:latin typeface="         TimesNew Roman"/>
              </a:rPr>
              <a:t>Clause-</a:t>
            </a:r>
            <a:r>
              <a:rPr lang="as-IN" sz="2400" dirty="0">
                <a:latin typeface="         TimesNew Roman"/>
              </a:rPr>
              <a:t>টি সাধারণত </a:t>
            </a:r>
            <a:r>
              <a:rPr lang="en-US" sz="2400" dirty="0">
                <a:latin typeface="         TimesNew Roman"/>
              </a:rPr>
              <a:t>Past Continuous Tense </a:t>
            </a:r>
            <a:r>
              <a:rPr lang="as-IN" sz="2400" dirty="0">
                <a:latin typeface="         TimesNew Roman"/>
              </a:rPr>
              <a:t>হয়। অর্থাৎ, </a:t>
            </a:r>
            <a:r>
              <a:rPr lang="en-US" sz="2400" dirty="0">
                <a:latin typeface="         TimesNew Roman"/>
              </a:rPr>
              <a:t>While-</a:t>
            </a:r>
            <a:r>
              <a:rPr lang="as-IN" sz="2400" dirty="0">
                <a:latin typeface="         TimesNew Roman"/>
              </a:rPr>
              <a:t>যুক্ত বাক্যাংশের গঠন হবে: </a:t>
            </a:r>
            <a:r>
              <a:rPr lang="en-US" sz="2400" dirty="0">
                <a:latin typeface="         TimesNew Roman"/>
              </a:rPr>
              <a:t>while +, </a:t>
            </a:r>
            <a:r>
              <a:rPr lang="as-IN" sz="2400" dirty="0">
                <a:latin typeface="         TimesNew Roman"/>
              </a:rPr>
              <a:t>ব</a:t>
            </a:r>
            <a:r>
              <a:rPr lang="en-US" sz="2400" dirty="0">
                <a:latin typeface="         TimesNew Roman"/>
              </a:rPr>
              <a:t>subject + verb-</a:t>
            </a:r>
            <a:r>
              <a:rPr lang="en-US" sz="2400" dirty="0" err="1">
                <a:latin typeface="         TimesNew Roman"/>
              </a:rPr>
              <a:t>ing</a:t>
            </a:r>
            <a:r>
              <a:rPr lang="en-US" sz="2400" dirty="0">
                <a:latin typeface="         TimesNew Roman"/>
              </a:rPr>
              <a:t>,</a:t>
            </a:r>
          </a:p>
          <a:p>
            <a:pPr algn="r"/>
            <a:r>
              <a:rPr lang="en-US" sz="2400" dirty="0">
                <a:latin typeface="         TimesNew Roman"/>
              </a:rPr>
              <a:t> </a:t>
            </a:r>
            <a:r>
              <a:rPr lang="as-IN" sz="2400" dirty="0">
                <a:latin typeface="         TimesNew Roman"/>
              </a:rPr>
              <a:t>যেমন:</a:t>
            </a:r>
            <a:r>
              <a:rPr lang="en-US" sz="2400" dirty="0">
                <a:latin typeface="         TimesNew Roman"/>
              </a:rPr>
              <a:t>While I (go) to school, I met my uncle.</a:t>
            </a:r>
          </a:p>
          <a:p>
            <a:pPr algn="r"/>
            <a:r>
              <a:rPr lang="en-US" sz="2400" dirty="0">
                <a:latin typeface="         TimesNew Roman"/>
              </a:rPr>
              <a:t>→</a:t>
            </a:r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While I was going to school, I met my uncle.</a:t>
            </a:r>
          </a:p>
          <a:p>
            <a:pPr algn="r"/>
            <a:r>
              <a:rPr lang="en-US" sz="2400" dirty="0">
                <a:latin typeface="         TimesNew Roman"/>
              </a:rPr>
              <a:t>He came to my room while I (sleep).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⇒ He came to my room while I was sleeping.</a:t>
            </a:r>
          </a:p>
          <a:p>
            <a:pPr algn="r"/>
            <a:r>
              <a:rPr lang="en-US" sz="2400" dirty="0">
                <a:latin typeface="         TimesNew Roman"/>
              </a:rPr>
              <a:t>Mother was watching TV while </a:t>
            </a:r>
            <a:r>
              <a:rPr lang="en-US" sz="2400" dirty="0" err="1">
                <a:latin typeface="         TimesNew Roman"/>
              </a:rPr>
              <a:t>Saikat</a:t>
            </a:r>
            <a:r>
              <a:rPr lang="en-US" sz="2400" dirty="0">
                <a:latin typeface="         TimesNew Roman"/>
              </a:rPr>
              <a:t> (go) to bed.</a:t>
            </a:r>
          </a:p>
          <a:p>
            <a:pPr algn="r"/>
            <a:r>
              <a:rPr lang="en-US" sz="2400" dirty="0">
                <a:latin typeface="         TimesNew Roman"/>
              </a:rPr>
              <a:t>→ </a:t>
            </a:r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Mother was watching TV while </a:t>
            </a:r>
            <a:r>
              <a:rPr lang="en-US" sz="2400" b="1" dirty="0" err="1">
                <a:solidFill>
                  <a:srgbClr val="FF0000"/>
                </a:solidFill>
                <a:latin typeface="         TimesNew Roman"/>
              </a:rPr>
              <a:t>Saikat</a:t>
            </a:r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 was going to bed.</a:t>
            </a:r>
          </a:p>
          <a:p>
            <a:r>
              <a:rPr lang="as-IN" sz="2400" dirty="0">
                <a:solidFill>
                  <a:srgbClr val="002060"/>
                </a:solidFill>
                <a:latin typeface="         TimesNew Roman"/>
              </a:rPr>
              <a:t>তবে, </a:t>
            </a:r>
            <a:r>
              <a:rPr lang="en-US" sz="2400" dirty="0">
                <a:solidFill>
                  <a:srgbClr val="002060"/>
                </a:solidFill>
                <a:latin typeface="         TimesNew Roman"/>
              </a:rPr>
              <a:t>while-</a:t>
            </a:r>
            <a:r>
              <a:rPr lang="as-IN" sz="2400" dirty="0">
                <a:solidFill>
                  <a:srgbClr val="002060"/>
                </a:solidFill>
                <a:latin typeface="         TimesNew Roman"/>
              </a:rPr>
              <a:t>এর ঠিক পরেই </a:t>
            </a:r>
            <a:r>
              <a:rPr lang="en-US" sz="2400" dirty="0">
                <a:solidFill>
                  <a:srgbClr val="002060"/>
                </a:solidFill>
                <a:latin typeface="         TimesNew Roman"/>
              </a:rPr>
              <a:t>Verb </a:t>
            </a:r>
            <a:r>
              <a:rPr lang="as-IN" sz="2400" dirty="0">
                <a:solidFill>
                  <a:srgbClr val="002060"/>
                </a:solidFill>
                <a:latin typeface="         TimesNew Roman"/>
              </a:rPr>
              <a:t>তাকলে তা-</a:t>
            </a:r>
            <a:r>
              <a:rPr lang="en-US" sz="2400" dirty="0" err="1">
                <a:solidFill>
                  <a:srgbClr val="002060"/>
                </a:solidFill>
                <a:latin typeface="         TimesNew Roman"/>
              </a:rPr>
              <a:t>ing</a:t>
            </a:r>
            <a:r>
              <a:rPr lang="en-US" sz="2400" dirty="0">
                <a:solidFill>
                  <a:srgbClr val="002060"/>
                </a:solidFill>
                <a:latin typeface="         TimesNew Roman"/>
              </a:rPr>
              <a:t> </a:t>
            </a:r>
            <a:r>
              <a:rPr lang="as-IN" sz="2400" dirty="0">
                <a:solidFill>
                  <a:srgbClr val="002060"/>
                </a:solidFill>
                <a:latin typeface="         TimesNew Roman"/>
              </a:rPr>
              <a:t>যুক্ত হয়:</a:t>
            </a:r>
            <a:endParaRPr lang="en-US" sz="2400" dirty="0">
              <a:solidFill>
                <a:srgbClr val="002060"/>
              </a:solidFill>
              <a:latin typeface="         TimesNew Roman"/>
            </a:endParaRPr>
          </a:p>
          <a:p>
            <a:r>
              <a:rPr lang="en-US" sz="2400" dirty="0">
                <a:latin typeface="         TimesNew Roman"/>
              </a:rPr>
              <a:t>While (go) to school, I met her.</a:t>
            </a:r>
          </a:p>
          <a:p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⇒ While going to school, I met her.</a:t>
            </a:r>
          </a:p>
          <a:p>
            <a:r>
              <a:rPr lang="en-US" sz="2400" dirty="0">
                <a:latin typeface="         TimesNew Roman"/>
              </a:rPr>
              <a:t>The hare saw the tortoise while (walk) in the forest.</a:t>
            </a:r>
          </a:p>
          <a:p>
            <a:r>
              <a:rPr lang="en-US" sz="2400" dirty="0">
                <a:latin typeface="         TimesNew Roman"/>
              </a:rPr>
              <a:t>→ </a:t>
            </a:r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The hare saw the tortoise while walking in the forest..</a:t>
            </a:r>
          </a:p>
        </p:txBody>
      </p:sp>
    </p:spTree>
    <p:extLst>
      <p:ext uri="{BB962C8B-B14F-4D97-AF65-F5344CB8AC3E}">
        <p14:creationId xmlns:p14="http://schemas.microsoft.com/office/powerpoint/2010/main" val="3478800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074" y="329851"/>
            <a:ext cx="10987088" cy="592931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23782" y="437590"/>
            <a:ext cx="10810868" cy="5821574"/>
            <a:chOff x="745845" y="433436"/>
            <a:chExt cx="10737795" cy="5768159"/>
          </a:xfrm>
        </p:grpSpPr>
        <p:pic>
          <p:nvPicPr>
            <p:cNvPr id="3" name="Picture 6" descr="Set Fruits Basket PNG Transparent ...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65"/>
            <a:stretch/>
          </p:blipFill>
          <p:spPr bwMode="auto">
            <a:xfrm>
              <a:off x="2071711" y="1375601"/>
              <a:ext cx="8387302" cy="3715603"/>
            </a:xfrm>
            <a:prstGeom prst="rect">
              <a:avLst/>
            </a:prstGeom>
            <a:ln>
              <a:noFill/>
            </a:ln>
            <a:effectLst>
              <a:outerShdw blurRad="635000" dist="1727200" dir="17100000" sx="167000" sy="167000" algn="ctr" rotWithShape="0">
                <a:srgbClr val="000000">
                  <a:alpha val="0"/>
                </a:srgbClr>
              </a:outerShdw>
              <a:softEdge rad="112500"/>
            </a:effectLst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</p:pic>
        <p:pic>
          <p:nvPicPr>
            <p:cNvPr id="4" name="Picture 2" descr="Hibiscus Bouquet in Watercolor with a ...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16586" y="4593188"/>
              <a:ext cx="1737666" cy="1479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ibiscus Bouquet in Watercolor with a ...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5974" y="4759838"/>
              <a:ext cx="1737666" cy="1441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ibiscus Bouquet in Watercolor with a ...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830539" y="496826"/>
              <a:ext cx="1716492" cy="15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ibiscus Bouquet in Watercolor with a ...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99128" y="540249"/>
              <a:ext cx="1737666" cy="1502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2559811" y="2920358"/>
            <a:ext cx="7618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Bye.</a:t>
            </a:r>
          </a:p>
          <a:p>
            <a:pPr algn="ctr"/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See You Again.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559810" y="1517690"/>
            <a:ext cx="7338813" cy="1402668"/>
            <a:chOff x="3510256" y="1742218"/>
            <a:chExt cx="5313990" cy="1015663"/>
          </a:xfrm>
        </p:grpSpPr>
        <p:sp>
          <p:nvSpPr>
            <p:cNvPr id="10" name="TextBox 9"/>
            <p:cNvSpPr txBox="1"/>
            <p:nvPr/>
          </p:nvSpPr>
          <p:spPr>
            <a:xfrm>
              <a:off x="3510256" y="1800263"/>
              <a:ext cx="5313990" cy="869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End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197246" y="1742218"/>
              <a:ext cx="4062334" cy="1015663"/>
            </a:xfrm>
            <a:prstGeom prst="ellipse">
              <a:avLst/>
            </a:prstGeom>
            <a:noFill/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893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204439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1531" y="488514"/>
            <a:ext cx="11750466" cy="6369485"/>
          </a:xfrm>
          <a:prstGeom prst="rect">
            <a:avLst/>
          </a:prstGeom>
          <a:solidFill>
            <a:schemeClr val="tx1">
              <a:lumMod val="95000"/>
              <a:lumOff val="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503118"/>
            <a:ext cx="12191997" cy="3729687"/>
          </a:xfrm>
          <a:prstGeom prst="rect">
            <a:avLst/>
          </a:prstGeom>
          <a:solidFill>
            <a:schemeClr val="tx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11273" y="2486247"/>
            <a:ext cx="61098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C94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Sima</a:t>
            </a:r>
            <a:r>
              <a:rPr lang="en-US" sz="4000" b="1" dirty="0">
                <a:solidFill>
                  <a:srgbClr val="FC94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Begum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Darichar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Khajuria Govt. Primary School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Mehendigonj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Barishal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3855" y="1671517"/>
            <a:ext cx="5357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Presentation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FCB63-18FB-497A-B0D9-FAF540470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8" y="1228417"/>
            <a:ext cx="3538710" cy="400049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8428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3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768624" y="400878"/>
            <a:ext cx="10654748" cy="605624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623" y="400878"/>
            <a:ext cx="1682044" cy="113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969418" y="1538169"/>
            <a:ext cx="7617370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Now  we will learn……..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12A58-1BF0-4E72-B468-01988C8BD110}"/>
              </a:ext>
            </a:extLst>
          </p:cNvPr>
          <p:cNvSpPr txBox="1"/>
          <p:nvPr/>
        </p:nvSpPr>
        <p:spPr>
          <a:xfrm>
            <a:off x="2341019" y="2360474"/>
            <a:ext cx="828888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         </a:t>
            </a:r>
            <a:r>
              <a:rPr lang="en-US" sz="5400" b="1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Write to me soon</a:t>
            </a:r>
            <a:r>
              <a:rPr lang="en-US" sz="3600" dirty="0">
                <a:latin typeface="Tw Cen MT Condensed Extra Bold" panose="020B0803020202020204" pitchFamily="34" charset="0"/>
              </a:rPr>
              <a:t> </a:t>
            </a:r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FORMS OF VERB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7A9EA-F1F5-4E98-AAAC-36B46E88E24D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</p:spTree>
    <p:extLst>
      <p:ext uri="{BB962C8B-B14F-4D97-AF65-F5344CB8AC3E}">
        <p14:creationId xmlns:p14="http://schemas.microsoft.com/office/powerpoint/2010/main" val="2154614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2" name="Rectangle 1"/>
          <p:cNvSpPr/>
          <p:nvPr/>
        </p:nvSpPr>
        <p:spPr>
          <a:xfrm>
            <a:off x="787791" y="1437229"/>
            <a:ext cx="109271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         TimesNew Roman"/>
              </a:rPr>
              <a:t>Rule-1: Simple Present Tense </a:t>
            </a:r>
            <a:r>
              <a:rPr lang="as-IN" sz="2800" dirty="0">
                <a:latin typeface="         TimesNew Roman"/>
              </a:rPr>
              <a:t>এর ক্ষেত্রে, </a:t>
            </a:r>
            <a:r>
              <a:rPr lang="en-US" sz="2800" dirty="0">
                <a:latin typeface="         TimesNew Roman"/>
              </a:rPr>
              <a:t>subject </a:t>
            </a:r>
            <a:r>
              <a:rPr lang="as-IN" sz="2800" dirty="0">
                <a:latin typeface="         TimesNew Roman"/>
              </a:rPr>
              <a:t>যদি 3</a:t>
            </a:r>
            <a:r>
              <a:rPr lang="en-US" sz="2800" dirty="0" err="1">
                <a:latin typeface="         TimesNew Roman"/>
              </a:rPr>
              <a:t>rd</a:t>
            </a:r>
            <a:r>
              <a:rPr lang="en-US" sz="2800" dirty="0">
                <a:latin typeface="         TimesNew Roman"/>
              </a:rPr>
              <a:t> Person </a:t>
            </a:r>
            <a:r>
              <a:rPr lang="en-US" sz="2800" dirty="0" err="1">
                <a:latin typeface="         TimesNew Roman"/>
              </a:rPr>
              <a:t>singülar</a:t>
            </a:r>
            <a:r>
              <a:rPr lang="en-US" sz="2800" dirty="0">
                <a:latin typeface="         TimesNew Roman"/>
              </a:rPr>
              <a:t> number </a:t>
            </a:r>
            <a:r>
              <a:rPr lang="as-IN" sz="2800" dirty="0">
                <a:latin typeface="         TimesNew Roman"/>
              </a:rPr>
              <a:t>হয় তবে </a:t>
            </a:r>
            <a:r>
              <a:rPr lang="en-US" sz="2800" dirty="0">
                <a:latin typeface="         TimesNew Roman"/>
              </a:rPr>
              <a:t>verb-</a:t>
            </a:r>
            <a:r>
              <a:rPr lang="as-IN" sz="2800" dirty="0">
                <a:latin typeface="         TimesNew Roman"/>
              </a:rPr>
              <a:t>এর সাথে </a:t>
            </a:r>
            <a:r>
              <a:rPr lang="en-US" sz="2800" dirty="0">
                <a:latin typeface="         TimesNew Roman"/>
              </a:rPr>
              <a:t>s </a:t>
            </a:r>
            <a:r>
              <a:rPr lang="as-IN" sz="2800" dirty="0">
                <a:latin typeface="         TimesNew Roman"/>
              </a:rPr>
              <a:t>বা </a:t>
            </a:r>
            <a:r>
              <a:rPr lang="en-US" sz="2800" dirty="0" err="1">
                <a:latin typeface="         TimesNew Roman"/>
              </a:rPr>
              <a:t>es</a:t>
            </a:r>
            <a:r>
              <a:rPr lang="en-US" sz="2800" dirty="0">
                <a:latin typeface="         TimesNew Roman"/>
              </a:rPr>
              <a:t> </a:t>
            </a:r>
            <a:r>
              <a:rPr lang="as-IN" sz="2800" dirty="0">
                <a:latin typeface="         TimesNew Roman"/>
              </a:rPr>
              <a:t>যুক্তকরতে হয়।</a:t>
            </a:r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 যেমন:</a:t>
            </a:r>
            <a:r>
              <a:rPr lang="en-US" sz="2800" dirty="0" err="1">
                <a:latin typeface="         TimesNew Roman"/>
              </a:rPr>
              <a:t>Tarim</a:t>
            </a:r>
            <a:r>
              <a:rPr lang="en-US" sz="2800" dirty="0">
                <a:latin typeface="         TimesNew Roman"/>
              </a:rPr>
              <a:t> (eat) rice.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dirty="0" err="1">
                <a:latin typeface="         TimesNew Roman"/>
              </a:rPr>
              <a:t>Tarim</a:t>
            </a:r>
            <a:r>
              <a:rPr lang="en-US" sz="2800" dirty="0">
                <a:latin typeface="         TimesNew Roman"/>
              </a:rPr>
              <a:t> eats rice.</a:t>
            </a:r>
          </a:p>
          <a:p>
            <a:r>
              <a:rPr lang="en-US" sz="2800" u="sng" dirty="0">
                <a:solidFill>
                  <a:srgbClr val="FF0000"/>
                </a:solidFill>
                <a:latin typeface="         TimesNew Roman"/>
              </a:rPr>
              <a:t>He (read) in class four</a:t>
            </a:r>
            <a:r>
              <a:rPr lang="en-US" sz="2800" dirty="0">
                <a:latin typeface="         TimesNew Roman"/>
              </a:rPr>
              <a:t>.</a:t>
            </a:r>
          </a:p>
          <a:p>
            <a:r>
              <a:rPr lang="en-US" sz="2800" dirty="0">
                <a:latin typeface="         TimesNew Roman"/>
              </a:rPr>
              <a:t>→He reads in class four.</a:t>
            </a:r>
          </a:p>
          <a:p>
            <a:r>
              <a:rPr lang="en-US" sz="2800" dirty="0" err="1">
                <a:latin typeface="         TimesNew Roman"/>
              </a:rPr>
              <a:t>Shé</a:t>
            </a:r>
            <a:r>
              <a:rPr lang="en-US" sz="2800" dirty="0">
                <a:latin typeface="         TimesNew Roman"/>
              </a:rPr>
              <a:t> (teach) us English.</a:t>
            </a:r>
          </a:p>
          <a:p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→ She teaches us English.</a:t>
            </a:r>
          </a:p>
          <a:p>
            <a:endParaRPr lang="en-US" sz="2800" b="1" u="sng" dirty="0">
              <a:solidFill>
                <a:srgbClr val="FF0000"/>
              </a:solidFill>
              <a:latin typeface="         TimesNew Roman"/>
            </a:endParaRPr>
          </a:p>
          <a:p>
            <a:r>
              <a:rPr lang="en-US" sz="2800" dirty="0">
                <a:latin typeface="         TimesNew Roman"/>
              </a:rPr>
              <a:t>Note: He, she, it </a:t>
            </a:r>
            <a:r>
              <a:rPr lang="as-IN" sz="2800" dirty="0">
                <a:latin typeface="         TimesNew Roman"/>
              </a:rPr>
              <a:t>এবং কোনো ব্যক্তি বা বস্তুর নাম ইত্যাদি হচ্ছে 3</a:t>
            </a:r>
            <a:r>
              <a:rPr lang="en-US" sz="2800" dirty="0" err="1">
                <a:latin typeface="         TimesNew Roman"/>
              </a:rPr>
              <a:t>rd</a:t>
            </a:r>
            <a:r>
              <a:rPr lang="en-US" sz="2800" dirty="0">
                <a:latin typeface="         TimesNew Roman"/>
              </a:rPr>
              <a:t> person singular number ।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B34CE2-AC82-4066-A7E6-9601CE631D4A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652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2" name="Rectangle 1"/>
          <p:cNvSpPr/>
          <p:nvPr/>
        </p:nvSpPr>
        <p:spPr>
          <a:xfrm>
            <a:off x="1360818" y="1750524"/>
            <a:ext cx="103123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         TimesNew Roman"/>
              </a:rPr>
              <a:t>Rule-2: </a:t>
            </a:r>
            <a:r>
              <a:rPr lang="as-IN" sz="2800" dirty="0">
                <a:latin typeface="         TimesNew Roman"/>
              </a:rPr>
              <a:t>চিরন্তন সত্য বা অভ্যাসগত কর্ম বোঝালে </a:t>
            </a:r>
            <a:r>
              <a:rPr lang="en-US" sz="2800" dirty="0">
                <a:latin typeface="         TimesNew Roman"/>
              </a:rPr>
              <a:t>Simple </a:t>
            </a:r>
            <a:r>
              <a:rPr lang="en-US" sz="2800" dirty="0" err="1">
                <a:latin typeface="         TimesNew Roman"/>
              </a:rPr>
              <a:t>PresentTense</a:t>
            </a:r>
            <a:r>
              <a:rPr lang="en-US" sz="2800" dirty="0">
                <a:latin typeface="         TimesNew Roman"/>
              </a:rPr>
              <a:t> </a:t>
            </a:r>
            <a:r>
              <a:rPr lang="as-IN" sz="2800" dirty="0">
                <a:latin typeface="         TimesNew Roman"/>
              </a:rPr>
              <a:t>হয়। </a:t>
            </a:r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যেমন:</a:t>
            </a:r>
            <a:r>
              <a:rPr lang="en-US" sz="2800" dirty="0">
                <a:latin typeface="         TimesNew Roman"/>
              </a:rPr>
              <a:t>The sun (rise) in the east.</a:t>
            </a:r>
          </a:p>
          <a:p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→The sun rises in the east.</a:t>
            </a:r>
          </a:p>
          <a:p>
            <a:r>
              <a:rPr lang="en-US" sz="2800" dirty="0">
                <a:latin typeface="         TimesNew Roman"/>
              </a:rPr>
              <a:t>The earth (move) round the sun.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The earth moves round the sun,</a:t>
            </a:r>
          </a:p>
          <a:p>
            <a:endParaRPr lang="en-US" sz="2800" b="1" u="sng" dirty="0">
              <a:solidFill>
                <a:srgbClr val="FF0000"/>
              </a:solidFill>
              <a:latin typeface="         Times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0F5BC-DF6C-48EC-AE73-4C23D2E4184F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970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5754" y="1560792"/>
            <a:ext cx="1007246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Rule-3: Sentence-</a:t>
            </a:r>
            <a:r>
              <a:rPr lang="as-IN" sz="2400" dirty="0"/>
              <a:t>এ যদি </a:t>
            </a:r>
            <a:r>
              <a:rPr lang="en-US" sz="2400" dirty="0"/>
              <a:t>always, daily, everyday, regularly, sometimes, often, usually, </a:t>
            </a:r>
            <a:r>
              <a:rPr lang="as-IN" sz="2400" dirty="0"/>
              <a:t>ইত্যাদি থাকে, তবে </a:t>
            </a:r>
            <a:r>
              <a:rPr lang="en-US" sz="2400" dirty="0"/>
              <a:t>sentence-</a:t>
            </a:r>
            <a:r>
              <a:rPr lang="as-IN" sz="2400" dirty="0"/>
              <a:t>টি </a:t>
            </a:r>
            <a:r>
              <a:rPr lang="en-US" sz="2400" dirty="0"/>
              <a:t>Present Indefinite Tense </a:t>
            </a:r>
            <a:r>
              <a:rPr lang="as-IN" sz="2400" dirty="0"/>
              <a:t>হয়। </a:t>
            </a:r>
            <a:endParaRPr lang="en-US" sz="2400" dirty="0"/>
          </a:p>
          <a:p>
            <a:r>
              <a:rPr lang="as-IN" sz="2400" dirty="0"/>
              <a:t>যেমন:</a:t>
            </a:r>
            <a:r>
              <a:rPr lang="en-US" sz="2400" dirty="0"/>
              <a:t>He (go) to school daily.</a:t>
            </a:r>
          </a:p>
          <a:p>
            <a:r>
              <a:rPr lang="en-US" sz="2400" b="1" u="sng" dirty="0">
                <a:solidFill>
                  <a:srgbClr val="FF0000"/>
                </a:solidFill>
              </a:rPr>
              <a:t>⇒He goes to school daily.</a:t>
            </a:r>
          </a:p>
          <a:p>
            <a:r>
              <a:rPr lang="en-US" sz="2400" dirty="0"/>
              <a:t>She always (speak) the truth.</a:t>
            </a:r>
          </a:p>
          <a:p>
            <a:r>
              <a:rPr lang="en-US" sz="2400" b="1" u="sng" dirty="0">
                <a:solidFill>
                  <a:srgbClr val="FF0000"/>
                </a:solidFill>
              </a:rPr>
              <a:t>→She always 'speaks the truth.</a:t>
            </a:r>
          </a:p>
          <a:p>
            <a:r>
              <a:rPr lang="en-US" sz="2400" dirty="0"/>
              <a:t>Sometimes, he (help) me.</a:t>
            </a:r>
          </a:p>
          <a:p>
            <a:r>
              <a:rPr lang="en-US" sz="2400" dirty="0"/>
              <a:t>⇒</a:t>
            </a:r>
            <a:r>
              <a:rPr lang="en-US" sz="2400" b="1" u="sng" dirty="0">
                <a:solidFill>
                  <a:srgbClr val="FF0000"/>
                </a:solidFill>
              </a:rPr>
              <a:t>Sometimes, he helps me.</a:t>
            </a:r>
          </a:p>
          <a:p>
            <a:r>
              <a:rPr lang="en-US" sz="2400" dirty="0"/>
              <a:t>They usually (play) in the afternoon.</a:t>
            </a:r>
          </a:p>
          <a:p>
            <a:r>
              <a:rPr lang="en-US" sz="2400" b="1" u="sng" dirty="0">
                <a:solidFill>
                  <a:srgbClr val="FF0000"/>
                </a:solidFill>
              </a:rPr>
              <a:t>→ They usually play in the afternoon.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A3710D-28B4-45B0-A1DB-E064F6BC5F2F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58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2" name="Rectangle 1"/>
          <p:cNvSpPr/>
          <p:nvPr/>
        </p:nvSpPr>
        <p:spPr>
          <a:xfrm>
            <a:off x="1004832" y="1693742"/>
            <a:ext cx="105823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Rule-4: Verb-</a:t>
            </a:r>
            <a:r>
              <a:rPr lang="as-IN" sz="2400" b="1" dirty="0">
                <a:solidFill>
                  <a:srgbClr val="FF0000"/>
                </a:solidFill>
                <a:latin typeface="         TimesNew Roman"/>
              </a:rPr>
              <a:t>এর পূর্বে </a:t>
            </a:r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am/is/are/was/were </a:t>
            </a:r>
            <a:r>
              <a:rPr lang="as-IN" sz="2400" b="1" dirty="0">
                <a:solidFill>
                  <a:srgbClr val="FF0000"/>
                </a:solidFill>
                <a:latin typeface="         TimesNew Roman"/>
              </a:rPr>
              <a:t>থাকলে </a:t>
            </a:r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verb-</a:t>
            </a:r>
            <a:r>
              <a:rPr lang="as-IN" sz="2400" b="1" dirty="0">
                <a:solidFill>
                  <a:srgbClr val="FF0000"/>
                </a:solidFill>
                <a:latin typeface="         TimesNew Roman"/>
              </a:rPr>
              <a:t>এরসাথে </a:t>
            </a:r>
            <a:r>
              <a:rPr lang="en-US" sz="2400" b="1" dirty="0" err="1">
                <a:solidFill>
                  <a:srgbClr val="FF0000"/>
                </a:solidFill>
                <a:latin typeface="         TimesNew Roman"/>
              </a:rPr>
              <a:t>ing</a:t>
            </a:r>
            <a:r>
              <a:rPr lang="en-US" sz="2400" b="1" dirty="0">
                <a:solidFill>
                  <a:srgbClr val="FF0000"/>
                </a:solidFill>
                <a:latin typeface="         TimesNew Roman"/>
              </a:rPr>
              <a:t> </a:t>
            </a:r>
            <a:r>
              <a:rPr lang="as-IN" sz="2400" b="1" dirty="0">
                <a:solidFill>
                  <a:srgbClr val="FF0000"/>
                </a:solidFill>
                <a:latin typeface="         TimesNew Roman"/>
              </a:rPr>
              <a:t>যুক্ত হবে।</a:t>
            </a:r>
            <a:endParaRPr lang="en-US" sz="2400" b="1" dirty="0">
              <a:solidFill>
                <a:srgbClr val="FF0000"/>
              </a:solidFill>
              <a:latin typeface="         TimesNew Roman"/>
            </a:endParaRPr>
          </a:p>
          <a:p>
            <a:endParaRPr lang="en-US" sz="2400" dirty="0">
              <a:latin typeface="         TimesNew Roman"/>
            </a:endParaRPr>
          </a:p>
          <a:p>
            <a:r>
              <a:rPr lang="as-IN" sz="2400" dirty="0">
                <a:latin typeface="         TimesNew Roman"/>
              </a:rPr>
              <a:t> যেমন:</a:t>
            </a:r>
            <a:r>
              <a:rPr lang="en-US" sz="2400" dirty="0">
                <a:latin typeface="         TimesNew Roman"/>
              </a:rPr>
              <a:t>I am (do) my homework.</a:t>
            </a:r>
          </a:p>
          <a:p>
            <a:r>
              <a:rPr lang="en-US" sz="2400" dirty="0">
                <a:latin typeface="         TimesNew Roman"/>
              </a:rPr>
              <a:t>→</a:t>
            </a:r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I am doing my homework.</a:t>
            </a:r>
          </a:p>
          <a:p>
            <a:r>
              <a:rPr lang="en-US" sz="2400" dirty="0">
                <a:latin typeface="         TimesNew Roman"/>
              </a:rPr>
              <a:t>Mother is (cook).</a:t>
            </a:r>
          </a:p>
          <a:p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⇒ Mother is cooking</a:t>
            </a:r>
            <a:r>
              <a:rPr lang="en-US" sz="2400" dirty="0">
                <a:latin typeface="         TimesNew Roman"/>
              </a:rPr>
              <a:t>.</a:t>
            </a:r>
          </a:p>
          <a:p>
            <a:r>
              <a:rPr lang="en-US" sz="2400" dirty="0">
                <a:latin typeface="         TimesNew Roman"/>
              </a:rPr>
              <a:t>They are (make) a noise.</a:t>
            </a:r>
          </a:p>
          <a:p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⇒ They are making a noise.</a:t>
            </a:r>
          </a:p>
          <a:p>
            <a:r>
              <a:rPr lang="en-US" sz="2400" dirty="0">
                <a:latin typeface="         TimesNew Roman"/>
              </a:rPr>
              <a:t>He was (work) in the garden.</a:t>
            </a:r>
          </a:p>
          <a:p>
            <a:r>
              <a:rPr lang="en-US" sz="2400" dirty="0">
                <a:solidFill>
                  <a:srgbClr val="FF0000"/>
                </a:solidFill>
                <a:latin typeface="         TimesNew Roman"/>
              </a:rPr>
              <a:t>He was working in the garden.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57B3D9-1C19-41B5-8109-CDC5737145B7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44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2" name="Rectangle 1"/>
          <p:cNvSpPr/>
          <p:nvPr/>
        </p:nvSpPr>
        <p:spPr>
          <a:xfrm>
            <a:off x="1153701" y="1913482"/>
            <a:ext cx="1028464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         TimesNew Roman"/>
              </a:rPr>
              <a:t>Rule-5: Verb-</a:t>
            </a:r>
            <a:r>
              <a:rPr lang="as-IN" sz="2400" dirty="0">
                <a:latin typeface="         TimesNew Roman"/>
              </a:rPr>
              <a:t>এর পূর্বে যদি </a:t>
            </a:r>
            <a:r>
              <a:rPr lang="en-US" sz="2400" dirty="0">
                <a:latin typeface="         TimesNew Roman"/>
              </a:rPr>
              <a:t>have/has/had </a:t>
            </a:r>
            <a:r>
              <a:rPr lang="as-IN" sz="2400" dirty="0">
                <a:latin typeface="         TimesNew Roman"/>
              </a:rPr>
              <a:t>থাকে, তবে </a:t>
            </a:r>
            <a:r>
              <a:rPr lang="en-US" sz="2400" dirty="0">
                <a:latin typeface="         TimesNew Roman"/>
              </a:rPr>
              <a:t>verb-</a:t>
            </a:r>
            <a:r>
              <a:rPr lang="as-IN" sz="2400" dirty="0">
                <a:latin typeface="         TimesNew Roman"/>
              </a:rPr>
              <a:t>টি</a:t>
            </a:r>
            <a:r>
              <a:rPr lang="en-US" sz="2400" dirty="0">
                <a:latin typeface="         TimesNew Roman"/>
              </a:rPr>
              <a:t>past participle </a:t>
            </a:r>
            <a:r>
              <a:rPr lang="as-IN" sz="2400" dirty="0">
                <a:latin typeface="         TimesNew Roman"/>
              </a:rPr>
              <a:t>হবে।</a:t>
            </a:r>
            <a:endParaRPr lang="en-US" sz="2400" dirty="0">
              <a:latin typeface="         TimesNew Roman"/>
            </a:endParaRPr>
          </a:p>
          <a:p>
            <a:r>
              <a:rPr lang="as-IN" sz="2400" dirty="0">
                <a:latin typeface="         TimesNew Roman"/>
              </a:rPr>
              <a:t> যেমন:</a:t>
            </a:r>
            <a:r>
              <a:rPr lang="en-US" sz="2400" dirty="0">
                <a:latin typeface="         TimesNew Roman"/>
              </a:rPr>
              <a:t>I have (do) the work.</a:t>
            </a:r>
          </a:p>
          <a:p>
            <a:r>
              <a:rPr lang="en-US" sz="2400" dirty="0">
                <a:latin typeface="         TimesNew Roman"/>
              </a:rPr>
              <a:t>I have done the work.</a:t>
            </a:r>
          </a:p>
          <a:p>
            <a:r>
              <a:rPr lang="en-US" sz="2400" b="1" u="sng" dirty="0">
                <a:solidFill>
                  <a:srgbClr val="FF0000"/>
                </a:solidFill>
                <a:latin typeface="         TimesNew Roman"/>
              </a:rPr>
              <a:t>He has (break) the glass.</a:t>
            </a:r>
          </a:p>
          <a:p>
            <a:r>
              <a:rPr lang="en-US" sz="2400" dirty="0">
                <a:latin typeface="         TimesNew Roman"/>
              </a:rPr>
              <a:t>He has broken the glass.</a:t>
            </a:r>
          </a:p>
          <a:p>
            <a:r>
              <a:rPr lang="en-US" sz="2400" dirty="0">
                <a:latin typeface="         TimesNew Roman"/>
              </a:rPr>
              <a:t>We had (write) it.</a:t>
            </a:r>
          </a:p>
          <a:p>
            <a:r>
              <a:rPr lang="en-US" sz="2400" b="1" u="sng" dirty="0">
                <a:solidFill>
                  <a:srgbClr val="FF0000"/>
                </a:solidFill>
                <a:latin typeface="         TimesNew Roman"/>
              </a:rPr>
              <a:t>We had written it.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DC6960-F91C-4DCE-A877-28014D980C4E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96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hlinkClick r:id="rId2" action="ppaction://hlinksldjump"/>
            <a:extLst>
              <a:ext uri="{FF2B5EF4-FFF2-40B4-BE49-F238E27FC236}">
                <a16:creationId xmlns:a16="http://schemas.microsoft.com/office/drawing/2014/main" id="{07E13274-EDBA-459D-B51B-11FEB54CB3E1}"/>
              </a:ext>
            </a:extLst>
          </p:cNvPr>
          <p:cNvSpPr/>
          <p:nvPr/>
        </p:nvSpPr>
        <p:spPr>
          <a:xfrm rot="5400000">
            <a:off x="11660256" y="6326256"/>
            <a:ext cx="586409" cy="47707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911DB-16C7-4A31-BDDA-48C0FCB25D5B}"/>
              </a:ext>
            </a:extLst>
          </p:cNvPr>
          <p:cNvSpPr/>
          <p:nvPr/>
        </p:nvSpPr>
        <p:spPr>
          <a:xfrm>
            <a:off x="253218" y="225083"/>
            <a:ext cx="11704320" cy="645707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5E1B4-0773-466D-8B67-0D09DD1D8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6" y="74423"/>
            <a:ext cx="1342062" cy="90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C6D9A-C3B2-412D-849B-A71B89DE75E8}"/>
              </a:ext>
            </a:extLst>
          </p:cNvPr>
          <p:cNvSpPr txBox="1"/>
          <p:nvPr/>
        </p:nvSpPr>
        <p:spPr>
          <a:xfrm>
            <a:off x="3545680" y="6488668"/>
            <a:ext cx="550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Sima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Ma,am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(English Teacher,</a:t>
            </a:r>
            <a:r>
              <a:rPr kumimoji="0" lang="en-US" sz="1800" b="1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Barishal</a:t>
            </a: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01790748270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27584-502D-4B23-B8CB-B72B3C80A87C}"/>
              </a:ext>
            </a:extLst>
          </p:cNvPr>
          <p:cNvSpPr txBox="1"/>
          <p:nvPr/>
        </p:nvSpPr>
        <p:spPr>
          <a:xfrm>
            <a:off x="1360818" y="116978"/>
            <a:ext cx="5967601" cy="822305"/>
          </a:xfrm>
          <a:prstGeom prst="wedgeEllipseCallout">
            <a:avLst>
              <a:gd name="adj1" fmla="val 33324"/>
              <a:gd name="adj2" fmla="val 124774"/>
            </a:avLst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spc="-150" dirty="0">
                <a:solidFill>
                  <a:schemeClr val="tx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Right forms of verbs</a:t>
            </a:r>
            <a:endParaRPr lang="en-US" sz="1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3447" y="1731626"/>
            <a:ext cx="103358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         TimesNew Roman"/>
              </a:rPr>
              <a:t>Rule-6: Verb-</a:t>
            </a:r>
            <a:r>
              <a:rPr lang="as-IN" sz="2800" dirty="0">
                <a:latin typeface="         TimesNew Roman"/>
              </a:rPr>
              <a:t>এর পূর্বে </a:t>
            </a:r>
            <a:r>
              <a:rPr lang="en-US" sz="2800" dirty="0">
                <a:latin typeface="         TimesNew Roman"/>
              </a:rPr>
              <a:t>shall/will/can/could/may/should/may/might </a:t>
            </a:r>
            <a:r>
              <a:rPr lang="as-IN" sz="2800" dirty="0">
                <a:latin typeface="         TimesNew Roman"/>
              </a:rPr>
              <a:t>থাকলে </a:t>
            </a:r>
            <a:r>
              <a:rPr lang="en-US" sz="2800" dirty="0">
                <a:latin typeface="         TimesNew Roman"/>
              </a:rPr>
              <a:t>verb-</a:t>
            </a:r>
            <a:r>
              <a:rPr lang="as-IN" sz="2800" dirty="0">
                <a:latin typeface="         TimesNew Roman"/>
              </a:rPr>
              <a:t>টির </a:t>
            </a:r>
            <a:r>
              <a:rPr lang="en-US" sz="2800" dirty="0">
                <a:latin typeface="         TimesNew Roman"/>
              </a:rPr>
              <a:t>base form </a:t>
            </a:r>
            <a:r>
              <a:rPr lang="as-IN" sz="2800" dirty="0">
                <a:latin typeface="         TimesNew Roman"/>
              </a:rPr>
              <a:t>বা মূল রূপ হবে। </a:t>
            </a:r>
            <a:endParaRPr lang="en-US" sz="2800" dirty="0">
              <a:latin typeface="         TimesNew Roman"/>
            </a:endParaRPr>
          </a:p>
          <a:p>
            <a:endParaRPr lang="en-US" sz="2800" dirty="0">
              <a:latin typeface="         TimesNew Roman"/>
            </a:endParaRPr>
          </a:p>
          <a:p>
            <a:r>
              <a:rPr lang="as-IN" sz="2800" dirty="0">
                <a:latin typeface="         TimesNew Roman"/>
              </a:rPr>
              <a:t>যেমন:</a:t>
            </a:r>
            <a:r>
              <a:rPr lang="en-US" sz="2800" dirty="0">
                <a:latin typeface="         TimesNew Roman"/>
              </a:rPr>
              <a:t>I shall (drink) water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I  shall drink water. </a:t>
            </a:r>
          </a:p>
          <a:p>
            <a:r>
              <a:rPr lang="en-US" sz="2800" dirty="0">
                <a:latin typeface="         TimesNew Roman"/>
              </a:rPr>
              <a:t>Sometimes, he (help) me.</a:t>
            </a:r>
          </a:p>
          <a:p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Sometimes, he helps me.</a:t>
            </a:r>
          </a:p>
          <a:p>
            <a:r>
              <a:rPr lang="en-US" sz="2800" dirty="0">
                <a:latin typeface="         TimesNew Roman"/>
              </a:rPr>
              <a:t>They usually (play) in the afternoon.</a:t>
            </a:r>
          </a:p>
          <a:p>
            <a:r>
              <a:rPr lang="en-US" sz="2800" dirty="0">
                <a:latin typeface="         TimesNew Roman"/>
              </a:rPr>
              <a:t>→</a:t>
            </a:r>
            <a:r>
              <a:rPr lang="en-US" sz="2800" b="1" u="sng" dirty="0">
                <a:solidFill>
                  <a:srgbClr val="FF0000"/>
                </a:solidFill>
                <a:latin typeface="         TimesNew Roman"/>
              </a:rPr>
              <a:t>They usually play in the afternoon.</a:t>
            </a:r>
          </a:p>
        </p:txBody>
      </p:sp>
    </p:spTree>
    <p:extLst>
      <p:ext uri="{BB962C8B-B14F-4D97-AF65-F5344CB8AC3E}">
        <p14:creationId xmlns:p14="http://schemas.microsoft.com/office/powerpoint/2010/main" val="2367165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1028</Words>
  <Application>Microsoft Office PowerPoint</Application>
  <PresentationFormat>Widescreen</PresentationFormat>
  <Paragraphs>122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         TimesNew Roman</vt:lpstr>
      <vt:lpstr>Arial</vt:lpstr>
      <vt:lpstr>Arial Black</vt:lpstr>
      <vt:lpstr>Book Antiqua</vt:lpstr>
      <vt:lpstr>Calibri</vt:lpstr>
      <vt:lpstr>Calibri Light</vt:lpstr>
      <vt:lpstr>Times New Roman</vt:lpstr>
      <vt:lpstr>Tw Cen MT Condensed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2026-07-18T00:42:01Z</dcterms:created>
  <dcterms:modified xsi:type="dcterms:W3CDTF">2026-07-25T17:28:22Z</dcterms:modified>
</cp:coreProperties>
</file>