
<file path=[Content_Types].xml><?xml version="1.0" encoding="utf-8"?>
<Types xmlns="http://schemas.openxmlformats.org/package/2006/content-types">
  <Default Extension="png" ContentType="image/png"/>
  <Default Extension="jfif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088" r:id="rId1"/>
  </p:sldMasterIdLst>
  <p:notesMasterIdLst>
    <p:notesMasterId r:id="rId10"/>
  </p:notesMasterIdLst>
  <p:sldIdLst>
    <p:sldId id="256" r:id="rId2"/>
    <p:sldId id="262" r:id="rId3"/>
    <p:sldId id="257" r:id="rId4"/>
    <p:sldId id="258" r:id="rId5"/>
    <p:sldId id="259" r:id="rId6"/>
    <p:sldId id="260" r:id="rId7"/>
    <p:sldId id="261" r:id="rId8"/>
    <p:sldId id="263" r:id="rId9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72" d="100"/>
          <a:sy n="72" d="100"/>
        </p:scale>
        <p:origin x="12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45845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65020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310F6-BAFF-4D43-86A2-BD4F484496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FDED1-2005-474A-B858-A277F7C5EF80}" type="slidenum">
              <a:rPr lang="en-US" smtClean="0">
                <a:solidFill>
                  <a:srgbClr val="90C226"/>
                </a:solidFill>
              </a:rPr>
              <a:pPr/>
              <a:t>‹#›</a:t>
            </a:fld>
            <a:endParaRPr lang="en-US">
              <a:solidFill>
                <a:srgbClr val="90C226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36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310F6-BAFF-4D43-86A2-BD4F484496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FDED1-2005-474A-B858-A277F7C5EF80}" type="slidenum">
              <a:rPr lang="en-US" smtClean="0">
                <a:solidFill>
                  <a:srgbClr val="90C226"/>
                </a:solidFill>
              </a:rPr>
              <a:pPr/>
              <a:t>‹#›</a:t>
            </a:fld>
            <a:endParaRPr lang="en-US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06501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310F6-BAFF-4D43-86A2-BD4F484496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FDED1-2005-474A-B858-A277F7C5EF80}" type="slidenum">
              <a:rPr lang="en-US" smtClean="0">
                <a:solidFill>
                  <a:srgbClr val="90C226"/>
                </a:solidFill>
              </a:rPr>
              <a:pPr/>
              <a:t>‹#›</a:t>
            </a:fld>
            <a:endParaRPr lang="en-US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16480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0" y="6462543"/>
            <a:ext cx="6126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0" kern="1200" err="1" smtClean="0">
                <a:solidFill>
                  <a:srgbClr val="FFFF00"/>
                </a:solidFill>
                <a:effectLst/>
                <a:latin typeface="+mn-lt"/>
                <a:ea typeface="+mn-ea"/>
                <a:cs typeface="+mn-cs"/>
              </a:rPr>
              <a:t>মোঃ</a:t>
            </a:r>
            <a:r>
              <a:rPr lang="en-US" sz="1800" b="0" kern="1200" smtClean="0">
                <a:solidFill>
                  <a:srgbClr val="FFFF00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800" b="0" kern="1200" err="1" smtClean="0">
                <a:solidFill>
                  <a:srgbClr val="FFFF00"/>
                </a:solidFill>
                <a:effectLst/>
                <a:latin typeface="+mn-lt"/>
                <a:ea typeface="+mn-ea"/>
                <a:cs typeface="+mn-cs"/>
              </a:rPr>
              <a:t>আলাউদ্দিন</a:t>
            </a:r>
            <a:r>
              <a:rPr lang="en-US" sz="1800" b="0" kern="1200" smtClean="0">
                <a:solidFill>
                  <a:srgbClr val="FFFF00"/>
                </a:solidFill>
                <a:effectLst/>
                <a:latin typeface="+mn-lt"/>
                <a:ea typeface="+mn-ea"/>
                <a:cs typeface="+mn-cs"/>
              </a:rPr>
              <a:t> , </a:t>
            </a:r>
            <a:r>
              <a:rPr lang="en-US" sz="1800" b="0" kern="1200" err="1" smtClean="0">
                <a:solidFill>
                  <a:srgbClr val="FFFF00"/>
                </a:solidFill>
                <a:effectLst/>
                <a:latin typeface="+mn-lt"/>
                <a:ea typeface="+mn-ea"/>
                <a:cs typeface="+mn-cs"/>
              </a:rPr>
              <a:t>সহকারী</a:t>
            </a:r>
            <a:r>
              <a:rPr lang="en-US" sz="1800" b="0" kern="1200" smtClean="0">
                <a:solidFill>
                  <a:srgbClr val="FFFF00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800" b="0" kern="1200" err="1" smtClean="0">
                <a:solidFill>
                  <a:srgbClr val="FFFF00"/>
                </a:solidFill>
                <a:effectLst/>
                <a:latin typeface="+mn-lt"/>
                <a:ea typeface="+mn-ea"/>
                <a:cs typeface="+mn-cs"/>
              </a:rPr>
              <a:t>শিক্ষক</a:t>
            </a:r>
            <a:r>
              <a:rPr lang="en-US" sz="1800" b="0" kern="1200" smtClean="0">
                <a:solidFill>
                  <a:srgbClr val="FFFF00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800" b="0" kern="1200" err="1" smtClean="0">
                <a:solidFill>
                  <a:srgbClr val="FFFF00"/>
                </a:solidFill>
                <a:effectLst/>
                <a:latin typeface="+mn-lt"/>
                <a:ea typeface="+mn-ea"/>
                <a:cs typeface="+mn-cs"/>
              </a:rPr>
              <a:t>শিয়ালীডাঙ্গা</a:t>
            </a:r>
            <a:r>
              <a:rPr lang="en-US" sz="1800" b="0" kern="1200" smtClean="0">
                <a:solidFill>
                  <a:srgbClr val="FFFF00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800" b="0" kern="1200" err="1" smtClean="0">
                <a:solidFill>
                  <a:srgbClr val="FFFF00"/>
                </a:solidFill>
                <a:effectLst/>
                <a:latin typeface="+mn-lt"/>
                <a:ea typeface="+mn-ea"/>
                <a:cs typeface="+mn-cs"/>
              </a:rPr>
              <a:t>বহুমুখী</a:t>
            </a:r>
            <a:r>
              <a:rPr lang="en-US" sz="1800" b="0" kern="1200" smtClean="0">
                <a:solidFill>
                  <a:srgbClr val="FFFF00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800" b="0" kern="1200" err="1" smtClean="0">
                <a:solidFill>
                  <a:srgbClr val="FFFF00"/>
                </a:solidFill>
                <a:effectLst/>
                <a:latin typeface="+mn-lt"/>
                <a:ea typeface="+mn-ea"/>
                <a:cs typeface="+mn-cs"/>
              </a:rPr>
              <a:t>মাধ্যমিক</a:t>
            </a:r>
            <a:r>
              <a:rPr lang="en-US" sz="1800" b="0" kern="1200" smtClean="0">
                <a:solidFill>
                  <a:srgbClr val="FFFF00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800" b="0" kern="1200" err="1" smtClean="0">
                <a:solidFill>
                  <a:srgbClr val="FFFF00"/>
                </a:solidFill>
                <a:effectLst/>
                <a:latin typeface="+mn-lt"/>
                <a:ea typeface="+mn-ea"/>
                <a:cs typeface="+mn-cs"/>
              </a:rPr>
              <a:t>বিদ্যালয়,বটিয়াঘাটা,খুলনা</a:t>
            </a:r>
            <a:r>
              <a:rPr lang="en-US" sz="1800" b="0" kern="1200" smtClean="0">
                <a:solidFill>
                  <a:srgbClr val="FFFF00"/>
                </a:solidFill>
                <a:effectLst/>
                <a:latin typeface="+mn-lt"/>
                <a:ea typeface="+mn-ea"/>
                <a:cs typeface="+mn-cs"/>
              </a:rPr>
              <a:t>।</a:t>
            </a:r>
            <a:endParaRPr lang="en-US" sz="1800" b="1" kern="1200">
              <a:solidFill>
                <a:srgbClr val="FFFF00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27783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310F6-BAFF-4D43-86A2-BD4F484496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FDED1-2005-474A-B858-A277F7C5EF80}" type="slidenum">
              <a:rPr lang="en-US" smtClean="0">
                <a:solidFill>
                  <a:srgbClr val="90C226"/>
                </a:solidFill>
              </a:rPr>
              <a:pPr/>
              <a:t>‹#›</a:t>
            </a:fld>
            <a:endParaRPr lang="en-US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81164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310F6-BAFF-4D43-86A2-BD4F484496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FDED1-2005-474A-B858-A277F7C5EF80}" type="slidenum">
              <a:rPr lang="en-US" smtClean="0">
                <a:solidFill>
                  <a:srgbClr val="90C226"/>
                </a:solidFill>
              </a:rPr>
              <a:pPr/>
              <a:t>‹#›</a:t>
            </a:fld>
            <a:endParaRPr lang="en-US">
              <a:solidFill>
                <a:srgbClr val="90C226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2718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310F6-BAFF-4D43-86A2-BD4F484496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FDED1-2005-474A-B858-A277F7C5EF80}" type="slidenum">
              <a:rPr lang="en-US" smtClean="0">
                <a:solidFill>
                  <a:srgbClr val="90C226"/>
                </a:solidFill>
              </a:rPr>
              <a:pPr/>
              <a:t>‹#›</a:t>
            </a:fld>
            <a:endParaRPr lang="en-US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57522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310F6-BAFF-4D43-86A2-BD4F484496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FDED1-2005-474A-B858-A277F7C5EF80}" type="slidenum">
              <a:rPr lang="en-US" smtClean="0">
                <a:solidFill>
                  <a:srgbClr val="90C226"/>
                </a:solidFill>
              </a:rPr>
              <a:pPr/>
              <a:t>‹#›</a:t>
            </a:fld>
            <a:endParaRPr lang="en-US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1063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310F6-BAFF-4D43-86A2-BD4F484496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FDED1-2005-474A-B858-A277F7C5EF80}" type="slidenum">
              <a:rPr lang="en-US" smtClean="0">
                <a:solidFill>
                  <a:srgbClr val="90C226"/>
                </a:solidFill>
              </a:rPr>
              <a:pPr/>
              <a:t>‹#›</a:t>
            </a:fld>
            <a:endParaRPr lang="en-US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5147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310F6-BAFF-4D43-86A2-BD4F484496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FDED1-2005-474A-B858-A277F7C5EF80}" type="slidenum">
              <a:rPr lang="en-US" smtClean="0">
                <a:solidFill>
                  <a:srgbClr val="90C226"/>
                </a:solidFill>
              </a:rPr>
              <a:pPr/>
              <a:t>‹#›</a:t>
            </a:fld>
            <a:endParaRPr lang="en-US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58257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91C310F6-BAFF-4D43-86A2-BD4F484496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EEFDED1-2005-474A-B858-A277F7C5EF80}" type="slidenum">
              <a:rPr lang="en-US" smtClean="0">
                <a:solidFill>
                  <a:srgbClr val="90C226"/>
                </a:solidFill>
              </a:rPr>
              <a:pPr/>
              <a:t>‹#›</a:t>
            </a:fld>
            <a:endParaRPr lang="en-US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7554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310F6-BAFF-4D43-86A2-BD4F484496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FDED1-2005-474A-B858-A277F7C5EF80}" type="slidenum">
              <a:rPr lang="en-US" smtClean="0">
                <a:solidFill>
                  <a:srgbClr val="90C226"/>
                </a:solidFill>
              </a:rPr>
              <a:pPr/>
              <a:t>‹#›</a:t>
            </a:fld>
            <a:endParaRPr lang="en-US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5353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pPr defTabSz="457200"/>
            <a:fld id="{91C310F6-BAFF-4D43-86A2-BD4F484496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7/25/2026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pPr defTabSz="4572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pPr defTabSz="457200"/>
            <a:fld id="{0EEFDED1-2005-474A-B858-A277F7C5EF80}" type="slidenum">
              <a:rPr lang="en-US" smtClean="0">
                <a:solidFill>
                  <a:srgbClr val="90C226"/>
                </a:solidFill>
              </a:rPr>
              <a:pPr defTabSz="457200"/>
              <a:t>‹#›</a:t>
            </a:fld>
            <a:endParaRPr lang="en-US">
              <a:solidFill>
                <a:srgbClr val="90C226"/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8137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9" r:id="rId1"/>
    <p:sldLayoutId id="2147484090" r:id="rId2"/>
    <p:sldLayoutId id="2147484091" r:id="rId3"/>
    <p:sldLayoutId id="2147484092" r:id="rId4"/>
    <p:sldLayoutId id="2147484093" r:id="rId5"/>
    <p:sldLayoutId id="2147484094" r:id="rId6"/>
    <p:sldLayoutId id="2147484095" r:id="rId7"/>
    <p:sldLayoutId id="2147484096" r:id="rId8"/>
    <p:sldLayoutId id="2147484097" r:id="rId9"/>
    <p:sldLayoutId id="2147484098" r:id="rId10"/>
    <p:sldLayoutId id="2147484099" r:id="rId11"/>
    <p:sldLayoutId id="2147484100" r:id="rId12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9.jfif"/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jpg"/><Relationship Id="rId11" Type="http://schemas.openxmlformats.org/officeDocument/2006/relationships/hyperlink" Target="https://www.teachers.gov.bd/profile/sk336531alauddin" TargetMode="External"/><Relationship Id="rId5" Type="http://schemas.openxmlformats.org/officeDocument/2006/relationships/image" Target="../media/image4.png"/><Relationship Id="rId10" Type="http://schemas.openxmlformats.org/officeDocument/2006/relationships/hyperlink" Target="https://www.facebook.com/alauddin336531" TargetMode="External"/><Relationship Id="rId4" Type="http://schemas.openxmlformats.org/officeDocument/2006/relationships/image" Target="../media/image3.jpg"/><Relationship Id="rId9" Type="http://schemas.openxmlformats.org/officeDocument/2006/relationships/hyperlink" Target="https://www.youtube.com/@alauddinstudio7264" TargetMode="External"/><Relationship Id="rId14" Type="http://schemas.openxmlformats.org/officeDocument/2006/relationships/image" Target="../media/image10.jf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316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09760" y="-1280160"/>
            <a:ext cx="4023360" cy="4023360"/>
          </a:xfrm>
          <a:prstGeom prst="ellipse">
            <a:avLst/>
          </a:prstGeom>
          <a:solidFill>
            <a:srgbClr val="3B2E7E">
              <a:alpha val="6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-1280160" y="4754880"/>
            <a:ext cx="3474720" cy="3474720"/>
          </a:xfrm>
          <a:prstGeom prst="ellipse">
            <a:avLst/>
          </a:prstGeom>
          <a:solidFill>
            <a:srgbClr val="D9622B">
              <a:alpha val="50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960120"/>
            <a:ext cx="10515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>
                <a:solidFill>
                  <a:srgbClr val="F2B138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ষষ্ঠ শ্রেণি  •  বাংলা  •  পাঠ ১২</a:t>
            </a:r>
            <a:endParaRPr lang="en-US" sz="2000"/>
          </a:p>
        </p:txBody>
      </p:sp>
      <p:sp>
        <p:nvSpPr>
          <p:cNvPr id="5" name="Text 3"/>
          <p:cNvSpPr/>
          <p:nvPr/>
        </p:nvSpPr>
        <p:spPr>
          <a:xfrm>
            <a:off x="822960" y="1920240"/>
            <a:ext cx="1051560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800" b="1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মানুষ জাতি</a:t>
            </a:r>
            <a:endParaRPr lang="en-US" sz="7800"/>
          </a:p>
        </p:txBody>
      </p:sp>
      <p:sp>
        <p:nvSpPr>
          <p:cNvPr id="6" name="Text 4"/>
          <p:cNvSpPr/>
          <p:nvPr/>
        </p:nvSpPr>
        <p:spPr>
          <a:xfrm>
            <a:off x="822960" y="352044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>
                <a:solidFill>
                  <a:srgbClr val="FFF3E4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কবিতা</a:t>
            </a:r>
            <a:endParaRPr lang="en-US" sz="2600"/>
          </a:p>
        </p:txBody>
      </p:sp>
      <p:sp>
        <p:nvSpPr>
          <p:cNvPr id="7" name="Shape 5"/>
          <p:cNvSpPr/>
          <p:nvPr/>
        </p:nvSpPr>
        <p:spPr>
          <a:xfrm>
            <a:off x="822960" y="4343400"/>
            <a:ext cx="2011680" cy="54864"/>
          </a:xfrm>
          <a:prstGeom prst="rect">
            <a:avLst/>
          </a:prstGeom>
          <a:solidFill>
            <a:srgbClr val="D9622B"/>
          </a:solidFill>
          <a:ln/>
        </p:spPr>
      </p:sp>
      <p:sp>
        <p:nvSpPr>
          <p:cNvPr id="8" name="Text 6"/>
          <p:cNvSpPr/>
          <p:nvPr/>
        </p:nvSpPr>
        <p:spPr>
          <a:xfrm>
            <a:off x="822960" y="4617720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কবি: সত্যেন্দ্রনাথ দত্ত</a:t>
            </a:r>
            <a:endParaRPr lang="en-US" sz="2400"/>
          </a:p>
        </p:txBody>
      </p:sp>
      <p:sp>
        <p:nvSpPr>
          <p:cNvPr id="9" name="Text 7"/>
          <p:cNvSpPr/>
          <p:nvPr/>
        </p:nvSpPr>
        <p:spPr>
          <a:xfrm>
            <a:off x="822960" y="5166360"/>
            <a:ext cx="8686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700">
                <a:solidFill>
                  <a:srgbClr val="FFF3E4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গ্রন্থ: অভ্র আবীর (মূল কবিতার নাম: 'জাতির পাঁতি')</a:t>
            </a:r>
            <a:endParaRPr lang="en-US" sz="17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50548" y="15996"/>
            <a:ext cx="4298442" cy="6858000"/>
          </a:xfrm>
          <a:prstGeom prst="rect">
            <a:avLst/>
          </a:prstGeom>
          <a:solidFill>
            <a:srgbClr val="0F4C39"/>
          </a:solidFill>
          <a:ln/>
        </p:spPr>
      </p:sp>
      <p:sp>
        <p:nvSpPr>
          <p:cNvPr id="3" name="Shape 1"/>
          <p:cNvSpPr/>
          <p:nvPr/>
        </p:nvSpPr>
        <p:spPr>
          <a:xfrm>
            <a:off x="-625060" y="4632960"/>
            <a:ext cx="2926080" cy="2926080"/>
          </a:xfrm>
          <a:prstGeom prst="ellipse">
            <a:avLst/>
          </a:prstGeom>
          <a:solidFill>
            <a:srgbClr val="0A362A">
              <a:alpha val="70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1341120" y="670560"/>
            <a:ext cx="1950720" cy="2011680"/>
          </a:xfrm>
          <a:prstGeom prst="ellipse">
            <a:avLst/>
          </a:prstGeom>
          <a:solidFill>
            <a:srgbClr val="FFFFFF"/>
          </a:solidFill>
          <a:ln w="31750">
            <a:solidFill>
              <a:srgbClr val="C89B3C"/>
            </a:solidFill>
            <a:prstDash val="solid"/>
          </a:ln>
        </p:spPr>
      </p:sp>
      <p:pic>
        <p:nvPicPr>
          <p:cNvPr id="5" name="Image 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1" b="2001"/>
          <a:stretch/>
        </p:blipFill>
        <p:spPr>
          <a:xfrm>
            <a:off x="1149035" y="553153"/>
            <a:ext cx="2189920" cy="2403608"/>
          </a:xfrm>
          <a:prstGeom prst="ellipse">
            <a:avLst/>
          </a:prstGeom>
          <a:noFill/>
          <a:ln>
            <a:noFill/>
          </a:ln>
        </p:spPr>
      </p:pic>
      <p:sp>
        <p:nvSpPr>
          <p:cNvPr id="6" name="Text 3"/>
          <p:cNvSpPr/>
          <p:nvPr/>
        </p:nvSpPr>
        <p:spPr>
          <a:xfrm>
            <a:off x="670560" y="2682240"/>
            <a:ext cx="3048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endParaRPr lang="en-US" sz="1200">
              <a:solidFill>
                <a:prstClr val="black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247894" y="0"/>
            <a:ext cx="7853428" cy="690259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Text 4"/>
          <p:cNvSpPr/>
          <p:nvPr/>
        </p:nvSpPr>
        <p:spPr>
          <a:xfrm>
            <a:off x="298580" y="2956761"/>
            <a:ext cx="3884427" cy="829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5867" b="1">
                <a:solidFill>
                  <a:srgbClr val="FFFF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শিক্ষক পরিচিতি</a:t>
            </a:r>
            <a:endParaRPr lang="en-US" sz="5867">
              <a:solidFill>
                <a:srgbClr val="FFFF00"/>
              </a:solidFill>
            </a:endParaRPr>
          </a:p>
        </p:txBody>
      </p:sp>
      <p:sp>
        <p:nvSpPr>
          <p:cNvPr id="8" name="Shape 5"/>
          <p:cNvSpPr/>
          <p:nvPr/>
        </p:nvSpPr>
        <p:spPr>
          <a:xfrm>
            <a:off x="4815840" y="914400"/>
            <a:ext cx="670560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9" name="Imag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8" b="658"/>
          <a:stretch/>
        </p:blipFill>
        <p:spPr>
          <a:xfrm>
            <a:off x="4727887" y="650907"/>
            <a:ext cx="860916" cy="956187"/>
          </a:xfrm>
          <a:prstGeom prst="flowChartDelay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853825" y="454431"/>
            <a:ext cx="670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267" b="1" err="1">
                <a:ln w="10160">
                  <a:solidFill>
                    <a:srgbClr val="5B9BD5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ea typeface="Calibri" pitchFamily="34" charset="-122"/>
                <a:cs typeface="Calibri" pitchFamily="34" charset="-120"/>
              </a:rPr>
              <a:t>নামঃ</a:t>
            </a:r>
            <a:r>
              <a:rPr lang="en-US" sz="2133" b="1">
                <a:ln w="10160">
                  <a:solidFill>
                    <a:srgbClr val="5B9BD5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</a:p>
          <a:p>
            <a:r>
              <a:rPr lang="en-US" sz="4267" b="1" err="1">
                <a:ln w="10160">
                  <a:solidFill>
                    <a:srgbClr val="5B9BD5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মোঃ</a:t>
            </a:r>
            <a:r>
              <a:rPr lang="en-US" sz="4267" b="1">
                <a:ln w="10160">
                  <a:solidFill>
                    <a:srgbClr val="5B9BD5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4267" b="1" err="1">
                <a:ln w="10160">
                  <a:solidFill>
                    <a:srgbClr val="5B9BD5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আলাউদ্দিন</a:t>
            </a:r>
            <a:r>
              <a:rPr lang="en-US" sz="4267" b="1">
                <a:ln w="10160">
                  <a:solidFill>
                    <a:srgbClr val="5B9BD5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endParaRPr lang="en-US" sz="2133" b="1">
              <a:ln w="10160">
                <a:solidFill>
                  <a:srgbClr val="5B9BD5"/>
                </a:solidFill>
                <a:prstDash val="solid"/>
              </a:ln>
              <a:solidFill>
                <a:srgbClr val="FFFF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1" name="Text 7"/>
          <p:cNvSpPr/>
          <p:nvPr/>
        </p:nvSpPr>
        <p:spPr>
          <a:xfrm>
            <a:off x="5727404" y="1207008"/>
            <a:ext cx="4377779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267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12" name="Shape 8"/>
          <p:cNvSpPr/>
          <p:nvPr/>
        </p:nvSpPr>
        <p:spPr>
          <a:xfrm>
            <a:off x="4728796" y="2266380"/>
            <a:ext cx="670560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8592713">
            <a:off x="5053402" y="2265311"/>
            <a:ext cx="394075" cy="394075"/>
          </a:xfrm>
          <a:prstGeom prst="pentagon">
            <a:avLst/>
          </a:prstGeom>
        </p:spPr>
      </p:pic>
      <p:sp>
        <p:nvSpPr>
          <p:cNvPr id="14" name="Text 9"/>
          <p:cNvSpPr/>
          <p:nvPr/>
        </p:nvSpPr>
        <p:spPr>
          <a:xfrm>
            <a:off x="5906941" y="1363169"/>
            <a:ext cx="66341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b="1" err="1">
                <a:solidFill>
                  <a:srgbClr val="FFFF00"/>
                </a:solidFill>
                <a:ea typeface="Calibri" pitchFamily="34" charset="-122"/>
                <a:cs typeface="Calibri" pitchFamily="34" charset="-120"/>
              </a:rPr>
              <a:t>পদবিঃ</a:t>
            </a:r>
            <a:endParaRPr lang="en-US" sz="2667">
              <a:solidFill>
                <a:srgbClr val="FFFF00"/>
              </a:solidFill>
            </a:endParaRPr>
          </a:p>
        </p:txBody>
      </p:sp>
      <p:sp>
        <p:nvSpPr>
          <p:cNvPr id="15" name="Text 10"/>
          <p:cNvSpPr/>
          <p:nvPr/>
        </p:nvSpPr>
        <p:spPr>
          <a:xfrm>
            <a:off x="5792865" y="1653271"/>
            <a:ext cx="682752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>
                <a:solidFill>
                  <a:srgbClr val="FFFF00"/>
                </a:solidFill>
                <a:ea typeface="Calibri" pitchFamily="34" charset="-122"/>
                <a:cs typeface="Calibri" pitchFamily="34" charset="-120"/>
              </a:rPr>
              <a:t>সহকারী শিক্ষক (ইসলাম শিক্ষা)</a:t>
            </a:r>
            <a:endParaRPr lang="en-US" sz="2667">
              <a:solidFill>
                <a:srgbClr val="FFFF00"/>
              </a:solidFill>
            </a:endParaRPr>
          </a:p>
        </p:txBody>
      </p:sp>
      <p:sp>
        <p:nvSpPr>
          <p:cNvPr id="16" name="Shape 11"/>
          <p:cNvSpPr/>
          <p:nvPr/>
        </p:nvSpPr>
        <p:spPr>
          <a:xfrm>
            <a:off x="4815840" y="3157728"/>
            <a:ext cx="670560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17" name="Imag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6883" y="1939529"/>
            <a:ext cx="1127035" cy="1060703"/>
          </a:xfrm>
          <a:prstGeom prst="ellipse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5853825" y="2289177"/>
            <a:ext cx="670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b="1" err="1">
                <a:solidFill>
                  <a:srgbClr val="7030A0"/>
                </a:solidFill>
                <a:ea typeface="Calibri" pitchFamily="34" charset="-122"/>
                <a:cs typeface="Calibri" pitchFamily="34" charset="-120"/>
              </a:rPr>
              <a:t>বিদ্যালয়ের</a:t>
            </a:r>
            <a:r>
              <a:rPr lang="en-US" sz="2667" b="1">
                <a:solidFill>
                  <a:srgbClr val="7030A0"/>
                </a:solidFill>
                <a:ea typeface="Calibri" pitchFamily="34" charset="-122"/>
                <a:cs typeface="Calibri" pitchFamily="34" charset="-120"/>
              </a:rPr>
              <a:t> </a:t>
            </a:r>
            <a:r>
              <a:rPr lang="en-US" sz="2667" b="1" err="1">
                <a:solidFill>
                  <a:srgbClr val="7030A0"/>
                </a:solidFill>
                <a:ea typeface="Calibri" pitchFamily="34" charset="-122"/>
                <a:cs typeface="Calibri" pitchFamily="34" charset="-120"/>
              </a:rPr>
              <a:t>নামঃ</a:t>
            </a:r>
            <a:r>
              <a:rPr lang="en-US" sz="2667" b="1">
                <a:solidFill>
                  <a:srgbClr val="7030A0"/>
                </a:solidFill>
                <a:ea typeface="Calibri" pitchFamily="34" charset="-122"/>
                <a:cs typeface="Calibri" pitchFamily="34" charset="-120"/>
              </a:rPr>
              <a:t>  </a:t>
            </a:r>
            <a:endParaRPr lang="en-US" sz="2667">
              <a:solidFill>
                <a:srgbClr val="7030A0"/>
              </a:solidFill>
            </a:endParaRPr>
          </a:p>
        </p:txBody>
      </p:sp>
      <p:sp>
        <p:nvSpPr>
          <p:cNvPr id="19" name="Text 13"/>
          <p:cNvSpPr/>
          <p:nvPr/>
        </p:nvSpPr>
        <p:spPr>
          <a:xfrm>
            <a:off x="5822223" y="2699967"/>
            <a:ext cx="6209415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b="1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Calibri" pitchFamily="34" charset="-122"/>
                <a:cs typeface="Calibri" pitchFamily="34" charset="-120"/>
              </a:rPr>
              <a:t>শিয়ালীডাঙ্গা বহুমুখী মাধ্যমিক বিদ্যালয়, বটিয়াঘাটা, খুলনা</a:t>
            </a:r>
            <a:endParaRPr lang="en-US" sz="2667" b="1">
              <a:ln w="0"/>
              <a:solidFill>
                <a:srgbClr val="FFFF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0" name="Shape 14"/>
          <p:cNvSpPr/>
          <p:nvPr/>
        </p:nvSpPr>
        <p:spPr>
          <a:xfrm>
            <a:off x="4643966" y="3907334"/>
            <a:ext cx="670560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21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75093" y="3305781"/>
            <a:ext cx="353568" cy="353568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5809320" y="3206999"/>
            <a:ext cx="670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b="1">
                <a:solidFill>
                  <a:srgbClr val="0070C0"/>
                </a:solidFill>
                <a:ea typeface="Calibri" pitchFamily="34" charset="-122"/>
                <a:cs typeface="Calibri" pitchFamily="34" charset="-120"/>
              </a:rPr>
              <a:t>মোবাইল </a:t>
            </a:r>
            <a:r>
              <a:rPr lang="en-US" sz="2667" b="1" err="1">
                <a:solidFill>
                  <a:srgbClr val="0070C0"/>
                </a:solidFill>
                <a:ea typeface="Calibri" pitchFamily="34" charset="-122"/>
                <a:cs typeface="Calibri" pitchFamily="34" charset="-120"/>
              </a:rPr>
              <a:t>নাম্বারঃ</a:t>
            </a:r>
            <a:r>
              <a:rPr lang="en-US" sz="2667" b="1">
                <a:solidFill>
                  <a:srgbClr val="0070C0"/>
                </a:solidFill>
                <a:ea typeface="Calibri" pitchFamily="34" charset="-122"/>
                <a:cs typeface="Calibri" pitchFamily="34" charset="-120"/>
              </a:rPr>
              <a:t>  </a:t>
            </a:r>
            <a:endParaRPr lang="en-US" sz="2667">
              <a:solidFill>
                <a:srgbClr val="0070C0"/>
              </a:solidFill>
            </a:endParaRPr>
          </a:p>
        </p:txBody>
      </p:sp>
      <p:sp>
        <p:nvSpPr>
          <p:cNvPr id="23" name="Text 16"/>
          <p:cNvSpPr/>
          <p:nvPr/>
        </p:nvSpPr>
        <p:spPr>
          <a:xfrm>
            <a:off x="5774577" y="3410256"/>
            <a:ext cx="682752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b="1">
                <a:ln w="12700">
                  <a:solidFill>
                    <a:srgbClr val="4472C4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rgbClr val="4472C4"/>
                  </a:outerShdw>
                </a:effectLst>
                <a:ea typeface="Calibri" pitchFamily="34" charset="-122"/>
                <a:cs typeface="Calibri" pitchFamily="34" charset="-120"/>
              </a:rPr>
              <a:t>01712943407</a:t>
            </a:r>
            <a:endParaRPr lang="en-US" sz="3200" b="1">
              <a:ln w="12700">
                <a:solidFill>
                  <a:srgbClr val="4472C4"/>
                </a:solidFill>
                <a:prstDash val="solid"/>
              </a:ln>
              <a:solidFill>
                <a:srgbClr val="00B0F0"/>
              </a:solidFill>
              <a:effectLst>
                <a:outerShdw dist="38100" dir="2640000" algn="bl" rotWithShape="0">
                  <a:srgbClr val="4472C4"/>
                </a:outerShdw>
              </a:effectLst>
            </a:endParaRPr>
          </a:p>
        </p:txBody>
      </p:sp>
      <p:sp>
        <p:nvSpPr>
          <p:cNvPr id="24" name="Shape 17"/>
          <p:cNvSpPr/>
          <p:nvPr/>
        </p:nvSpPr>
        <p:spPr>
          <a:xfrm>
            <a:off x="4589695" y="5040101"/>
            <a:ext cx="585136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25" name="Imag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9921" y="6191533"/>
            <a:ext cx="763916" cy="711065"/>
          </a:xfrm>
          <a:prstGeom prst="flowChartDisplay">
            <a:avLst/>
          </a:prstGeom>
        </p:spPr>
      </p:pic>
      <p:sp>
        <p:nvSpPr>
          <p:cNvPr id="26" name="Text 18"/>
          <p:cNvSpPr/>
          <p:nvPr/>
        </p:nvSpPr>
        <p:spPr>
          <a:xfrm>
            <a:off x="5660744" y="6015325"/>
            <a:ext cx="670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b="1" err="1">
                <a:solidFill>
                  <a:srgbClr val="0F4C39"/>
                </a:solidFill>
                <a:ea typeface="Calibri" pitchFamily="34" charset="-122"/>
                <a:cs typeface="Calibri" pitchFamily="34" charset="-120"/>
              </a:rPr>
              <a:t>ইমেইল</a:t>
            </a:r>
            <a:r>
              <a:rPr lang="en-US" sz="3200" b="1">
                <a:solidFill>
                  <a:srgbClr val="0F4C39"/>
                </a:solidFill>
                <a:ea typeface="Calibri" pitchFamily="34" charset="-122"/>
                <a:cs typeface="Calibri" pitchFamily="34" charset="-120"/>
              </a:rPr>
              <a:t> </a:t>
            </a:r>
            <a:r>
              <a:rPr lang="en-US" sz="3200" b="1" err="1">
                <a:solidFill>
                  <a:srgbClr val="0F4C39"/>
                </a:solidFill>
                <a:ea typeface="Calibri" pitchFamily="34" charset="-122"/>
                <a:cs typeface="Calibri" pitchFamily="34" charset="-120"/>
              </a:rPr>
              <a:t>ঠিকানাঃ</a:t>
            </a:r>
            <a:endParaRPr lang="en-US" sz="3200">
              <a:solidFill>
                <a:prstClr val="black"/>
              </a:solidFill>
            </a:endParaRPr>
          </a:p>
        </p:txBody>
      </p:sp>
      <p:sp>
        <p:nvSpPr>
          <p:cNvPr id="27" name="Text 19"/>
          <p:cNvSpPr/>
          <p:nvPr/>
        </p:nvSpPr>
        <p:spPr>
          <a:xfrm>
            <a:off x="5559819" y="6332080"/>
            <a:ext cx="6827520" cy="4299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800">
                <a:solidFill>
                  <a:srgbClr val="70AD47">
                    <a:lumMod val="50000"/>
                  </a:srgbClr>
                </a:solidFill>
                <a:ea typeface="Calibri" pitchFamily="34" charset="-122"/>
                <a:cs typeface="Calibri" pitchFamily="34" charset="-120"/>
              </a:rPr>
              <a:t>s</a:t>
            </a:r>
            <a:r>
              <a:rPr lang="en-US" sz="3733">
                <a:solidFill>
                  <a:srgbClr val="70AD47">
                    <a:lumMod val="50000"/>
                  </a:srgbClr>
                </a:solidFill>
                <a:ea typeface="Calibri" pitchFamily="34" charset="-122"/>
                <a:cs typeface="Calibri" pitchFamily="34" charset="-120"/>
              </a:rPr>
              <a:t>k336531alauddin@gmail.com</a:t>
            </a:r>
            <a:endParaRPr lang="en-US" sz="3733">
              <a:solidFill>
                <a:srgbClr val="70AD47">
                  <a:lumMod val="50000"/>
                </a:srgbClr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627053" y="5445762"/>
            <a:ext cx="6373601" cy="420564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133" u="sng">
                <a:solidFill>
                  <a:prstClr val="black"/>
                </a:solidFill>
                <a:hlinkClick r:id="rId9"/>
              </a:rPr>
              <a:t>https://www.youtube.com/@alauddinstudio7264</a:t>
            </a:r>
            <a:endParaRPr lang="en-US" sz="2133">
              <a:solidFill>
                <a:prstClr val="black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627052" y="4951136"/>
            <a:ext cx="4380123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67" err="1">
                <a:solidFill>
                  <a:srgbClr val="FF0000"/>
                </a:solidFill>
              </a:rPr>
              <a:t>ইউটিউব</a:t>
            </a:r>
            <a:r>
              <a:rPr lang="en-US" sz="2667">
                <a:solidFill>
                  <a:srgbClr val="FF0000"/>
                </a:solidFill>
              </a:rPr>
              <a:t> </a:t>
            </a:r>
            <a:r>
              <a:rPr lang="en-US" sz="2667" err="1">
                <a:solidFill>
                  <a:srgbClr val="FF0000"/>
                </a:solidFill>
              </a:rPr>
              <a:t>চ্যানেল</a:t>
            </a:r>
            <a:r>
              <a:rPr lang="en-US" sz="2667">
                <a:solidFill>
                  <a:srgbClr val="FF0000"/>
                </a:solidFill>
              </a:rPr>
              <a:t> লিংক</a:t>
            </a:r>
            <a:r>
              <a:rPr lang="en-US" sz="2400">
                <a:solidFill>
                  <a:srgbClr val="FF0000"/>
                </a:solidFill>
              </a:rPr>
              <a:t>: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682249" y="4335018"/>
            <a:ext cx="6318405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u="sng">
                <a:solidFill>
                  <a:prstClr val="black"/>
                </a:solidFill>
                <a:hlinkClick r:id="rId10"/>
              </a:rPr>
              <a:t>https://www.facebook.com/alauddin336531</a:t>
            </a:r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692514" y="3875910"/>
            <a:ext cx="45450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</a:rPr>
              <a:t>Facebook: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497" y="5712526"/>
            <a:ext cx="438912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u="sng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hlinkClick r:id="rId11"/>
              </a:rPr>
              <a:t>https://www.teachers.gov.bd/profile/sk336531alauddin</a:t>
            </a:r>
            <a:endParaRPr lang="en-US" sz="24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020765" y="5202857"/>
            <a:ext cx="3104699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67">
                <a:solidFill>
                  <a:srgbClr val="FFFF00"/>
                </a:solidFill>
              </a:rPr>
              <a:t>শিক্ষক বাতয়ন আইডি লিংক</a:t>
            </a:r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20" y="5095405"/>
            <a:ext cx="926109" cy="576059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2263" y="3820357"/>
            <a:ext cx="1007556" cy="741881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89695" y="4912417"/>
            <a:ext cx="820191" cy="791863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5506653" y="-9735"/>
            <a:ext cx="2040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81353" y="3747723"/>
            <a:ext cx="4135087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>
                <a:ln w="0"/>
                <a:solidFill>
                  <a:srgbClr val="0000FF"/>
                </a:solidFill>
                <a:effectLst>
                  <a:reflection blurRad="6350" stA="53000" endA="300" endPos="35500" dir="5400000" sy="-90000" algn="bl" rotWithShape="0"/>
                </a:effectLst>
              </a:rPr>
              <a:t>শিয়ালীডাঙ্গা বহুমুখী মাধ্যমিক বিদ্যালয়।</a:t>
            </a:r>
          </a:p>
        </p:txBody>
      </p:sp>
    </p:spTree>
    <p:extLst>
      <p:ext uri="{BB962C8B-B14F-4D97-AF65-F5344CB8AC3E}">
        <p14:creationId xmlns:p14="http://schemas.microsoft.com/office/powerpoint/2010/main" val="283726002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 advTm="4000">
        <p15:prstTrans prst="fracture"/>
      </p:transition>
    </mc:Choice>
    <mc:Fallback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3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143000"/>
          </a:xfrm>
          <a:prstGeom prst="rect">
            <a:avLst/>
          </a:prstGeom>
          <a:solidFill>
            <a:srgbClr val="231651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164592"/>
            <a:ext cx="91440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কবি পরিচিতি</a:t>
            </a:r>
            <a:endParaRPr lang="en-US" sz="3600"/>
          </a:p>
        </p:txBody>
      </p:sp>
      <p:sp>
        <p:nvSpPr>
          <p:cNvPr id="4" name="Shape 2"/>
          <p:cNvSpPr/>
          <p:nvPr/>
        </p:nvSpPr>
        <p:spPr>
          <a:xfrm>
            <a:off x="9692640" y="1645920"/>
            <a:ext cx="1920240" cy="1920240"/>
          </a:xfrm>
          <a:prstGeom prst="ellipse">
            <a:avLst/>
          </a:prstGeom>
          <a:solidFill>
            <a:srgbClr val="D9622B"/>
          </a:solidFill>
          <a:ln w="38100">
            <a:solidFill>
              <a:srgbClr val="F2B13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692640" y="1645920"/>
            <a:ext cx="192024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5400" b="1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</a:t>
            </a:r>
            <a:endParaRPr lang="en-US" sz="5400"/>
          </a:p>
        </p:txBody>
      </p:sp>
      <p:sp>
        <p:nvSpPr>
          <p:cNvPr id="6" name="Shape 4"/>
          <p:cNvSpPr/>
          <p:nvPr/>
        </p:nvSpPr>
        <p:spPr>
          <a:xfrm>
            <a:off x="685800" y="2075688"/>
            <a:ext cx="201168" cy="201168"/>
          </a:xfrm>
          <a:prstGeom prst="ellipse">
            <a:avLst/>
          </a:prstGeom>
          <a:solidFill>
            <a:srgbClr val="A83A17"/>
          </a:solidFill>
          <a:ln/>
        </p:spPr>
      </p:sp>
      <p:sp>
        <p:nvSpPr>
          <p:cNvPr id="7" name="Text 5"/>
          <p:cNvSpPr/>
          <p:nvPr/>
        </p:nvSpPr>
        <p:spPr>
          <a:xfrm>
            <a:off x="1097280" y="1965960"/>
            <a:ext cx="8321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800" b="1">
                <a:solidFill>
                  <a:srgbClr val="23165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নাম: সত্যেন্দ্রনাথ দত্ত — খ্যাত ‘ছন্দের জাদুকর’ নামে</a:t>
            </a:r>
            <a:endParaRPr lang="en-US" sz="1800"/>
          </a:p>
        </p:txBody>
      </p:sp>
      <p:sp>
        <p:nvSpPr>
          <p:cNvPr id="8" name="Shape 6"/>
          <p:cNvSpPr/>
          <p:nvPr/>
        </p:nvSpPr>
        <p:spPr>
          <a:xfrm>
            <a:off x="685800" y="2807208"/>
            <a:ext cx="201168" cy="201168"/>
          </a:xfrm>
          <a:prstGeom prst="ellipse">
            <a:avLst/>
          </a:prstGeom>
          <a:solidFill>
            <a:srgbClr val="A83A17"/>
          </a:solidFill>
          <a:ln/>
        </p:spPr>
      </p:sp>
      <p:sp>
        <p:nvSpPr>
          <p:cNvPr id="9" name="Text 7"/>
          <p:cNvSpPr/>
          <p:nvPr/>
        </p:nvSpPr>
        <p:spPr>
          <a:xfrm>
            <a:off x="1097280" y="2697480"/>
            <a:ext cx="8321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800">
                <a:solidFill>
                  <a:srgbClr val="23165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জন্ম: ১৮৮২ খ্রিষ্টাব্দ, নিমতা গ্রাম, কলকাতার কাছে</a:t>
            </a:r>
            <a:endParaRPr lang="en-US" sz="1800"/>
          </a:p>
        </p:txBody>
      </p:sp>
      <p:sp>
        <p:nvSpPr>
          <p:cNvPr id="10" name="Shape 8"/>
          <p:cNvSpPr/>
          <p:nvPr/>
        </p:nvSpPr>
        <p:spPr>
          <a:xfrm>
            <a:off x="685800" y="3538728"/>
            <a:ext cx="201168" cy="201168"/>
          </a:xfrm>
          <a:prstGeom prst="ellipse">
            <a:avLst/>
          </a:prstGeom>
          <a:solidFill>
            <a:srgbClr val="A83A17"/>
          </a:solidFill>
          <a:ln/>
        </p:spPr>
      </p:sp>
      <p:sp>
        <p:nvSpPr>
          <p:cNvPr id="11" name="Text 9"/>
          <p:cNvSpPr/>
          <p:nvPr/>
        </p:nvSpPr>
        <p:spPr>
          <a:xfrm>
            <a:off x="1097280" y="3429000"/>
            <a:ext cx="8321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800">
                <a:solidFill>
                  <a:srgbClr val="23165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মৃত্যু: ১৯২২ খ্রিষ্টাব্দ, মাত্র চল্লিশ বছর বয়সে</a:t>
            </a:r>
            <a:endParaRPr lang="en-US" sz="1800"/>
          </a:p>
        </p:txBody>
      </p:sp>
      <p:sp>
        <p:nvSpPr>
          <p:cNvPr id="12" name="Shape 10"/>
          <p:cNvSpPr/>
          <p:nvPr/>
        </p:nvSpPr>
        <p:spPr>
          <a:xfrm>
            <a:off x="685800" y="4270248"/>
            <a:ext cx="201168" cy="201168"/>
          </a:xfrm>
          <a:prstGeom prst="ellipse">
            <a:avLst/>
          </a:prstGeom>
          <a:solidFill>
            <a:srgbClr val="A83A17"/>
          </a:solidFill>
          <a:ln/>
        </p:spPr>
      </p:sp>
      <p:sp>
        <p:nvSpPr>
          <p:cNvPr id="13" name="Text 11"/>
          <p:cNvSpPr/>
          <p:nvPr/>
        </p:nvSpPr>
        <p:spPr>
          <a:xfrm>
            <a:off x="1097280" y="4160520"/>
            <a:ext cx="8321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800">
                <a:solidFill>
                  <a:srgbClr val="23165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বৈচিত্র্যপূর্ণ ছন্দে কবিতা লেখার জন্য বিখ্যাত হন</a:t>
            </a:r>
            <a:endParaRPr lang="en-US" sz="1800"/>
          </a:p>
        </p:txBody>
      </p:sp>
      <p:sp>
        <p:nvSpPr>
          <p:cNvPr id="14" name="Shape 12"/>
          <p:cNvSpPr/>
          <p:nvPr/>
        </p:nvSpPr>
        <p:spPr>
          <a:xfrm>
            <a:off x="685800" y="5001768"/>
            <a:ext cx="201168" cy="201168"/>
          </a:xfrm>
          <a:prstGeom prst="ellipse">
            <a:avLst/>
          </a:prstGeom>
          <a:solidFill>
            <a:srgbClr val="A83A17"/>
          </a:solidFill>
          <a:ln/>
        </p:spPr>
      </p:sp>
      <p:sp>
        <p:nvSpPr>
          <p:cNvPr id="15" name="Text 13"/>
          <p:cNvSpPr/>
          <p:nvPr/>
        </p:nvSpPr>
        <p:spPr>
          <a:xfrm>
            <a:off x="1097280" y="4892040"/>
            <a:ext cx="8321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800">
                <a:solidFill>
                  <a:srgbClr val="23165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আরবি, ফারসি, ইংরেজিসহ বহু ভাষা জানতেন; অনুবাদ-সাহিত্যেও পারদর্শী ছিলেন</a:t>
            </a:r>
            <a:endParaRPr lang="en-US" sz="1800"/>
          </a:p>
        </p:txBody>
      </p:sp>
      <p:sp>
        <p:nvSpPr>
          <p:cNvPr id="16" name="Shape 14"/>
          <p:cNvSpPr/>
          <p:nvPr/>
        </p:nvSpPr>
        <p:spPr>
          <a:xfrm>
            <a:off x="685800" y="5733288"/>
            <a:ext cx="201168" cy="201168"/>
          </a:xfrm>
          <a:prstGeom prst="ellipse">
            <a:avLst/>
          </a:prstGeom>
          <a:solidFill>
            <a:srgbClr val="A83A17"/>
          </a:solidFill>
          <a:ln/>
        </p:spPr>
      </p:sp>
      <p:sp>
        <p:nvSpPr>
          <p:cNvPr id="17" name="Text 15"/>
          <p:cNvSpPr/>
          <p:nvPr/>
        </p:nvSpPr>
        <p:spPr>
          <a:xfrm>
            <a:off x="1097280" y="5623560"/>
            <a:ext cx="8321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800">
                <a:solidFill>
                  <a:srgbClr val="23165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উল্লেখযোগ্য গ্রন্থ: বেণু ও বীণা, কুহু ও কেকা, বিদায়-আরতি</a:t>
            </a:r>
            <a:endParaRPr lang="en-US" sz="18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3B2E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20040"/>
            <a:ext cx="8229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200" b="1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কবিতা: মানুষ জাতি</a:t>
            </a:r>
            <a:endParaRPr lang="en-US" sz="3200"/>
          </a:p>
        </p:txBody>
      </p:sp>
      <p:sp>
        <p:nvSpPr>
          <p:cNvPr id="3" name="Text 1"/>
          <p:cNvSpPr/>
          <p:nvPr/>
        </p:nvSpPr>
        <p:spPr>
          <a:xfrm>
            <a:off x="640080" y="932688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i="1">
                <a:solidFill>
                  <a:srgbClr val="F2B138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- সত্যেন্দ্রনাথ দত্ত</a:t>
            </a:r>
            <a:endParaRPr lang="en-US" sz="1800"/>
          </a:p>
        </p:txBody>
      </p:sp>
      <p:sp>
        <p:nvSpPr>
          <p:cNvPr id="4" name="Shape 2"/>
          <p:cNvSpPr/>
          <p:nvPr/>
        </p:nvSpPr>
        <p:spPr>
          <a:xfrm>
            <a:off x="502920" y="1600200"/>
            <a:ext cx="5394960" cy="4663440"/>
          </a:xfrm>
          <a:prstGeom prst="roundRect">
            <a:avLst>
              <a:gd name="adj" fmla="val 2353"/>
            </a:avLst>
          </a:prstGeom>
          <a:solidFill>
            <a:srgbClr val="FFFFFF">
              <a:alpha val="94000"/>
            </a:srgbClr>
          </a:solidFill>
          <a:ln/>
        </p:spPr>
      </p:sp>
      <p:sp>
        <p:nvSpPr>
          <p:cNvPr id="5" name="Shape 3"/>
          <p:cNvSpPr/>
          <p:nvPr/>
        </p:nvSpPr>
        <p:spPr>
          <a:xfrm>
            <a:off x="6263640" y="1600200"/>
            <a:ext cx="5394960" cy="4663440"/>
          </a:xfrm>
          <a:prstGeom prst="roundRect">
            <a:avLst>
              <a:gd name="adj" fmla="val 2353"/>
            </a:avLst>
          </a:prstGeom>
          <a:solidFill>
            <a:srgbClr val="FFFFFF">
              <a:alpha val="94000"/>
            </a:srgbClr>
          </a:solidFill>
          <a:ln/>
        </p:spPr>
      </p:sp>
      <p:sp>
        <p:nvSpPr>
          <p:cNvPr id="6" name="Text 4"/>
          <p:cNvSpPr/>
          <p:nvPr/>
        </p:nvSpPr>
        <p:spPr>
          <a:xfrm>
            <a:off x="822960" y="1828800"/>
            <a:ext cx="4800600" cy="4206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600">
                <a:solidFill>
                  <a:srgbClr val="23165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জগৎ জুড়িয়া এক জাতি আছে</a:t>
            </a:r>
            <a:endParaRPr lang="en-US" sz="160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1600">
                <a:solidFill>
                  <a:srgbClr val="23165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সে জাতির নাম মানুষ জাতি;</a:t>
            </a:r>
            <a:endParaRPr lang="en-US" sz="160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1600">
                <a:solidFill>
                  <a:srgbClr val="23165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এক পৃথিবীর স্তন্যে লালিত</a:t>
            </a:r>
            <a:endParaRPr lang="en-US" sz="160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1600">
                <a:solidFill>
                  <a:srgbClr val="23165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একই রবি শশী মোদের সাথি।</a:t>
            </a:r>
            <a:endParaRPr lang="en-US" sz="160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1600">
                <a:solidFill>
                  <a:srgbClr val="23165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শীতাতপ ক্ষুধা তৃষ্ণার জ্বালা</a:t>
            </a:r>
            <a:endParaRPr lang="en-US" sz="160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1600">
                <a:solidFill>
                  <a:srgbClr val="23165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সবাই আমরা সমান বুঝি,</a:t>
            </a:r>
            <a:endParaRPr lang="en-US" sz="160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1600">
                <a:solidFill>
                  <a:srgbClr val="23165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কচি কাঁচাগুলি ডাঁটো করে তুলি</a:t>
            </a:r>
            <a:endParaRPr lang="en-US" sz="160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1600">
                <a:solidFill>
                  <a:srgbClr val="23165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বাঁচিবার তরে সমান যুঝি।</a:t>
            </a:r>
            <a:endParaRPr lang="en-US" sz="160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1600">
                <a:solidFill>
                  <a:srgbClr val="23165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দোসর খুঁজি ও বাসর বাঁধি গো,</a:t>
            </a:r>
            <a:endParaRPr lang="en-US" sz="1600"/>
          </a:p>
        </p:txBody>
      </p:sp>
      <p:sp>
        <p:nvSpPr>
          <p:cNvPr id="7" name="Text 5"/>
          <p:cNvSpPr/>
          <p:nvPr/>
        </p:nvSpPr>
        <p:spPr>
          <a:xfrm>
            <a:off x="6583680" y="1828800"/>
            <a:ext cx="4800600" cy="4206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600">
                <a:solidFill>
                  <a:srgbClr val="23165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জলে ডুবি, বাঁচি পাইলে ডাঙা,</a:t>
            </a:r>
            <a:endParaRPr lang="en-US" sz="160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1600">
                <a:solidFill>
                  <a:srgbClr val="23165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কালো আর ধলো বাহিরে কেবল</a:t>
            </a:r>
            <a:endParaRPr lang="en-US" sz="160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1600">
                <a:solidFill>
                  <a:srgbClr val="23165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ভিতরে সবারই সমান রাঙা।</a:t>
            </a:r>
            <a:endParaRPr lang="en-US" sz="160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1600">
                <a:solidFill>
                  <a:srgbClr val="23165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বাহিরের ছোপ আঁচড়ে সে লোপ</a:t>
            </a:r>
            <a:endParaRPr lang="en-US" sz="160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1600">
                <a:solidFill>
                  <a:srgbClr val="23165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ভিতরের রং পলকে ফোটে,</a:t>
            </a:r>
            <a:endParaRPr lang="en-US" sz="160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1600">
                <a:solidFill>
                  <a:srgbClr val="23165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বামুন, শূদ্র, বৃহৎ, ক্ষুদ্র</a:t>
            </a:r>
            <a:endParaRPr lang="en-US" sz="160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1600">
                <a:solidFill>
                  <a:srgbClr val="23165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কৃত্রিম ভেদ ধূলায় লোটে।</a:t>
            </a:r>
            <a:endParaRPr lang="en-US" sz="160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1600">
                <a:solidFill>
                  <a:srgbClr val="23165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বংশে বংশে নাহিকো তফাত</a:t>
            </a:r>
            <a:endParaRPr lang="en-US" sz="160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1600">
                <a:solidFill>
                  <a:srgbClr val="23165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বনেদি কে আর গর-বনেদি,</a:t>
            </a:r>
            <a:endParaRPr lang="en-US" sz="160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1600">
                <a:solidFill>
                  <a:srgbClr val="23165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দুনিয়ার সাথে গাঁথা বুনিয়াদ</a:t>
            </a:r>
            <a:endParaRPr lang="en-US" sz="160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1600">
                <a:solidFill>
                  <a:srgbClr val="23165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দুনিয়া সবারি জনম-বেদি।</a:t>
            </a:r>
            <a:endParaRPr lang="en-US" sz="16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3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143000"/>
          </a:xfrm>
          <a:prstGeom prst="rect">
            <a:avLst/>
          </a:prstGeom>
          <a:solidFill>
            <a:srgbClr val="D9622B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164592"/>
            <a:ext cx="91440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শব্দার্থ ও টীকা</a:t>
            </a:r>
            <a:endParaRPr lang="en-US" sz="3600"/>
          </a:p>
        </p:txBody>
      </p:sp>
      <p:sp>
        <p:nvSpPr>
          <p:cNvPr id="4" name="Shape 2"/>
          <p:cNvSpPr/>
          <p:nvPr/>
        </p:nvSpPr>
        <p:spPr>
          <a:xfrm>
            <a:off x="548640" y="1417320"/>
            <a:ext cx="5166360" cy="429768"/>
          </a:xfrm>
          <a:prstGeom prst="roundRect">
            <a:avLst>
              <a:gd name="adj" fmla="val 12766"/>
            </a:avLst>
          </a:prstGeom>
          <a:solidFill>
            <a:srgbClr val="FFFFFF"/>
          </a:solidFill>
          <a:ln w="9525">
            <a:solidFill>
              <a:srgbClr val="3B2E7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31520" y="1417320"/>
            <a:ext cx="4800600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>
                <a:solidFill>
                  <a:srgbClr val="A83A17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রবি শশী  </a:t>
            </a:r>
            <a:r>
              <a:rPr lang="en-US" sz="1500">
                <a:solidFill>
                  <a:srgbClr val="23165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— সূর্য ও চাঁদ</a:t>
            </a:r>
            <a:endParaRPr lang="en-US" sz="1500"/>
          </a:p>
        </p:txBody>
      </p:sp>
      <p:sp>
        <p:nvSpPr>
          <p:cNvPr id="6" name="Shape 4"/>
          <p:cNvSpPr/>
          <p:nvPr/>
        </p:nvSpPr>
        <p:spPr>
          <a:xfrm>
            <a:off x="548640" y="1920240"/>
            <a:ext cx="5166360" cy="429768"/>
          </a:xfrm>
          <a:prstGeom prst="roundRect">
            <a:avLst>
              <a:gd name="adj" fmla="val 12766"/>
            </a:avLst>
          </a:prstGeom>
          <a:solidFill>
            <a:srgbClr val="FFFFFF"/>
          </a:solidFill>
          <a:ln w="9525">
            <a:solidFill>
              <a:srgbClr val="3B2E7E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31520" y="1920240"/>
            <a:ext cx="4800600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>
                <a:solidFill>
                  <a:srgbClr val="A83A17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শীতাতপ  </a:t>
            </a:r>
            <a:r>
              <a:rPr lang="en-US" sz="1500">
                <a:solidFill>
                  <a:srgbClr val="23165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— ঠান্ডা ও গরম</a:t>
            </a:r>
            <a:endParaRPr lang="en-US" sz="1500"/>
          </a:p>
        </p:txBody>
      </p:sp>
      <p:sp>
        <p:nvSpPr>
          <p:cNvPr id="8" name="Shape 6"/>
          <p:cNvSpPr/>
          <p:nvPr/>
        </p:nvSpPr>
        <p:spPr>
          <a:xfrm>
            <a:off x="548640" y="2423160"/>
            <a:ext cx="5166360" cy="429768"/>
          </a:xfrm>
          <a:prstGeom prst="roundRect">
            <a:avLst>
              <a:gd name="adj" fmla="val 12766"/>
            </a:avLst>
          </a:prstGeom>
          <a:solidFill>
            <a:srgbClr val="FFFFFF"/>
          </a:solidFill>
          <a:ln w="9525">
            <a:solidFill>
              <a:srgbClr val="3B2E7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31520" y="2423160"/>
            <a:ext cx="4800600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>
                <a:solidFill>
                  <a:srgbClr val="A83A17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ক্ষুধা তৃষ্ণার জ্বালা  </a:t>
            </a:r>
            <a:r>
              <a:rPr lang="en-US" sz="1500">
                <a:solidFill>
                  <a:srgbClr val="23165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— ক্ষুধা ও পিপাসার কষ্ট</a:t>
            </a:r>
            <a:endParaRPr lang="en-US" sz="1500"/>
          </a:p>
        </p:txBody>
      </p:sp>
      <p:sp>
        <p:nvSpPr>
          <p:cNvPr id="10" name="Shape 8"/>
          <p:cNvSpPr/>
          <p:nvPr/>
        </p:nvSpPr>
        <p:spPr>
          <a:xfrm>
            <a:off x="548640" y="2926080"/>
            <a:ext cx="5166360" cy="429768"/>
          </a:xfrm>
          <a:prstGeom prst="roundRect">
            <a:avLst>
              <a:gd name="adj" fmla="val 12766"/>
            </a:avLst>
          </a:prstGeom>
          <a:solidFill>
            <a:srgbClr val="FFFFFF"/>
          </a:solidFill>
          <a:ln w="9525">
            <a:solidFill>
              <a:srgbClr val="3B2E7E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31520" y="2926080"/>
            <a:ext cx="4800600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>
                <a:solidFill>
                  <a:srgbClr val="A83A17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যুঝি  </a:t>
            </a:r>
            <a:r>
              <a:rPr lang="en-US" sz="1500">
                <a:solidFill>
                  <a:srgbClr val="23165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— যুদ্ধ করি, লড়াই করি</a:t>
            </a:r>
            <a:endParaRPr lang="en-US" sz="1500"/>
          </a:p>
        </p:txBody>
      </p:sp>
      <p:sp>
        <p:nvSpPr>
          <p:cNvPr id="12" name="Shape 10"/>
          <p:cNvSpPr/>
          <p:nvPr/>
        </p:nvSpPr>
        <p:spPr>
          <a:xfrm>
            <a:off x="548640" y="3429000"/>
            <a:ext cx="5166360" cy="429768"/>
          </a:xfrm>
          <a:prstGeom prst="roundRect">
            <a:avLst>
              <a:gd name="adj" fmla="val 12766"/>
            </a:avLst>
          </a:prstGeom>
          <a:solidFill>
            <a:srgbClr val="FFFFFF"/>
          </a:solidFill>
          <a:ln w="9525">
            <a:solidFill>
              <a:srgbClr val="3B2E7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31520" y="3429000"/>
            <a:ext cx="4800600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>
                <a:solidFill>
                  <a:srgbClr val="A83A17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তরে  </a:t>
            </a:r>
            <a:r>
              <a:rPr lang="en-US" sz="1500">
                <a:solidFill>
                  <a:srgbClr val="23165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— জন্য</a:t>
            </a:r>
            <a:endParaRPr lang="en-US" sz="1500"/>
          </a:p>
        </p:txBody>
      </p:sp>
      <p:sp>
        <p:nvSpPr>
          <p:cNvPr id="14" name="Shape 12"/>
          <p:cNvSpPr/>
          <p:nvPr/>
        </p:nvSpPr>
        <p:spPr>
          <a:xfrm>
            <a:off x="548640" y="3931920"/>
            <a:ext cx="5166360" cy="429768"/>
          </a:xfrm>
          <a:prstGeom prst="roundRect">
            <a:avLst>
              <a:gd name="adj" fmla="val 12766"/>
            </a:avLst>
          </a:prstGeom>
          <a:solidFill>
            <a:srgbClr val="FFFFFF"/>
          </a:solidFill>
          <a:ln w="9525">
            <a:solidFill>
              <a:srgbClr val="3B2E7E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31520" y="3931920"/>
            <a:ext cx="4800600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>
                <a:solidFill>
                  <a:srgbClr val="A83A17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ডাঁটো  </a:t>
            </a:r>
            <a:r>
              <a:rPr lang="en-US" sz="1500">
                <a:solidFill>
                  <a:srgbClr val="23165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— পুষ্ট, শক্ত, সমর্থ</a:t>
            </a:r>
            <a:endParaRPr lang="en-US" sz="1500"/>
          </a:p>
        </p:txBody>
      </p:sp>
      <p:sp>
        <p:nvSpPr>
          <p:cNvPr id="16" name="Shape 14"/>
          <p:cNvSpPr/>
          <p:nvPr/>
        </p:nvSpPr>
        <p:spPr>
          <a:xfrm>
            <a:off x="548640" y="4434840"/>
            <a:ext cx="5166360" cy="429768"/>
          </a:xfrm>
          <a:prstGeom prst="roundRect">
            <a:avLst>
              <a:gd name="adj" fmla="val 12766"/>
            </a:avLst>
          </a:prstGeom>
          <a:solidFill>
            <a:srgbClr val="FFFFFF"/>
          </a:solidFill>
          <a:ln w="9525">
            <a:solidFill>
              <a:srgbClr val="3B2E7E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31520" y="4434840"/>
            <a:ext cx="4800600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>
                <a:solidFill>
                  <a:srgbClr val="A83A17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বাসর বাঁধি  </a:t>
            </a:r>
            <a:r>
              <a:rPr lang="en-US" sz="1500">
                <a:solidFill>
                  <a:srgbClr val="23165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— সম্প্রীতি গড়ে তুলি</a:t>
            </a:r>
            <a:endParaRPr lang="en-US" sz="1500"/>
          </a:p>
        </p:txBody>
      </p:sp>
      <p:sp>
        <p:nvSpPr>
          <p:cNvPr id="18" name="Shape 16"/>
          <p:cNvSpPr/>
          <p:nvPr/>
        </p:nvSpPr>
        <p:spPr>
          <a:xfrm>
            <a:off x="548640" y="4937760"/>
            <a:ext cx="5166360" cy="429768"/>
          </a:xfrm>
          <a:prstGeom prst="roundRect">
            <a:avLst>
              <a:gd name="adj" fmla="val 12766"/>
            </a:avLst>
          </a:prstGeom>
          <a:solidFill>
            <a:srgbClr val="FFFFFF"/>
          </a:solidFill>
          <a:ln w="9525">
            <a:solidFill>
              <a:srgbClr val="3B2E7E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31520" y="4937760"/>
            <a:ext cx="4800600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>
                <a:solidFill>
                  <a:srgbClr val="A83A17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দোসর  </a:t>
            </a:r>
            <a:r>
              <a:rPr lang="en-US" sz="1500">
                <a:solidFill>
                  <a:srgbClr val="23165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— সাথি, বন্ধু, সঙ্গী</a:t>
            </a:r>
            <a:endParaRPr lang="en-US" sz="1500"/>
          </a:p>
        </p:txBody>
      </p:sp>
      <p:sp>
        <p:nvSpPr>
          <p:cNvPr id="20" name="Shape 18"/>
          <p:cNvSpPr/>
          <p:nvPr/>
        </p:nvSpPr>
        <p:spPr>
          <a:xfrm>
            <a:off x="6309360" y="1417320"/>
            <a:ext cx="5166360" cy="429768"/>
          </a:xfrm>
          <a:prstGeom prst="roundRect">
            <a:avLst>
              <a:gd name="adj" fmla="val 12766"/>
            </a:avLst>
          </a:prstGeom>
          <a:solidFill>
            <a:srgbClr val="FFFFFF"/>
          </a:solidFill>
          <a:ln w="9525">
            <a:solidFill>
              <a:srgbClr val="3B2E7E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492240" y="1417320"/>
            <a:ext cx="4800600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>
                <a:solidFill>
                  <a:srgbClr val="A83A17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ধলো  </a:t>
            </a:r>
            <a:r>
              <a:rPr lang="en-US" sz="1500">
                <a:solidFill>
                  <a:srgbClr val="23165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— সাদা, ফরসা, শুভ্র</a:t>
            </a:r>
            <a:endParaRPr lang="en-US" sz="1500"/>
          </a:p>
        </p:txBody>
      </p:sp>
      <p:sp>
        <p:nvSpPr>
          <p:cNvPr id="22" name="Shape 20"/>
          <p:cNvSpPr/>
          <p:nvPr/>
        </p:nvSpPr>
        <p:spPr>
          <a:xfrm>
            <a:off x="6309360" y="1920240"/>
            <a:ext cx="5166360" cy="429768"/>
          </a:xfrm>
          <a:prstGeom prst="roundRect">
            <a:avLst>
              <a:gd name="adj" fmla="val 12766"/>
            </a:avLst>
          </a:prstGeom>
          <a:solidFill>
            <a:srgbClr val="FFFFFF"/>
          </a:solidFill>
          <a:ln w="9525">
            <a:solidFill>
              <a:srgbClr val="3B2E7E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492240" y="1920240"/>
            <a:ext cx="4800600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>
                <a:solidFill>
                  <a:srgbClr val="A83A17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ডাঙা  </a:t>
            </a:r>
            <a:r>
              <a:rPr lang="en-US" sz="1500">
                <a:solidFill>
                  <a:srgbClr val="23165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— স্থল, উঁচুভূমি, চর</a:t>
            </a:r>
            <a:endParaRPr lang="en-US" sz="1500"/>
          </a:p>
        </p:txBody>
      </p:sp>
      <p:sp>
        <p:nvSpPr>
          <p:cNvPr id="24" name="Shape 22"/>
          <p:cNvSpPr/>
          <p:nvPr/>
        </p:nvSpPr>
        <p:spPr>
          <a:xfrm>
            <a:off x="6309360" y="2423160"/>
            <a:ext cx="5166360" cy="429768"/>
          </a:xfrm>
          <a:prstGeom prst="roundRect">
            <a:avLst>
              <a:gd name="adj" fmla="val 12766"/>
            </a:avLst>
          </a:prstGeom>
          <a:solidFill>
            <a:srgbClr val="FFFFFF"/>
          </a:solidFill>
          <a:ln w="9525">
            <a:solidFill>
              <a:srgbClr val="3B2E7E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492240" y="2423160"/>
            <a:ext cx="4800600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>
                <a:solidFill>
                  <a:srgbClr val="A83A17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ছোপ  </a:t>
            </a:r>
            <a:r>
              <a:rPr lang="en-US" sz="1500">
                <a:solidFill>
                  <a:srgbClr val="23165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— রঙের পোঁচ, ছাপ</a:t>
            </a:r>
            <a:endParaRPr lang="en-US" sz="1500"/>
          </a:p>
        </p:txBody>
      </p:sp>
      <p:sp>
        <p:nvSpPr>
          <p:cNvPr id="26" name="Shape 24"/>
          <p:cNvSpPr/>
          <p:nvPr/>
        </p:nvSpPr>
        <p:spPr>
          <a:xfrm>
            <a:off x="6309360" y="2926080"/>
            <a:ext cx="5166360" cy="429768"/>
          </a:xfrm>
          <a:prstGeom prst="roundRect">
            <a:avLst>
              <a:gd name="adj" fmla="val 12766"/>
            </a:avLst>
          </a:prstGeom>
          <a:solidFill>
            <a:srgbClr val="FFFFFF"/>
          </a:solidFill>
          <a:ln w="9525">
            <a:solidFill>
              <a:srgbClr val="3B2E7E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492240" y="2926080"/>
            <a:ext cx="4800600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>
                <a:solidFill>
                  <a:srgbClr val="A83A17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শূদ্র  </a:t>
            </a:r>
            <a:r>
              <a:rPr lang="en-US" sz="1500">
                <a:solidFill>
                  <a:srgbClr val="23165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— হিন্দু চতুর্বর্ণের একটি</a:t>
            </a:r>
            <a:endParaRPr lang="en-US" sz="1500"/>
          </a:p>
        </p:txBody>
      </p:sp>
      <p:sp>
        <p:nvSpPr>
          <p:cNvPr id="28" name="Shape 26"/>
          <p:cNvSpPr/>
          <p:nvPr/>
        </p:nvSpPr>
        <p:spPr>
          <a:xfrm>
            <a:off x="6309360" y="3429000"/>
            <a:ext cx="5166360" cy="429768"/>
          </a:xfrm>
          <a:prstGeom prst="roundRect">
            <a:avLst>
              <a:gd name="adj" fmla="val 12766"/>
            </a:avLst>
          </a:prstGeom>
          <a:solidFill>
            <a:srgbClr val="FFFFFF"/>
          </a:solidFill>
          <a:ln w="9525">
            <a:solidFill>
              <a:srgbClr val="3B2E7E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6492240" y="3429000"/>
            <a:ext cx="4800600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>
                <a:solidFill>
                  <a:srgbClr val="A83A17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বনেদি  </a:t>
            </a:r>
            <a:r>
              <a:rPr lang="en-US" sz="1500">
                <a:solidFill>
                  <a:srgbClr val="23165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— প্রাচীন, সম্ভ্রান্ত</a:t>
            </a:r>
            <a:endParaRPr lang="en-US" sz="1500"/>
          </a:p>
        </p:txBody>
      </p:sp>
      <p:sp>
        <p:nvSpPr>
          <p:cNvPr id="30" name="Shape 28"/>
          <p:cNvSpPr/>
          <p:nvPr/>
        </p:nvSpPr>
        <p:spPr>
          <a:xfrm>
            <a:off x="6309360" y="3931920"/>
            <a:ext cx="5166360" cy="429768"/>
          </a:xfrm>
          <a:prstGeom prst="roundRect">
            <a:avLst>
              <a:gd name="adj" fmla="val 12766"/>
            </a:avLst>
          </a:prstGeom>
          <a:solidFill>
            <a:srgbClr val="FFFFFF"/>
          </a:solidFill>
          <a:ln w="9525">
            <a:solidFill>
              <a:srgbClr val="3B2E7E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6492240" y="3931920"/>
            <a:ext cx="4800600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>
                <a:solidFill>
                  <a:srgbClr val="A83A17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গর-বনেদি  </a:t>
            </a:r>
            <a:r>
              <a:rPr lang="en-US" sz="1500">
                <a:solidFill>
                  <a:srgbClr val="23165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— অভিজাত নয় এমন</a:t>
            </a:r>
            <a:endParaRPr lang="en-US" sz="1500"/>
          </a:p>
        </p:txBody>
      </p:sp>
      <p:sp>
        <p:nvSpPr>
          <p:cNvPr id="32" name="Shape 30"/>
          <p:cNvSpPr/>
          <p:nvPr/>
        </p:nvSpPr>
        <p:spPr>
          <a:xfrm>
            <a:off x="6309360" y="4434840"/>
            <a:ext cx="5166360" cy="429768"/>
          </a:xfrm>
          <a:prstGeom prst="roundRect">
            <a:avLst>
              <a:gd name="adj" fmla="val 12766"/>
            </a:avLst>
          </a:prstGeom>
          <a:solidFill>
            <a:srgbClr val="FFFFFF"/>
          </a:solidFill>
          <a:ln w="9525">
            <a:solidFill>
              <a:srgbClr val="3B2E7E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6492240" y="4434840"/>
            <a:ext cx="4800600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>
                <a:solidFill>
                  <a:srgbClr val="A83A17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বুনিয়াদ  </a:t>
            </a:r>
            <a:r>
              <a:rPr lang="en-US" sz="1500">
                <a:solidFill>
                  <a:srgbClr val="23165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— ভিত্তি</a:t>
            </a:r>
            <a:endParaRPr lang="en-US" sz="1500"/>
          </a:p>
        </p:txBody>
      </p:sp>
      <p:sp>
        <p:nvSpPr>
          <p:cNvPr id="34" name="Shape 32"/>
          <p:cNvSpPr/>
          <p:nvPr/>
        </p:nvSpPr>
        <p:spPr>
          <a:xfrm>
            <a:off x="6309360" y="4937760"/>
            <a:ext cx="5166360" cy="429768"/>
          </a:xfrm>
          <a:prstGeom prst="roundRect">
            <a:avLst>
              <a:gd name="adj" fmla="val 12766"/>
            </a:avLst>
          </a:prstGeom>
          <a:solidFill>
            <a:srgbClr val="FFFFFF"/>
          </a:solidFill>
          <a:ln w="9525">
            <a:solidFill>
              <a:srgbClr val="3B2E7E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6492240" y="4937760"/>
            <a:ext cx="4800600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>
                <a:solidFill>
                  <a:srgbClr val="A83A17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জনম-বেদি  </a:t>
            </a:r>
            <a:r>
              <a:rPr lang="en-US" sz="1500">
                <a:solidFill>
                  <a:srgbClr val="23165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— সূতিকাগৃহ, জন্মস্থান</a:t>
            </a:r>
            <a:endParaRPr lang="en-US" sz="15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E4D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058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>
                <a:solidFill>
                  <a:srgbClr val="F2B138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কবিতার মূলভাব</a:t>
            </a:r>
            <a:endParaRPr lang="en-US" sz="3600"/>
          </a:p>
        </p:txBody>
      </p:sp>
      <p:sp>
        <p:nvSpPr>
          <p:cNvPr id="3" name="Shape 1"/>
          <p:cNvSpPr/>
          <p:nvPr/>
        </p:nvSpPr>
        <p:spPr>
          <a:xfrm>
            <a:off x="731520" y="1600200"/>
            <a:ext cx="502920" cy="502920"/>
          </a:xfrm>
          <a:prstGeom prst="ellipse">
            <a:avLst/>
          </a:prstGeom>
          <a:solidFill>
            <a:srgbClr val="F2B138"/>
          </a:solidFill>
          <a:ln/>
        </p:spPr>
      </p:sp>
      <p:sp>
        <p:nvSpPr>
          <p:cNvPr id="4" name="Text 2"/>
          <p:cNvSpPr/>
          <p:nvPr/>
        </p:nvSpPr>
        <p:spPr>
          <a:xfrm>
            <a:off x="731520" y="16002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>
                <a:solidFill>
                  <a:srgbClr val="1E4D3B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1</a:t>
            </a:r>
            <a:endParaRPr lang="en-US" sz="2000"/>
          </a:p>
        </p:txBody>
      </p:sp>
      <p:sp>
        <p:nvSpPr>
          <p:cNvPr id="5" name="Text 3"/>
          <p:cNvSpPr/>
          <p:nvPr/>
        </p:nvSpPr>
        <p:spPr>
          <a:xfrm>
            <a:off x="1463040" y="1554480"/>
            <a:ext cx="99669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90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পৃথিবীর সকল মানুষের একটিই জাতি— মানুষ জাতি; সবাই একই পৃথিবীর আলো-বাতাসে লালিত হয়।</a:t>
            </a:r>
            <a:endParaRPr lang="en-US" sz="1900"/>
          </a:p>
        </p:txBody>
      </p:sp>
      <p:sp>
        <p:nvSpPr>
          <p:cNvPr id="6" name="Shape 4"/>
          <p:cNvSpPr/>
          <p:nvPr/>
        </p:nvSpPr>
        <p:spPr>
          <a:xfrm>
            <a:off x="731520" y="2743200"/>
            <a:ext cx="502920" cy="502920"/>
          </a:xfrm>
          <a:prstGeom prst="ellipse">
            <a:avLst/>
          </a:prstGeom>
          <a:solidFill>
            <a:srgbClr val="F2B138"/>
          </a:solidFill>
          <a:ln/>
        </p:spPr>
      </p:sp>
      <p:sp>
        <p:nvSpPr>
          <p:cNvPr id="7" name="Text 5"/>
          <p:cNvSpPr/>
          <p:nvPr/>
        </p:nvSpPr>
        <p:spPr>
          <a:xfrm>
            <a:off x="731520" y="27432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>
                <a:solidFill>
                  <a:srgbClr val="1E4D3B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2</a:t>
            </a:r>
            <a:endParaRPr lang="en-US" sz="2000"/>
          </a:p>
        </p:txBody>
      </p:sp>
      <p:sp>
        <p:nvSpPr>
          <p:cNvPr id="8" name="Text 6"/>
          <p:cNvSpPr/>
          <p:nvPr/>
        </p:nvSpPr>
        <p:spPr>
          <a:xfrm>
            <a:off x="1463040" y="2697480"/>
            <a:ext cx="99669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90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ক্ষুধা, তৃষ্ণা, শীত-গরমের কষ্ট সব মানুষ সমানভাবে অনুভব করে; বেঁচে থাকার লড়াইও সবার এক।</a:t>
            </a:r>
            <a:endParaRPr lang="en-US" sz="1900"/>
          </a:p>
        </p:txBody>
      </p:sp>
      <p:sp>
        <p:nvSpPr>
          <p:cNvPr id="9" name="Shape 7"/>
          <p:cNvSpPr/>
          <p:nvPr/>
        </p:nvSpPr>
        <p:spPr>
          <a:xfrm>
            <a:off x="731520" y="3886200"/>
            <a:ext cx="502920" cy="502920"/>
          </a:xfrm>
          <a:prstGeom prst="ellipse">
            <a:avLst/>
          </a:prstGeom>
          <a:solidFill>
            <a:srgbClr val="F2B138"/>
          </a:solidFill>
          <a:ln/>
        </p:spPr>
      </p:sp>
      <p:sp>
        <p:nvSpPr>
          <p:cNvPr id="10" name="Text 8"/>
          <p:cNvSpPr/>
          <p:nvPr/>
        </p:nvSpPr>
        <p:spPr>
          <a:xfrm>
            <a:off x="731520" y="38862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>
                <a:solidFill>
                  <a:srgbClr val="1E4D3B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3</a:t>
            </a:r>
            <a:endParaRPr lang="en-US" sz="2000"/>
          </a:p>
        </p:txBody>
      </p:sp>
      <p:sp>
        <p:nvSpPr>
          <p:cNvPr id="11" name="Text 9"/>
          <p:cNvSpPr/>
          <p:nvPr/>
        </p:nvSpPr>
        <p:spPr>
          <a:xfrm>
            <a:off x="1463040" y="3840480"/>
            <a:ext cx="99669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90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বাইরের রং কালো-ধলো যাই হোক, ভেতরের রক্তের রং সবার একই— তাই এই ভেদ কৃত্রিম মাত্র।</a:t>
            </a:r>
            <a:endParaRPr lang="en-US" sz="1900"/>
          </a:p>
        </p:txBody>
      </p:sp>
      <p:sp>
        <p:nvSpPr>
          <p:cNvPr id="12" name="Shape 10"/>
          <p:cNvSpPr/>
          <p:nvPr/>
        </p:nvSpPr>
        <p:spPr>
          <a:xfrm>
            <a:off x="731520" y="5029200"/>
            <a:ext cx="502920" cy="502920"/>
          </a:xfrm>
          <a:prstGeom prst="ellipse">
            <a:avLst/>
          </a:prstGeom>
          <a:solidFill>
            <a:srgbClr val="F2B138"/>
          </a:solidFill>
          <a:ln/>
        </p:spPr>
      </p:sp>
      <p:sp>
        <p:nvSpPr>
          <p:cNvPr id="13" name="Text 11"/>
          <p:cNvSpPr/>
          <p:nvPr/>
        </p:nvSpPr>
        <p:spPr>
          <a:xfrm>
            <a:off x="731520" y="50292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>
                <a:solidFill>
                  <a:srgbClr val="1E4D3B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4</a:t>
            </a:r>
            <a:endParaRPr lang="en-US" sz="2000"/>
          </a:p>
        </p:txBody>
      </p:sp>
      <p:sp>
        <p:nvSpPr>
          <p:cNvPr id="14" name="Text 12"/>
          <p:cNvSpPr/>
          <p:nvPr/>
        </p:nvSpPr>
        <p:spPr>
          <a:xfrm>
            <a:off x="1463040" y="4983480"/>
            <a:ext cx="99669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90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বংশ, জাতি, বর্ণ, বনেদি-অবনেদি ভেদ সবই মানুষের বানানো; দুনিয়াই সবার প্রকৃত জন্মভূমি।</a:t>
            </a:r>
            <a:endParaRPr lang="en-US" sz="19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2316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961120" y="4206240"/>
            <a:ext cx="4572000" cy="4572000"/>
          </a:xfrm>
          <a:prstGeom prst="ellipse">
            <a:avLst/>
          </a:prstGeom>
          <a:solidFill>
            <a:srgbClr val="3B2E7E">
              <a:alpha val="60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822960" y="822960"/>
            <a:ext cx="91440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000" b="1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সারসংক্ষেপ</a:t>
            </a:r>
            <a:endParaRPr lang="en-US" sz="4000"/>
          </a:p>
        </p:txBody>
      </p:sp>
      <p:sp>
        <p:nvSpPr>
          <p:cNvPr id="4" name="Shape 2"/>
          <p:cNvSpPr/>
          <p:nvPr/>
        </p:nvSpPr>
        <p:spPr>
          <a:xfrm>
            <a:off x="868680" y="1600200"/>
            <a:ext cx="2011680" cy="54864"/>
          </a:xfrm>
          <a:prstGeom prst="rect">
            <a:avLst/>
          </a:prstGeom>
          <a:solidFill>
            <a:srgbClr val="D9622B"/>
          </a:solidFill>
          <a:ln/>
        </p:spPr>
      </p:sp>
      <p:sp>
        <p:nvSpPr>
          <p:cNvPr id="5" name="Text 3"/>
          <p:cNvSpPr/>
          <p:nvPr/>
        </p:nvSpPr>
        <p:spPr>
          <a:xfrm>
            <a:off x="868680" y="1965960"/>
            <a:ext cx="786384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2000">
                <a:solidFill>
                  <a:srgbClr val="FFF3E4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কবি সত্যেন্দ্রনাথ দত্ত 'মানুষ জাতি' কবিতায় বলেছেন, জাতি-ধর্ম-বর্ণ-গোত্রের সীমানা মানুষের বানানো, প্রকৃতপক্ষে এসবের ঊর্ধ্বে সব মানুষ একই— মানুষ জাতি। এই পৃথিবীই সবার জন্মভূমি, তাই কৃত্রিম ভেদাভেদ ভুলে সবাইকে একই মানবপরিবারের সদস্য হিসেবে গ্রহণ করাই কবির বার্তা।</a:t>
            </a:r>
            <a:endParaRPr lang="en-US" sz="2000"/>
          </a:p>
        </p:txBody>
      </p:sp>
      <p:sp>
        <p:nvSpPr>
          <p:cNvPr id="6" name="Shape 4"/>
          <p:cNvSpPr/>
          <p:nvPr/>
        </p:nvSpPr>
        <p:spPr>
          <a:xfrm>
            <a:off x="868680" y="4389120"/>
            <a:ext cx="8046720" cy="1371600"/>
          </a:xfrm>
          <a:prstGeom prst="roundRect">
            <a:avLst>
              <a:gd name="adj" fmla="val 8000"/>
            </a:avLst>
          </a:prstGeom>
          <a:solidFill>
            <a:srgbClr val="F2B138"/>
          </a:solidFill>
          <a:ln/>
        </p:spPr>
      </p:sp>
      <p:sp>
        <p:nvSpPr>
          <p:cNvPr id="7" name="Text 5"/>
          <p:cNvSpPr/>
          <p:nvPr/>
        </p:nvSpPr>
        <p:spPr>
          <a:xfrm>
            <a:off x="1143000" y="4389120"/>
            <a:ext cx="74980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100" b="1" i="1">
                <a:solidFill>
                  <a:srgbClr val="23165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“দুনিয়ার সাথে গাঁথা বুনিয়াদ, দুনিয়া সবারি জনম-বেদি।”</a:t>
            </a:r>
            <a:endParaRPr lang="en-US" sz="2100"/>
          </a:p>
        </p:txBody>
      </p:sp>
      <p:sp>
        <p:nvSpPr>
          <p:cNvPr id="8" name="Text 6"/>
          <p:cNvSpPr/>
          <p:nvPr/>
        </p:nvSpPr>
        <p:spPr>
          <a:xfrm>
            <a:off x="7692887" y="6446520"/>
            <a:ext cx="562554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>
                <a:solidFill>
                  <a:srgbClr val="FFF3E4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ষষ্ঠ শ্রেণি | বাংলা | পাঠ ১২ | মানুষ জাতি — সত্যেন্দ্রনাথ দত্ত</a:t>
            </a:r>
            <a:endParaRPr lang="en-US" sz="12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600363" y="544946"/>
            <a:ext cx="10852727" cy="5966691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787514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8</TotalTime>
  <Words>499</Words>
  <Application>Microsoft Office PowerPoint</Application>
  <PresentationFormat>Widescreen</PresentationFormat>
  <Paragraphs>91</Paragraphs>
  <Slides>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Calibri</vt:lpstr>
      <vt:lpstr>Calibri Light</vt:lpstr>
      <vt:lpstr>Cambria</vt:lpstr>
      <vt:lpstr>Nirmala UI</vt:lpstr>
      <vt:lpstr>Retrospect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Microsoft account</cp:lastModifiedBy>
  <cp:revision>2</cp:revision>
  <dcterms:created xsi:type="dcterms:W3CDTF">2026-07-25T04:55:13Z</dcterms:created>
  <dcterms:modified xsi:type="dcterms:W3CDTF">2026-07-25T06:04:06Z</dcterms:modified>
</cp:coreProperties>
</file>