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10"/>
  </p:notes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4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4664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138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003032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68874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44786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084598" y="3244334"/>
            <a:ext cx="6022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0" smtClean="0">
                <a:solidFill>
                  <a:srgbClr val="212529"/>
                </a:solidFill>
                <a:effectLst/>
                <a:latin typeface="Shonar Bangla" panose="02020603050405020304" pitchFamily="18" charset="0"/>
                <a:ea typeface="Times New Roman" panose="02020603050405020304" pitchFamily="18" charset="0"/>
              </a:rPr>
              <a:t>মোঃ আলাউদ্দিন , সহকারী শিক্ষক, শিয়ালীডাঙ্গা বহুমুখী মাধ্যমিক বিদ্যালয়,বটিয়াঘাটা,খুলনা।</a:t>
            </a:r>
            <a:endParaRPr lang="en-US" sz="1600" b="1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35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25921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117172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32869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40106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93144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43124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56700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4535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73196" y="6488668"/>
            <a:ext cx="6022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0" smtClean="0">
                <a:solidFill>
                  <a:srgbClr val="FFC000"/>
                </a:solidFill>
                <a:effectLst/>
                <a:latin typeface="Shonar Bangla" panose="02020603050405020304" pitchFamily="18" charset="0"/>
                <a:ea typeface="Times New Roman" panose="02020603050405020304" pitchFamily="18" charset="0"/>
              </a:rPr>
              <a:t>মোঃ আলাউদ্দিন , সহকারী শিক্ষক, শিয়ালীডাঙ্গা বহুমুখী মাধ্যমিক বিদ্যালয়,বটিয়াঘাটা,খুলনা।</a:t>
            </a:r>
            <a:endParaRPr lang="en-US" sz="1600" b="1">
              <a:solidFill>
                <a:srgbClr val="FFC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684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jfif"/><Relationship Id="rId3" Type="http://schemas.openxmlformats.org/officeDocument/2006/relationships/image" Target="../media/image3.jp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4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2.jp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10.jf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29850" y="-331470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3" name="Shape 1"/>
          <p:cNvSpPr/>
          <p:nvPr/>
        </p:nvSpPr>
        <p:spPr>
          <a:xfrm rot="4320000">
            <a:off x="10882085" y="142406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4" name="Shape 2"/>
          <p:cNvSpPr/>
          <p:nvPr/>
        </p:nvSpPr>
        <p:spPr>
          <a:xfrm rot="8640000">
            <a:off x="10632953" y="909154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5" name="Shape 3"/>
          <p:cNvSpPr/>
          <p:nvPr/>
        </p:nvSpPr>
        <p:spPr>
          <a:xfrm rot="12960000">
            <a:off x="9826747" y="909154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6" name="Shape 4"/>
          <p:cNvSpPr/>
          <p:nvPr/>
        </p:nvSpPr>
        <p:spPr>
          <a:xfrm rot="17280000">
            <a:off x="9577615" y="142406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7" name="Shape 5"/>
          <p:cNvSpPr/>
          <p:nvPr/>
        </p:nvSpPr>
        <p:spPr>
          <a:xfrm>
            <a:off x="10319004" y="717804"/>
            <a:ext cx="576072" cy="576072"/>
          </a:xfrm>
          <a:prstGeom prst="ellipse">
            <a:avLst/>
          </a:prstGeom>
          <a:solidFill>
            <a:srgbClr val="FF8800"/>
          </a:solidFill>
          <a:ln/>
        </p:spPr>
      </p:sp>
      <p:sp>
        <p:nvSpPr>
          <p:cNvPr id="8" name="Shape 6"/>
          <p:cNvSpPr/>
          <p:nvPr/>
        </p:nvSpPr>
        <p:spPr>
          <a:xfrm>
            <a:off x="1003554" y="4780026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9" name="Shape 7"/>
          <p:cNvSpPr/>
          <p:nvPr/>
        </p:nvSpPr>
        <p:spPr>
          <a:xfrm rot="4320000">
            <a:off x="1481859" y="5127535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0" name="Shape 8"/>
          <p:cNvSpPr/>
          <p:nvPr/>
        </p:nvSpPr>
        <p:spPr>
          <a:xfrm rot="8640000">
            <a:off x="1299163" y="5689817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1" name="Shape 9"/>
          <p:cNvSpPr/>
          <p:nvPr/>
        </p:nvSpPr>
        <p:spPr>
          <a:xfrm rot="12960000">
            <a:off x="707945" y="5689817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2" name="Shape 10"/>
          <p:cNvSpPr/>
          <p:nvPr/>
        </p:nvSpPr>
        <p:spPr>
          <a:xfrm rot="17280000">
            <a:off x="525249" y="5127535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3" name="Shape 11"/>
          <p:cNvSpPr/>
          <p:nvPr/>
        </p:nvSpPr>
        <p:spPr>
          <a:xfrm>
            <a:off x="1068934" y="5549494"/>
            <a:ext cx="422453" cy="422453"/>
          </a:xfrm>
          <a:prstGeom prst="ellipse">
            <a:avLst/>
          </a:prstGeom>
          <a:solidFill>
            <a:srgbClr val="FF8800"/>
          </a:solidFill>
          <a:ln/>
        </p:spPr>
      </p:sp>
      <p:sp>
        <p:nvSpPr>
          <p:cNvPr id="14" name="Text 12"/>
          <p:cNvSpPr/>
          <p:nvPr/>
        </p:nvSpPr>
        <p:spPr>
          <a:xfrm>
            <a:off x="5185954" y="2127154"/>
            <a:ext cx="550503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200" b="1" dirty="0">
                <a:solidFill>
                  <a:srgbClr val="FFC30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ঝিঙে ফুল</a:t>
            </a:r>
            <a:endParaRPr lang="en-US" sz="7200" dirty="0"/>
          </a:p>
        </p:txBody>
      </p:sp>
      <p:sp>
        <p:nvSpPr>
          <p:cNvPr id="15" name="Text 13"/>
          <p:cNvSpPr/>
          <p:nvPr/>
        </p:nvSpPr>
        <p:spPr>
          <a:xfrm>
            <a:off x="4937760" y="3566160"/>
            <a:ext cx="6675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FFF8E7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কবি: কাজী নজরুল ইসলাম</a:t>
            </a:r>
            <a:endParaRPr lang="en-US" sz="3200" dirty="0"/>
          </a:p>
        </p:txBody>
      </p:sp>
      <p:sp>
        <p:nvSpPr>
          <p:cNvPr id="16" name="Text 14"/>
          <p:cNvSpPr/>
          <p:nvPr/>
        </p:nvSpPr>
        <p:spPr>
          <a:xfrm>
            <a:off x="5434148" y="4480560"/>
            <a:ext cx="6178731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97BC62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পাঠ - ১৩  |  কবিতা  |  ষষ্ঠ শ্রেণি</a:t>
            </a:r>
            <a:endParaRPr lang="en-US" sz="2200" dirty="0"/>
          </a:p>
        </p:txBody>
      </p:sp>
      <p:sp>
        <p:nvSpPr>
          <p:cNvPr id="17" name="TextBox 16"/>
          <p:cNvSpPr txBox="1"/>
          <p:nvPr/>
        </p:nvSpPr>
        <p:spPr>
          <a:xfrm>
            <a:off x="261988" y="326571"/>
            <a:ext cx="33302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 পরিচিতি</a:t>
            </a:r>
          </a:p>
          <a:p>
            <a:endParaRPr lang="en-US" sz="440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75" y="1128114"/>
            <a:ext cx="1868557" cy="1737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548640" y="2877818"/>
            <a:ext cx="2322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92D050"/>
                </a:solidFill>
              </a:rPr>
              <a:t>মোঃ আলাউদ্দিন </a:t>
            </a:r>
          </a:p>
          <a:p>
            <a:endParaRPr lang="en-US" sz="3200"/>
          </a:p>
        </p:txBody>
      </p:sp>
      <p:sp>
        <p:nvSpPr>
          <p:cNvPr id="21" name="TextBox 20"/>
          <p:cNvSpPr txBox="1"/>
          <p:nvPr/>
        </p:nvSpPr>
        <p:spPr>
          <a:xfrm>
            <a:off x="548640" y="3347820"/>
            <a:ext cx="1881051" cy="457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92264" y="3321470"/>
            <a:ext cx="1500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B050"/>
                </a:solidFill>
              </a:rPr>
              <a:t>সহকারী শিক্ষক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2880" y="3744336"/>
            <a:ext cx="340940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00B0F0"/>
                </a:solidFill>
              </a:rPr>
              <a:t>শিয়ালীডাঙ্গা বহুমুখী </a:t>
            </a:r>
            <a:r>
              <a:rPr lang="en-US" sz="2400">
                <a:solidFill>
                  <a:srgbClr val="00B0F0"/>
                </a:solidFill>
              </a:rPr>
              <a:t>মাধ্যমিক </a:t>
            </a:r>
            <a:r>
              <a:rPr lang="en-US" sz="2400" smtClean="0">
                <a:solidFill>
                  <a:srgbClr val="00B0F0"/>
                </a:solidFill>
              </a:rPr>
              <a:t>বিদ্যালয়</a:t>
            </a:r>
          </a:p>
          <a:p>
            <a:pPr algn="ctr"/>
            <a:r>
              <a:rPr lang="en-US" sz="2000" smtClean="0">
                <a:solidFill>
                  <a:srgbClr val="00B0F0"/>
                </a:solidFill>
              </a:rPr>
              <a:t>বটিয়াঘাটা,খুলনা</a:t>
            </a:r>
            <a:r>
              <a:rPr lang="en-US" sz="2000">
                <a:solidFill>
                  <a:srgbClr val="00B0F0"/>
                </a:solidFill>
              </a:rPr>
              <a:t>।</a:t>
            </a:r>
          </a:p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316848" y="1103365"/>
            <a:ext cx="35792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00B0F0"/>
                </a:solidFill>
              </a:rPr>
              <a:t> আজকের পাঠ</a:t>
            </a:r>
            <a:endParaRPr lang="en-US" sz="4400"/>
          </a:p>
        </p:txBody>
      </p:sp>
      <p:cxnSp>
        <p:nvCxnSpPr>
          <p:cNvPr id="27" name="Straight Connector 26"/>
          <p:cNvCxnSpPr/>
          <p:nvPr/>
        </p:nvCxnSpPr>
        <p:spPr>
          <a:xfrm>
            <a:off x="4068417" y="8481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359965" y="1097280"/>
            <a:ext cx="13252" cy="404456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572000" y="875857"/>
            <a:ext cx="92764" cy="454693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220817" y="10005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0548" y="15996"/>
            <a:ext cx="4298442" cy="68580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625060" y="4632960"/>
            <a:ext cx="2926080" cy="292608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41120" y="670560"/>
            <a:ext cx="1950720" cy="201168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1149035" y="553153"/>
            <a:ext cx="2189920" cy="240360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670560" y="2682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47894" y="0"/>
            <a:ext cx="7853428" cy="690259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298580" y="2956761"/>
            <a:ext cx="3884427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867" b="1" dirty="0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5867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815840" y="91440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4727887" y="650907"/>
            <a:ext cx="860916" cy="956187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3825" y="454431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133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আলাউদ্দিন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2133" b="1" dirty="0">
              <a:ln w="10160">
                <a:solidFill>
                  <a:srgbClr val="5B9BD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5727404" y="1207008"/>
            <a:ext cx="4377779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2" name="Shape 8"/>
          <p:cNvSpPr/>
          <p:nvPr/>
        </p:nvSpPr>
        <p:spPr>
          <a:xfrm>
            <a:off x="4728796" y="226638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592713">
            <a:off x="5053402" y="2265311"/>
            <a:ext cx="394075" cy="394075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906941" y="1363169"/>
            <a:ext cx="66341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পদবিঃ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5792865" y="165327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dirty="0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সহকারী শিক্ষক (ইসলাম শিক্ষা)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815840" y="3157728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883" y="1939529"/>
            <a:ext cx="1127035" cy="1060703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53825" y="2289177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বিদ্যালয়ের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7030A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22223" y="2699967"/>
            <a:ext cx="620941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sz="2667" b="1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643966" y="3907334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093" y="3305781"/>
            <a:ext cx="353568" cy="3535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809320" y="3206999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মোবাইল </a:t>
            </a:r>
            <a:r>
              <a:rPr lang="en-US" sz="2667" b="1" dirty="0" err="1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নাম্বারঃ</a:t>
            </a:r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0070C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5774577" y="3410256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ea typeface="Calibri" pitchFamily="34" charset="-122"/>
                <a:cs typeface="Calibri" pitchFamily="34" charset="-120"/>
              </a:rPr>
              <a:t>01712943407</a:t>
            </a:r>
            <a:endParaRPr lang="en-US" sz="3200" b="1" dirty="0">
              <a:ln w="1270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rgbClr val="4472C4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4589695" y="5040101"/>
            <a:ext cx="585136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21" y="6191533"/>
            <a:ext cx="763916" cy="711065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660744" y="6015325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3200" b="1" dirty="0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27" name="Text 19"/>
          <p:cNvSpPr/>
          <p:nvPr/>
        </p:nvSpPr>
        <p:spPr>
          <a:xfrm>
            <a:off x="5559819" y="6332080"/>
            <a:ext cx="6827520" cy="42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s</a:t>
            </a:r>
            <a:r>
              <a:rPr lang="en-US" sz="3733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3733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7053" y="5445762"/>
            <a:ext cx="6373601" cy="4205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33" u="sng" dirty="0">
                <a:solidFill>
                  <a:prstClr val="black"/>
                </a:solidFill>
                <a:hlinkClick r:id="rId9"/>
              </a:rPr>
              <a:t>https://www.youtube.com/@alauddinstudio7264</a:t>
            </a:r>
            <a:endParaRPr lang="en-US" sz="2133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27052" y="4951136"/>
            <a:ext cx="43801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 err="1">
                <a:solidFill>
                  <a:srgbClr val="FF0000"/>
                </a:solidFill>
              </a:rPr>
              <a:t>ইউটিউব</a:t>
            </a:r>
            <a:r>
              <a:rPr lang="en-US" sz="2667" dirty="0">
                <a:solidFill>
                  <a:srgbClr val="FF0000"/>
                </a:solidFill>
              </a:rPr>
              <a:t> </a:t>
            </a:r>
            <a:r>
              <a:rPr lang="en-US" sz="2667" dirty="0" err="1">
                <a:solidFill>
                  <a:srgbClr val="FF0000"/>
                </a:solidFill>
              </a:rPr>
              <a:t>চ্যানেল</a:t>
            </a:r>
            <a:r>
              <a:rPr lang="en-US" sz="2667" dirty="0">
                <a:solidFill>
                  <a:srgbClr val="FF0000"/>
                </a:solidFill>
              </a:rPr>
              <a:t> লিংক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82249" y="4335018"/>
            <a:ext cx="631840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prstClr val="black"/>
                </a:solidFill>
                <a:hlinkClick r:id="rId10"/>
              </a:rPr>
              <a:t>https://www.facebook.com/alauddin336531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92514" y="3875910"/>
            <a:ext cx="45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97" y="5712526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11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20765" y="5202857"/>
            <a:ext cx="31046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" y="5095405"/>
            <a:ext cx="926109" cy="57605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63" y="3820357"/>
            <a:ext cx="1007556" cy="7418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9695" y="4912417"/>
            <a:ext cx="820191" cy="7918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506653" y="-9735"/>
            <a:ext cx="2040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1353" y="3747723"/>
            <a:ext cx="4135087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শিয়ালীডাঙ্গা বহুমুখী মাধ্যমিক বিদ্যালয়।</a:t>
            </a:r>
          </a:p>
        </p:txBody>
      </p:sp>
    </p:spTree>
    <p:extLst>
      <p:ext uri="{BB962C8B-B14F-4D97-AF65-F5344CB8AC3E}">
        <p14:creationId xmlns:p14="http://schemas.microsoft.com/office/powerpoint/2010/main" val="36654257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4000">
        <p15:prstTrans prst="fracture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C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1B4332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কবি পরিচিতি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11020806" y="-25146"/>
            <a:ext cx="452628" cy="781812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4" name="Shape 2"/>
          <p:cNvSpPr/>
          <p:nvPr/>
        </p:nvSpPr>
        <p:spPr>
          <a:xfrm rot="4320000">
            <a:off x="11412147" y="259180"/>
            <a:ext cx="452628" cy="781812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 rot="8640000">
            <a:off x="11262668" y="719228"/>
            <a:ext cx="452628" cy="781812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 rot="12960000">
            <a:off x="10778944" y="719228"/>
            <a:ext cx="452628" cy="781812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 rot="17280000">
            <a:off x="10629465" y="259180"/>
            <a:ext cx="452628" cy="781812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8" name="Shape 6"/>
          <p:cNvSpPr/>
          <p:nvPr/>
        </p:nvSpPr>
        <p:spPr>
          <a:xfrm>
            <a:off x="11074298" y="604418"/>
            <a:ext cx="345643" cy="345643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9" name="Shape 7"/>
          <p:cNvSpPr/>
          <p:nvPr/>
        </p:nvSpPr>
        <p:spPr>
          <a:xfrm>
            <a:off x="640080" y="1673352"/>
            <a:ext cx="201168" cy="201168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10" name="Text 8"/>
          <p:cNvSpPr/>
          <p:nvPr/>
        </p:nvSpPr>
        <p:spPr>
          <a:xfrm>
            <a:off x="1051560" y="1554480"/>
            <a:ext cx="10332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B4332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জন্ম:  </a:t>
            </a:r>
            <a:r>
              <a:rPr lang="en-US" sz="2400" dirty="0">
                <a:solidFill>
                  <a:srgbClr val="1B2E23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২৪ মে, ১৮৯৯ খ্রিষ্টাব্দ, চুরুলিয়া গ্রাম, পশ্চিমবঙ্গ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640080" y="2569464"/>
            <a:ext cx="201168" cy="201168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12" name="Text 10"/>
          <p:cNvSpPr/>
          <p:nvPr/>
        </p:nvSpPr>
        <p:spPr>
          <a:xfrm>
            <a:off x="1051560" y="2450592"/>
            <a:ext cx="10332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B4332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উপাধি:  </a:t>
            </a:r>
            <a:r>
              <a:rPr lang="en-US" sz="2400" dirty="0">
                <a:solidFill>
                  <a:srgbClr val="1B2E23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‘বিদ্রোহী কবি’ নামে পরিচিত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640080" y="3465576"/>
            <a:ext cx="201168" cy="201168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14" name="Text 12"/>
          <p:cNvSpPr/>
          <p:nvPr/>
        </p:nvSpPr>
        <p:spPr>
          <a:xfrm>
            <a:off x="1051560" y="3346704"/>
            <a:ext cx="10332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B4332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মর্যাদা:  </a:t>
            </a:r>
            <a:r>
              <a:rPr lang="en-US" sz="2400" dirty="0">
                <a:solidFill>
                  <a:srgbClr val="1B2E23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বাংলাদেশের জাতীয় কবি</a:t>
            </a:r>
            <a:endParaRPr lang="en-US" sz="2400" dirty="0"/>
          </a:p>
        </p:txBody>
      </p:sp>
      <p:sp>
        <p:nvSpPr>
          <p:cNvPr id="15" name="Shape 13"/>
          <p:cNvSpPr/>
          <p:nvPr/>
        </p:nvSpPr>
        <p:spPr>
          <a:xfrm>
            <a:off x="640080" y="4361688"/>
            <a:ext cx="201168" cy="201168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16" name="Text 14"/>
          <p:cNvSpPr/>
          <p:nvPr/>
        </p:nvSpPr>
        <p:spPr>
          <a:xfrm>
            <a:off x="1051560" y="4242816"/>
            <a:ext cx="10332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B4332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বিখ্যাত রচনা:  </a:t>
            </a:r>
            <a:r>
              <a:rPr lang="en-US" sz="2400" dirty="0">
                <a:solidFill>
                  <a:srgbClr val="1B2E23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অগ্নিবীণা, বিদ্রোহী, সাম্যবাদী, বিষের বাঁশি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640080" y="5257800"/>
            <a:ext cx="201168" cy="201168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18" name="Text 16"/>
          <p:cNvSpPr/>
          <p:nvPr/>
        </p:nvSpPr>
        <p:spPr>
          <a:xfrm>
            <a:off x="1051560" y="5138928"/>
            <a:ext cx="10332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B4332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মৃত্যু:  </a:t>
            </a:r>
            <a:r>
              <a:rPr lang="en-US" sz="2400" dirty="0">
                <a:solidFill>
                  <a:srgbClr val="1B2E23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২৯ আগস্ট, ১৯৭৬ খ্রিষ্টাব্দ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D8F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B4332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কবিতার মূলভাব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11020806" y="-25146"/>
            <a:ext cx="452628" cy="781812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4" name="Shape 2"/>
          <p:cNvSpPr/>
          <p:nvPr/>
        </p:nvSpPr>
        <p:spPr>
          <a:xfrm rot="4320000">
            <a:off x="11412147" y="259180"/>
            <a:ext cx="452628" cy="781812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5" name="Shape 3"/>
          <p:cNvSpPr/>
          <p:nvPr/>
        </p:nvSpPr>
        <p:spPr>
          <a:xfrm rot="8640000">
            <a:off x="11262668" y="719228"/>
            <a:ext cx="452628" cy="781812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6" name="Shape 4"/>
          <p:cNvSpPr/>
          <p:nvPr/>
        </p:nvSpPr>
        <p:spPr>
          <a:xfrm rot="12960000">
            <a:off x="10778944" y="719228"/>
            <a:ext cx="452628" cy="781812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7" name="Shape 5"/>
          <p:cNvSpPr/>
          <p:nvPr/>
        </p:nvSpPr>
        <p:spPr>
          <a:xfrm rot="17280000">
            <a:off x="10629465" y="259180"/>
            <a:ext cx="452628" cy="781812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8" name="Shape 6"/>
          <p:cNvSpPr/>
          <p:nvPr/>
        </p:nvSpPr>
        <p:spPr>
          <a:xfrm>
            <a:off x="11074298" y="604418"/>
            <a:ext cx="345643" cy="345643"/>
          </a:xfrm>
          <a:prstGeom prst="ellipse">
            <a:avLst/>
          </a:prstGeom>
          <a:solidFill>
            <a:srgbClr val="2D6A4F"/>
          </a:solidFill>
          <a:ln/>
        </p:spPr>
      </p:sp>
      <p:sp>
        <p:nvSpPr>
          <p:cNvPr id="9" name="Shape 7"/>
          <p:cNvSpPr/>
          <p:nvPr/>
        </p:nvSpPr>
        <p:spPr>
          <a:xfrm>
            <a:off x="640080" y="1719072"/>
            <a:ext cx="164592" cy="164592"/>
          </a:xfrm>
          <a:prstGeom prst="ellipse">
            <a:avLst/>
          </a:prstGeom>
          <a:solidFill>
            <a:srgbClr val="2D6A4F"/>
          </a:solidFill>
          <a:ln/>
        </p:spPr>
      </p:sp>
      <p:sp>
        <p:nvSpPr>
          <p:cNvPr id="10" name="Text 8"/>
          <p:cNvSpPr/>
          <p:nvPr/>
        </p:nvSpPr>
        <p:spPr>
          <a:xfrm>
            <a:off x="1051560" y="1554480"/>
            <a:ext cx="103327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1B2E23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গ্রামবাংলার অতি সাধারণ একটি লতাফুল ‘ঝিঙে ফুল’-এর অসাধারণ সৌন্দর্য এই কবিতার মূল বিষয়।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640080" y="2889504"/>
            <a:ext cx="164592" cy="164592"/>
          </a:xfrm>
          <a:prstGeom prst="ellipse">
            <a:avLst/>
          </a:prstGeom>
          <a:solidFill>
            <a:srgbClr val="2D6A4F"/>
          </a:solidFill>
          <a:ln/>
        </p:spPr>
      </p:sp>
      <p:sp>
        <p:nvSpPr>
          <p:cNvPr id="12" name="Text 10"/>
          <p:cNvSpPr/>
          <p:nvPr/>
        </p:nvSpPr>
        <p:spPr>
          <a:xfrm>
            <a:off x="1051560" y="2724912"/>
            <a:ext cx="103327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1B2E23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সবুজ পাতার আড়ালে ফোটা সোনালি-হলুদ ফুলটিকে কবি প্রকৃতির এক অনন্য রূপ হিসেবে তুলে ধরেছেন।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640080" y="4059936"/>
            <a:ext cx="164592" cy="164592"/>
          </a:xfrm>
          <a:prstGeom prst="ellipse">
            <a:avLst/>
          </a:prstGeom>
          <a:solidFill>
            <a:srgbClr val="2D6A4F"/>
          </a:solidFill>
          <a:ln/>
        </p:spPr>
      </p:sp>
      <p:sp>
        <p:nvSpPr>
          <p:cNvPr id="14" name="Text 12"/>
          <p:cNvSpPr/>
          <p:nvPr/>
        </p:nvSpPr>
        <p:spPr>
          <a:xfrm>
            <a:off x="1051560" y="3895344"/>
            <a:ext cx="103327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1B2E23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সন্ধ্যাবেলায় ফুলের ফুটে ওঠা, তার রং ও উজ্জ্বলতার মধ্য দিয়ে গ্রামবাংলার নিসর্গ-সৌন্দর্য ফুটে উঠেছে।</a:t>
            </a:r>
            <a:endParaRPr lang="en-US" sz="2200" dirty="0"/>
          </a:p>
        </p:txBody>
      </p:sp>
      <p:sp>
        <p:nvSpPr>
          <p:cNvPr id="15" name="Shape 13"/>
          <p:cNvSpPr/>
          <p:nvPr/>
        </p:nvSpPr>
        <p:spPr>
          <a:xfrm>
            <a:off x="640080" y="5230368"/>
            <a:ext cx="164592" cy="164592"/>
          </a:xfrm>
          <a:prstGeom prst="ellipse">
            <a:avLst/>
          </a:prstGeom>
          <a:solidFill>
            <a:srgbClr val="2D6A4F"/>
          </a:solidFill>
          <a:ln/>
        </p:spPr>
      </p:sp>
      <p:sp>
        <p:nvSpPr>
          <p:cNvPr id="16" name="Text 14"/>
          <p:cNvSpPr/>
          <p:nvPr/>
        </p:nvSpPr>
        <p:spPr>
          <a:xfrm>
            <a:off x="1051560" y="5065776"/>
            <a:ext cx="103327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1B2E23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ক্ষুদ্র ও অবহেলিত বস্তুর মধ্যেও যে অপার সৌন্দর্য লুকিয়ে থাকতে পারে—কবিতাটি তারই এক প্রাণবন্ত দৃষ্টান্ত।</a:t>
            </a:r>
            <a:endParaRPr lang="en-US" sz="2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2D6A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8E7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কবিতাটি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11020806" y="-25146"/>
            <a:ext cx="452628" cy="781812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4" name="Shape 2"/>
          <p:cNvSpPr/>
          <p:nvPr/>
        </p:nvSpPr>
        <p:spPr>
          <a:xfrm rot="4320000">
            <a:off x="11412147" y="259180"/>
            <a:ext cx="452628" cy="781812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5" name="Shape 3"/>
          <p:cNvSpPr/>
          <p:nvPr/>
        </p:nvSpPr>
        <p:spPr>
          <a:xfrm rot="8640000">
            <a:off x="11262668" y="719228"/>
            <a:ext cx="452628" cy="781812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6" name="Shape 4"/>
          <p:cNvSpPr/>
          <p:nvPr/>
        </p:nvSpPr>
        <p:spPr>
          <a:xfrm rot="12960000">
            <a:off x="10778944" y="719228"/>
            <a:ext cx="452628" cy="781812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7" name="Shape 5"/>
          <p:cNvSpPr/>
          <p:nvPr/>
        </p:nvSpPr>
        <p:spPr>
          <a:xfrm rot="17280000">
            <a:off x="10629465" y="259180"/>
            <a:ext cx="452628" cy="781812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8" name="Shape 6"/>
          <p:cNvSpPr/>
          <p:nvPr/>
        </p:nvSpPr>
        <p:spPr>
          <a:xfrm>
            <a:off x="11074298" y="604418"/>
            <a:ext cx="345643" cy="345643"/>
          </a:xfrm>
          <a:prstGeom prst="ellipse">
            <a:avLst/>
          </a:prstGeom>
          <a:solidFill>
            <a:srgbClr val="FF8800"/>
          </a:solidFill>
          <a:ln/>
        </p:spPr>
      </p:sp>
      <p:sp>
        <p:nvSpPr>
          <p:cNvPr id="9" name="Shape 7"/>
          <p:cNvSpPr/>
          <p:nvPr/>
        </p:nvSpPr>
        <p:spPr>
          <a:xfrm>
            <a:off x="914400" y="1737360"/>
            <a:ext cx="10332720" cy="4206240"/>
          </a:xfrm>
          <a:prstGeom prst="roundRect">
            <a:avLst>
              <a:gd name="adj" fmla="val 3261"/>
            </a:avLst>
          </a:prstGeom>
          <a:solidFill>
            <a:srgbClr val="FFFFFF"/>
          </a:solidFill>
          <a:ln/>
        </p:spPr>
      </p:sp>
      <p:sp>
        <p:nvSpPr>
          <p:cNvPr id="10" name="Text 8"/>
          <p:cNvSpPr/>
          <p:nvPr/>
        </p:nvSpPr>
        <p:spPr>
          <a:xfrm>
            <a:off x="1280160" y="2011680"/>
            <a:ext cx="960120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1B2E23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কবিতাটি এখানে যুক্ত করার জায়গা।</a:t>
            </a:r>
            <a:endParaRPr lang="en-US" sz="2200" dirty="0"/>
          </a:p>
          <a:p>
            <a:pPr marL="0" indent="0" algn="ctr">
              <a:buNone/>
            </a:pPr>
            <a:endParaRPr lang="en-US" sz="2200" dirty="0"/>
          </a:p>
          <a:p>
            <a:pPr marL="0" indent="0" algn="ctr">
              <a:buNone/>
            </a:pPr>
            <a:r>
              <a:rPr lang="en-US" sz="2200" dirty="0">
                <a:solidFill>
                  <a:srgbClr val="1B2E23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স্বত্ব-সংরক্ষণজনিত কারণে সম্পূর্ণ কবিতাটি এই স্লাইডে যুক্ত করা সম্ভব হয়নি।</a:t>
            </a:r>
            <a:endParaRPr lang="en-US" sz="2200" dirty="0"/>
          </a:p>
          <a:p>
            <a:pPr marL="0" indent="0" algn="ctr">
              <a:buNone/>
            </a:pPr>
            <a:r>
              <a:rPr lang="en-US" sz="2200" dirty="0">
                <a:solidFill>
                  <a:srgbClr val="1B2E23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অনুগ্রহ করে তোমার পাঠ্যবই থেকে কবিতাটি দেখে এই বক্সে নিজে টাইপ করে বসিয়ে নাও,</a:t>
            </a:r>
            <a:endParaRPr lang="en-US" sz="2200" dirty="0"/>
          </a:p>
          <a:p>
            <a:pPr marL="0" indent="0" algn="ctr">
              <a:buNone/>
            </a:pPr>
            <a:r>
              <a:rPr lang="en-US" sz="2200" dirty="0">
                <a:solidFill>
                  <a:srgbClr val="1B2E23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অথবা পাঠ্যবইয়ের পাতাটি স্ক্যান/ছবি তুলে এই স্লাইডে যুক্ত করে নিতে পারো।</a:t>
            </a:r>
            <a:endParaRPr lang="en-US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3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B4332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শব্দার্থ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11033379" y="-72009"/>
            <a:ext cx="427482" cy="738378"/>
          </a:xfrm>
          <a:prstGeom prst="ellipse">
            <a:avLst/>
          </a:prstGeom>
          <a:solidFill>
            <a:srgbClr val="2D6A4F"/>
          </a:solidFill>
          <a:ln/>
        </p:spPr>
      </p:sp>
      <p:sp>
        <p:nvSpPr>
          <p:cNvPr id="4" name="Shape 2"/>
          <p:cNvSpPr/>
          <p:nvPr/>
        </p:nvSpPr>
        <p:spPr>
          <a:xfrm rot="4320000">
            <a:off x="11402979" y="196521"/>
            <a:ext cx="427482" cy="738378"/>
          </a:xfrm>
          <a:prstGeom prst="ellipse">
            <a:avLst/>
          </a:prstGeom>
          <a:solidFill>
            <a:srgbClr val="2D6A4F"/>
          </a:solidFill>
          <a:ln/>
        </p:spPr>
      </p:sp>
      <p:sp>
        <p:nvSpPr>
          <p:cNvPr id="5" name="Shape 3"/>
          <p:cNvSpPr/>
          <p:nvPr/>
        </p:nvSpPr>
        <p:spPr>
          <a:xfrm rot="8640000">
            <a:off x="11261804" y="631011"/>
            <a:ext cx="427482" cy="738378"/>
          </a:xfrm>
          <a:prstGeom prst="ellipse">
            <a:avLst/>
          </a:prstGeom>
          <a:solidFill>
            <a:srgbClr val="2D6A4F"/>
          </a:solidFill>
          <a:ln/>
        </p:spPr>
      </p:sp>
      <p:sp>
        <p:nvSpPr>
          <p:cNvPr id="6" name="Shape 4"/>
          <p:cNvSpPr/>
          <p:nvPr/>
        </p:nvSpPr>
        <p:spPr>
          <a:xfrm rot="12960000">
            <a:off x="10804954" y="631011"/>
            <a:ext cx="427482" cy="738378"/>
          </a:xfrm>
          <a:prstGeom prst="ellipse">
            <a:avLst/>
          </a:prstGeom>
          <a:solidFill>
            <a:srgbClr val="2D6A4F"/>
          </a:solidFill>
          <a:ln/>
        </p:spPr>
      </p:sp>
      <p:sp>
        <p:nvSpPr>
          <p:cNvPr id="7" name="Shape 5"/>
          <p:cNvSpPr/>
          <p:nvPr/>
        </p:nvSpPr>
        <p:spPr>
          <a:xfrm rot="17280000">
            <a:off x="10663779" y="196521"/>
            <a:ext cx="427482" cy="738378"/>
          </a:xfrm>
          <a:prstGeom prst="ellipse">
            <a:avLst/>
          </a:prstGeom>
          <a:solidFill>
            <a:srgbClr val="2D6A4F"/>
          </a:solidFill>
          <a:ln/>
        </p:spPr>
      </p:sp>
      <p:sp>
        <p:nvSpPr>
          <p:cNvPr id="8" name="Shape 6"/>
          <p:cNvSpPr/>
          <p:nvPr/>
        </p:nvSpPr>
        <p:spPr>
          <a:xfrm>
            <a:off x="11083900" y="522580"/>
            <a:ext cx="326441" cy="326441"/>
          </a:xfrm>
          <a:prstGeom prst="ellipse">
            <a:avLst/>
          </a:prstGeom>
          <a:solidFill>
            <a:srgbClr val="1B4332"/>
          </a:solidFill>
          <a:ln/>
        </p:spPr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6205870"/>
              </p:ext>
            </p:extLst>
          </p:nvPr>
        </p:nvGraphicFramePr>
        <p:xfrm>
          <a:off x="396621" y="849021"/>
          <a:ext cx="11064240" cy="5394960"/>
        </p:xfrm>
        <a:graphic>
          <a:graphicData uri="http://schemas.openxmlformats.org/drawingml/2006/table">
            <a:tbl>
              <a:tblPr/>
              <a:tblGrid>
                <a:gridCol w="3291840"/>
                <a:gridCol w="7772400"/>
              </a:tblGrid>
              <a:tr h="4495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latin typeface="Kalpurush" pitchFamily="34" charset="0"/>
                          <a:ea typeface="Kalpurush" pitchFamily="34" charset="-122"/>
                          <a:cs typeface="Kalpurush" pitchFamily="34" charset="-120"/>
                        </a:rPr>
                        <a:t>শব্দ</a:t>
                      </a:r>
                      <a:endParaRPr lang="en-US" sz="2200" dirty="0">
                        <a:latin typeface="Kalpurush" charset="0"/>
                        <a:ea typeface="Kalpurush" charset="0"/>
                        <a:cs typeface="Kalpurush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3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latin typeface="Kalpurush" pitchFamily="34" charset="0"/>
                          <a:ea typeface="Kalpurush" pitchFamily="34" charset="-122"/>
                          <a:cs typeface="Kalpurush" pitchFamily="34" charset="-120"/>
                        </a:rPr>
                        <a:t>অর্থ</a:t>
                      </a:r>
                      <a:endParaRPr lang="en-US" sz="2200" dirty="0">
                        <a:latin typeface="Kalpurush" charset="0"/>
                        <a:ea typeface="Kalpurush" charset="0"/>
                        <a:cs typeface="Kalpurush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32"/>
                    </a:solidFill>
                  </a:tcPr>
                </a:tc>
              </a:tr>
              <a:tr h="4495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B4332"/>
                          </a:solidFill>
                          <a:latin typeface="Kalpurush" pitchFamily="34" charset="0"/>
                          <a:ea typeface="Kalpurush" pitchFamily="34" charset="-122"/>
                          <a:cs typeface="Kalpurush" pitchFamily="34" charset="-120"/>
                        </a:rPr>
                        <a:t>ফিরোজিয়া</a:t>
                      </a:r>
                      <a:endParaRPr lang="en-US" sz="2000" dirty="0">
                        <a:latin typeface="Kalpurush" charset="0"/>
                        <a:ea typeface="Kalpurush" charset="0"/>
                        <a:cs typeface="Kalpurush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B2E23"/>
                          </a:solidFill>
                          <a:latin typeface="Kalpurush" pitchFamily="34" charset="0"/>
                          <a:ea typeface="Kalpurush" pitchFamily="34" charset="-122"/>
                          <a:cs typeface="Kalpurush" pitchFamily="34" charset="-120"/>
                        </a:rPr>
                        <a:t>ফিরোজা/আকাশি নীল রঙের</a:t>
                      </a:r>
                      <a:endParaRPr lang="en-US" sz="2000" dirty="0">
                        <a:latin typeface="Kalpurush" charset="0"/>
                        <a:ea typeface="Kalpurush" charset="0"/>
                        <a:cs typeface="Kalpurush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95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B4332"/>
                          </a:solidFill>
                          <a:latin typeface="Kalpurush" pitchFamily="34" charset="0"/>
                          <a:ea typeface="Kalpurush" pitchFamily="34" charset="-122"/>
                          <a:cs typeface="Kalpurush" pitchFamily="34" charset="-120"/>
                        </a:rPr>
                        <a:t>ফিঙে</a:t>
                      </a:r>
                      <a:endParaRPr lang="en-US" sz="2000" dirty="0">
                        <a:latin typeface="Kalpurush" charset="0"/>
                        <a:ea typeface="Kalpurush" charset="0"/>
                        <a:cs typeface="Kalpurush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B2E23"/>
                          </a:solidFill>
                          <a:latin typeface="Kalpurush" pitchFamily="34" charset="0"/>
                          <a:ea typeface="Kalpurush" pitchFamily="34" charset="-122"/>
                          <a:cs typeface="Kalpurush" pitchFamily="34" charset="-120"/>
                        </a:rPr>
                        <a:t>কালো রঙের ছোট একধরনের পাখি</a:t>
                      </a:r>
                      <a:endParaRPr lang="en-US" sz="2000" dirty="0">
                        <a:latin typeface="Kalpurush" charset="0"/>
                        <a:ea typeface="Kalpurush" charset="0"/>
                        <a:cs typeface="Kalpurush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95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B4332"/>
                          </a:solidFill>
                          <a:latin typeface="Kalpurush" pitchFamily="34" charset="0"/>
                          <a:ea typeface="Kalpurush" pitchFamily="34" charset="-122"/>
                          <a:cs typeface="Kalpurush" pitchFamily="34" charset="-120"/>
                        </a:rPr>
                        <a:t>ঢলঢল</a:t>
                      </a:r>
                      <a:endParaRPr lang="en-US" sz="2000" dirty="0">
                        <a:latin typeface="Kalpurush" charset="0"/>
                        <a:ea typeface="Kalpurush" charset="0"/>
                        <a:cs typeface="Kalpurush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B2E23"/>
                          </a:solidFill>
                          <a:latin typeface="Kalpurush" pitchFamily="34" charset="0"/>
                          <a:ea typeface="Kalpurush" pitchFamily="34" charset="-122"/>
                          <a:cs typeface="Kalpurush" pitchFamily="34" charset="-120"/>
                        </a:rPr>
                        <a:t>উজ্জ্বল, সজীব, ঝলমলে ভাব</a:t>
                      </a:r>
                      <a:endParaRPr lang="en-US" sz="2000" dirty="0">
                        <a:latin typeface="Kalpurush" charset="0"/>
                        <a:ea typeface="Kalpurush" charset="0"/>
                        <a:cs typeface="Kalpurush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95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B4332"/>
                          </a:solidFill>
                          <a:latin typeface="Kalpurush" pitchFamily="34" charset="0"/>
                          <a:ea typeface="Kalpurush" pitchFamily="34" charset="-122"/>
                          <a:cs typeface="Kalpurush" pitchFamily="34" charset="-120"/>
                        </a:rPr>
                        <a:t>মঞ্জুল</a:t>
                      </a:r>
                      <a:endParaRPr lang="en-US" sz="2000" dirty="0">
                        <a:latin typeface="Kalpurush" charset="0"/>
                        <a:ea typeface="Kalpurush" charset="0"/>
                        <a:cs typeface="Kalpurush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B2E23"/>
                          </a:solidFill>
                          <a:latin typeface="Kalpurush" pitchFamily="34" charset="0"/>
                          <a:ea typeface="Kalpurush" pitchFamily="34" charset="-122"/>
                          <a:cs typeface="Kalpurush" pitchFamily="34" charset="-120"/>
                        </a:rPr>
                        <a:t>সুন্দর, মনোরম</a:t>
                      </a:r>
                      <a:endParaRPr lang="en-US" sz="2000" dirty="0">
                        <a:latin typeface="Kalpurush" charset="0"/>
                        <a:ea typeface="Kalpurush" charset="0"/>
                        <a:cs typeface="Kalpurush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95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B4332"/>
                          </a:solidFill>
                          <a:latin typeface="Kalpurush" pitchFamily="34" charset="0"/>
                          <a:ea typeface="Kalpurush" pitchFamily="34" charset="-122"/>
                          <a:cs typeface="Kalpurush" pitchFamily="34" charset="-120"/>
                        </a:rPr>
                        <a:t>বোঁটা</a:t>
                      </a:r>
                      <a:endParaRPr lang="en-US" sz="2000" dirty="0">
                        <a:latin typeface="Kalpurush" charset="0"/>
                        <a:ea typeface="Kalpurush" charset="0"/>
                        <a:cs typeface="Kalpurush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B2E23"/>
                          </a:solidFill>
                          <a:latin typeface="Kalpurush" pitchFamily="34" charset="0"/>
                          <a:ea typeface="Kalpurush" pitchFamily="34" charset="-122"/>
                          <a:cs typeface="Kalpurush" pitchFamily="34" charset="-120"/>
                        </a:rPr>
                        <a:t>ফুল বা ফল যে বৃন্তে যুক্ত থাকে</a:t>
                      </a:r>
                      <a:endParaRPr lang="en-US" sz="2000" dirty="0">
                        <a:latin typeface="Kalpurush" charset="0"/>
                        <a:ea typeface="Kalpurush" charset="0"/>
                        <a:cs typeface="Kalpurush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95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B4332"/>
                          </a:solidFill>
                          <a:latin typeface="Kalpurush" pitchFamily="34" charset="0"/>
                          <a:ea typeface="Kalpurush" pitchFamily="34" charset="-122"/>
                          <a:cs typeface="Kalpurush" pitchFamily="34" charset="-120"/>
                        </a:rPr>
                        <a:t>পউষ</a:t>
                      </a:r>
                      <a:endParaRPr lang="en-US" sz="2000" dirty="0">
                        <a:latin typeface="Kalpurush" charset="0"/>
                        <a:ea typeface="Kalpurush" charset="0"/>
                        <a:cs typeface="Kalpurush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B2E23"/>
                          </a:solidFill>
                          <a:latin typeface="Kalpurush" pitchFamily="34" charset="0"/>
                          <a:ea typeface="Kalpurush" pitchFamily="34" charset="-122"/>
                          <a:cs typeface="Kalpurush" pitchFamily="34" charset="-120"/>
                        </a:rPr>
                        <a:t>পৌষ মাস, শীতকাল</a:t>
                      </a:r>
                      <a:endParaRPr lang="en-US" sz="2000" dirty="0">
                        <a:latin typeface="Kalpurush" charset="0"/>
                        <a:ea typeface="Kalpurush" charset="0"/>
                        <a:cs typeface="Kalpurush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95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B4332"/>
                          </a:solidFill>
                          <a:latin typeface="Kalpurush" pitchFamily="34" charset="0"/>
                          <a:ea typeface="Kalpurush" pitchFamily="34" charset="-122"/>
                          <a:cs typeface="Kalpurush" pitchFamily="34" charset="-120"/>
                        </a:rPr>
                        <a:t>জাফরানি</a:t>
                      </a:r>
                      <a:endParaRPr lang="en-US" sz="2000" dirty="0">
                        <a:latin typeface="Kalpurush" charset="0"/>
                        <a:ea typeface="Kalpurush" charset="0"/>
                        <a:cs typeface="Kalpurush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B2E23"/>
                          </a:solidFill>
                          <a:latin typeface="Kalpurush" pitchFamily="34" charset="0"/>
                          <a:ea typeface="Kalpurush" pitchFamily="34" charset="-122"/>
                          <a:cs typeface="Kalpurush" pitchFamily="34" charset="-120"/>
                        </a:rPr>
                        <a:t>জাফরান রঙের, গাঢ় হলুদাভ রং</a:t>
                      </a:r>
                      <a:endParaRPr lang="en-US" sz="2000" dirty="0">
                        <a:latin typeface="Kalpurush" charset="0"/>
                        <a:ea typeface="Kalpurush" charset="0"/>
                        <a:cs typeface="Kalpurush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95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B4332"/>
                          </a:solidFill>
                          <a:latin typeface="Kalpurush" pitchFamily="34" charset="0"/>
                          <a:ea typeface="Kalpurush" pitchFamily="34" charset="-122"/>
                          <a:cs typeface="Kalpurush" pitchFamily="34" charset="-120"/>
                        </a:rPr>
                        <a:t>মাচান</a:t>
                      </a:r>
                      <a:endParaRPr lang="en-US" sz="2000" dirty="0">
                        <a:latin typeface="Kalpurush" charset="0"/>
                        <a:ea typeface="Kalpurush" charset="0"/>
                        <a:cs typeface="Kalpurush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B2E23"/>
                          </a:solidFill>
                          <a:latin typeface="Kalpurush" pitchFamily="34" charset="0"/>
                          <a:ea typeface="Kalpurush" pitchFamily="34" charset="-122"/>
                          <a:cs typeface="Kalpurush" pitchFamily="34" charset="-120"/>
                        </a:rPr>
                        <a:t>লতা তোলার জন্য বাঁশ-কাঠের কাঠামো</a:t>
                      </a:r>
                      <a:endParaRPr lang="en-US" sz="2000" dirty="0">
                        <a:latin typeface="Kalpurush" charset="0"/>
                        <a:ea typeface="Kalpurush" charset="0"/>
                        <a:cs typeface="Kalpurush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95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B4332"/>
                          </a:solidFill>
                          <a:latin typeface="Kalpurush" pitchFamily="34" charset="0"/>
                          <a:ea typeface="Kalpurush" pitchFamily="34" charset="-122"/>
                          <a:cs typeface="Kalpurush" pitchFamily="34" charset="-120"/>
                        </a:rPr>
                        <a:t>শ্যামলী</a:t>
                      </a:r>
                      <a:endParaRPr lang="en-US" sz="2000" dirty="0">
                        <a:latin typeface="Kalpurush" charset="0"/>
                        <a:ea typeface="Kalpurush" charset="0"/>
                        <a:cs typeface="Kalpurush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B2E23"/>
                          </a:solidFill>
                          <a:latin typeface="Kalpurush" pitchFamily="34" charset="0"/>
                          <a:ea typeface="Kalpurush" pitchFamily="34" charset="-122"/>
                          <a:cs typeface="Kalpurush" pitchFamily="34" charset="-120"/>
                        </a:rPr>
                        <a:t>সবুজ-শ্যামল প্রকৃতি; বাংলার রূপক নাম</a:t>
                      </a:r>
                      <a:endParaRPr lang="en-US" sz="2000" dirty="0">
                        <a:latin typeface="Kalpurush" charset="0"/>
                        <a:ea typeface="Kalpurush" charset="0"/>
                        <a:cs typeface="Kalpurush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95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B4332"/>
                          </a:solidFill>
                          <a:latin typeface="Kalpurush" pitchFamily="34" charset="0"/>
                          <a:ea typeface="Kalpurush" pitchFamily="34" charset="-122"/>
                          <a:cs typeface="Kalpurush" pitchFamily="34" charset="-120"/>
                        </a:rPr>
                        <a:t>হিয়া</a:t>
                      </a:r>
                      <a:endParaRPr lang="en-US" sz="2000" dirty="0">
                        <a:latin typeface="Kalpurush" charset="0"/>
                        <a:ea typeface="Kalpurush" charset="0"/>
                        <a:cs typeface="Kalpurush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B2E23"/>
                          </a:solidFill>
                          <a:latin typeface="Kalpurush" pitchFamily="34" charset="0"/>
                          <a:ea typeface="Kalpurush" pitchFamily="34" charset="-122"/>
                          <a:cs typeface="Kalpurush" pitchFamily="34" charset="-120"/>
                        </a:rPr>
                        <a:t>হৃদয়, মন</a:t>
                      </a:r>
                      <a:endParaRPr lang="en-US" sz="2000" dirty="0">
                        <a:latin typeface="Kalpurush" charset="0"/>
                        <a:ea typeface="Kalpurush" charset="0"/>
                        <a:cs typeface="Kalpurush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95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B4332"/>
                          </a:solidFill>
                          <a:latin typeface="Kalpurush" pitchFamily="34" charset="0"/>
                          <a:ea typeface="Kalpurush" pitchFamily="34" charset="-122"/>
                          <a:cs typeface="Kalpurush" pitchFamily="34" charset="-120"/>
                        </a:rPr>
                        <a:t>সাঁঝ</a:t>
                      </a:r>
                      <a:endParaRPr lang="en-US" sz="2000" dirty="0">
                        <a:latin typeface="Kalpurush" charset="0"/>
                        <a:ea typeface="Kalpurush" charset="0"/>
                        <a:cs typeface="Kalpurush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B2E23"/>
                          </a:solidFill>
                          <a:latin typeface="Kalpurush" pitchFamily="34" charset="0"/>
                          <a:ea typeface="Kalpurush" pitchFamily="34" charset="-122"/>
                          <a:cs typeface="Kalpurush" pitchFamily="34" charset="-120"/>
                        </a:rPr>
                        <a:t>সন্ধ্যা</a:t>
                      </a:r>
                      <a:endParaRPr lang="en-US" sz="2000" dirty="0">
                        <a:latin typeface="Kalpurush" charset="0"/>
                        <a:ea typeface="Kalpurush" charset="0"/>
                        <a:cs typeface="Kalpurush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D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0674" y="-66294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3" name="Shape 1"/>
          <p:cNvSpPr/>
          <p:nvPr/>
        </p:nvSpPr>
        <p:spPr>
          <a:xfrm rot="4320000">
            <a:off x="1298979" y="281215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4" name="Shape 2"/>
          <p:cNvSpPr/>
          <p:nvPr/>
        </p:nvSpPr>
        <p:spPr>
          <a:xfrm rot="8640000">
            <a:off x="1116283" y="843497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5" name="Shape 3"/>
          <p:cNvSpPr/>
          <p:nvPr/>
        </p:nvSpPr>
        <p:spPr>
          <a:xfrm rot="12960000">
            <a:off x="525065" y="843497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6" name="Shape 4"/>
          <p:cNvSpPr/>
          <p:nvPr/>
        </p:nvSpPr>
        <p:spPr>
          <a:xfrm rot="17280000">
            <a:off x="342369" y="281215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7" name="Shape 5"/>
          <p:cNvSpPr/>
          <p:nvPr/>
        </p:nvSpPr>
        <p:spPr>
          <a:xfrm>
            <a:off x="886054" y="703174"/>
            <a:ext cx="422453" cy="422453"/>
          </a:xfrm>
          <a:prstGeom prst="ellipse">
            <a:avLst/>
          </a:prstGeom>
          <a:solidFill>
            <a:srgbClr val="FF8800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572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C30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কবিতা থেকে আমাদের শিক্ষা</a:t>
            </a:r>
            <a:endParaRPr lang="en-US" sz="3600" dirty="0"/>
          </a:p>
        </p:txBody>
      </p:sp>
      <p:sp>
        <p:nvSpPr>
          <p:cNvPr id="9" name="Shape 7"/>
          <p:cNvSpPr/>
          <p:nvPr/>
        </p:nvSpPr>
        <p:spPr>
          <a:xfrm>
            <a:off x="1097280" y="1737360"/>
            <a:ext cx="9966960" cy="914400"/>
          </a:xfrm>
          <a:prstGeom prst="roundRect">
            <a:avLst>
              <a:gd name="adj" fmla="val 12000"/>
            </a:avLst>
          </a:prstGeom>
          <a:solidFill>
            <a:srgbClr val="2D6A4F"/>
          </a:solidFill>
          <a:ln/>
        </p:spPr>
      </p:sp>
      <p:sp>
        <p:nvSpPr>
          <p:cNvPr id="10" name="Text 8"/>
          <p:cNvSpPr/>
          <p:nvPr/>
        </p:nvSpPr>
        <p:spPr>
          <a:xfrm>
            <a:off x="1371600" y="1737360"/>
            <a:ext cx="9418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8E7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প্রকৃতির প্রতি ভালোবাসা ও কৃতজ্ঞতাবোধ জাগ্রত হয়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1097280" y="2880360"/>
            <a:ext cx="9966960" cy="914400"/>
          </a:xfrm>
          <a:prstGeom prst="roundRect">
            <a:avLst>
              <a:gd name="adj" fmla="val 12000"/>
            </a:avLst>
          </a:prstGeom>
          <a:solidFill>
            <a:srgbClr val="2D6A4F"/>
          </a:solidFill>
          <a:ln/>
        </p:spPr>
      </p:sp>
      <p:sp>
        <p:nvSpPr>
          <p:cNvPr id="12" name="Text 10"/>
          <p:cNvSpPr/>
          <p:nvPr/>
        </p:nvSpPr>
        <p:spPr>
          <a:xfrm>
            <a:off x="1371600" y="2880360"/>
            <a:ext cx="9418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8E7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ক্ষুদ্র ও সাধারণ বিষয়ের মধ্যেও সৌন্দর্য খুঁজে পাওয়ার দৃষ্টিভঙ্গি তৈরি হয়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1097280" y="4023360"/>
            <a:ext cx="9966960" cy="914400"/>
          </a:xfrm>
          <a:prstGeom prst="roundRect">
            <a:avLst>
              <a:gd name="adj" fmla="val 12000"/>
            </a:avLst>
          </a:prstGeom>
          <a:solidFill>
            <a:srgbClr val="2D6A4F"/>
          </a:solidFill>
          <a:ln/>
        </p:spPr>
      </p:sp>
      <p:sp>
        <p:nvSpPr>
          <p:cNvPr id="14" name="Text 12"/>
          <p:cNvSpPr/>
          <p:nvPr/>
        </p:nvSpPr>
        <p:spPr>
          <a:xfrm>
            <a:off x="1371600" y="4023360"/>
            <a:ext cx="9418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8E7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গ্রামবাংলার প্রকৃতির প্রতি মমত্ববোধ গড়ে ওঠে</a:t>
            </a:r>
            <a:endParaRPr lang="en-US" sz="2200" dirty="0"/>
          </a:p>
        </p:txBody>
      </p:sp>
      <p:sp>
        <p:nvSpPr>
          <p:cNvPr id="15" name="Shape 13"/>
          <p:cNvSpPr/>
          <p:nvPr/>
        </p:nvSpPr>
        <p:spPr>
          <a:xfrm>
            <a:off x="1097280" y="5166360"/>
            <a:ext cx="9966960" cy="914400"/>
          </a:xfrm>
          <a:prstGeom prst="roundRect">
            <a:avLst>
              <a:gd name="adj" fmla="val 12000"/>
            </a:avLst>
          </a:prstGeom>
          <a:solidFill>
            <a:srgbClr val="2D6A4F"/>
          </a:solidFill>
          <a:ln/>
        </p:spPr>
      </p:sp>
      <p:sp>
        <p:nvSpPr>
          <p:cNvPr id="16" name="Text 14"/>
          <p:cNvSpPr/>
          <p:nvPr/>
        </p:nvSpPr>
        <p:spPr>
          <a:xfrm>
            <a:off x="1371600" y="5166360"/>
            <a:ext cx="9418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8E7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প্রকৃতি-প্রেমের এক অনন্য দৃষ্টান্ত এই কবিতা</a:t>
            </a:r>
            <a:endParaRPr lang="en-US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15543" y="537168"/>
            <a:ext cx="69159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ধন্যবাদ</a:t>
            </a:r>
            <a:endParaRPr lang="en-US" sz="115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3941" y="2884868"/>
            <a:ext cx="4314423" cy="58477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মোঃ আলাউদ্দিন , সহকারী শিক্ষক ,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73521" y="2946423"/>
            <a:ext cx="5872766" cy="52322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শিয়ালীডাঙ্গা বহুমুখী মাধ্যমিক বিদ্যালয়, বটিয়ঘাটা, খুলনা।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029" y="4250028"/>
            <a:ext cx="4430335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মোবাইল </a:t>
            </a:r>
            <a:r>
              <a:rPr lang="en-US" sz="3600" dirty="0" err="1" smtClean="0">
                <a:solidFill>
                  <a:srgbClr val="002060"/>
                </a:solidFill>
              </a:rPr>
              <a:t>নং</a:t>
            </a:r>
            <a:r>
              <a:rPr lang="en-US" sz="3600" dirty="0" smtClean="0">
                <a:solidFill>
                  <a:srgbClr val="002060"/>
                </a:solidFill>
              </a:rPr>
              <a:t> 0172-943407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73521" y="4157694"/>
            <a:ext cx="6014434" cy="83099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শিক্ষক বাতায়ন আইডি লিংক=</a:t>
            </a:r>
          </a:p>
          <a:p>
            <a:r>
              <a:rPr lang="en-US" sz="2000" dirty="0" smtClean="0">
                <a:solidFill>
                  <a:srgbClr val="002060"/>
                </a:solidFill>
              </a:rPr>
              <a:t>https</a:t>
            </a:r>
            <a:r>
              <a:rPr lang="en-US" sz="2000" dirty="0">
                <a:solidFill>
                  <a:srgbClr val="002060"/>
                </a:solidFill>
              </a:rPr>
              <a:t>://www.teachers.gov.bd/profile/sk336531alauddin</a:t>
            </a:r>
          </a:p>
        </p:txBody>
      </p:sp>
    </p:spTree>
    <p:extLst>
      <p:ext uri="{BB962C8B-B14F-4D97-AF65-F5344CB8AC3E}">
        <p14:creationId xmlns:p14="http://schemas.microsoft.com/office/powerpoint/2010/main" val="3787129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000"/>
    </mc:Choice>
    <mc:Fallback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</TotalTime>
  <Words>372</Words>
  <Application>Microsoft Office PowerPoint</Application>
  <PresentationFormat>Widescreen</PresentationFormat>
  <Paragraphs>88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Calibri</vt:lpstr>
      <vt:lpstr>Calibri Light</vt:lpstr>
      <vt:lpstr>Cambria</vt:lpstr>
      <vt:lpstr>Kalpurush</vt:lpstr>
      <vt:lpstr>Nikosh</vt:lpstr>
      <vt:lpstr>Shonar Bangla</vt:lpstr>
      <vt:lpstr>SutonnyMJ</vt:lpstr>
      <vt:lpstr>Times New Roman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5</cp:revision>
  <dcterms:created xsi:type="dcterms:W3CDTF">2026-07-25T05:58:12Z</dcterms:created>
  <dcterms:modified xsi:type="dcterms:W3CDTF">2026-07-25T06:21:53Z</dcterms:modified>
</cp:coreProperties>
</file>