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6" r:id="rId1"/>
  </p:sldMasterIdLst>
  <p:notesMasterIdLst>
    <p:notesMasterId r:id="rId28"/>
  </p:notesMasterIdLst>
  <p:sldIdLst>
    <p:sldId id="256" r:id="rId2"/>
    <p:sldId id="276" r:id="rId3"/>
    <p:sldId id="257" r:id="rId4"/>
    <p:sldId id="258" r:id="rId5"/>
    <p:sldId id="259" r:id="rId6"/>
    <p:sldId id="271" r:id="rId7"/>
    <p:sldId id="264" r:id="rId8"/>
    <p:sldId id="282" r:id="rId9"/>
    <p:sldId id="285" r:id="rId10"/>
    <p:sldId id="279" r:id="rId11"/>
    <p:sldId id="268" r:id="rId12"/>
    <p:sldId id="280" r:id="rId13"/>
    <p:sldId id="283" r:id="rId14"/>
    <p:sldId id="284" r:id="rId15"/>
    <p:sldId id="261" r:id="rId16"/>
    <p:sldId id="272" r:id="rId17"/>
    <p:sldId id="281" r:id="rId18"/>
    <p:sldId id="263" r:id="rId19"/>
    <p:sldId id="277" r:id="rId20"/>
    <p:sldId id="278" r:id="rId21"/>
    <p:sldId id="265" r:id="rId22"/>
    <p:sldId id="273" r:id="rId23"/>
    <p:sldId id="270" r:id="rId24"/>
    <p:sldId id="275" r:id="rId25"/>
    <p:sldId id="274" r:id="rId26"/>
    <p:sldId id="267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1476" y="-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C6E5C-D793-4FC0-AC21-C022CEAB6CB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CE3E1-1644-4526-A0E2-331C354E1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480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9CE3E1-1644-4526-A0E2-331C354E12B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402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720852" y="-1720850"/>
            <a:ext cx="6858000" cy="1029970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7039-0AB0-4802-A760-82A146C55CD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0633"/>
            <a:ext cx="4765676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5051293"/>
            <a:ext cx="12195173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365760"/>
            <a:ext cx="1002792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00629"/>
            <a:ext cx="1002792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24" y="5870448"/>
            <a:ext cx="2901696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5A67039-0AB0-4802-A760-82A146C55CD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019" y="6285122"/>
            <a:ext cx="629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4F4AC5E-6A38-451F-BEFB-53622E242B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fif"/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mailto:ayeasin564@gmail.com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f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DADF18-236F-CD86-ACE8-A3215D21B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345" y="389297"/>
            <a:ext cx="10377055" cy="4348958"/>
          </a:xfrm>
        </p:spPr>
        <p:txBody>
          <a:bodyPr>
            <a:noAutofit/>
          </a:bodyPr>
          <a:lstStyle/>
          <a:p>
            <a:r>
              <a:rPr lang="en-US" sz="15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5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শিক্ষার্থীদের </a:t>
            </a:r>
            <a:r>
              <a:rPr lang="en-US" sz="15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আন্তরিক শুভেচ্ছা </a:t>
            </a:r>
            <a:endParaRPr lang="en-US" sz="15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4164805"/>
            <a:ext cx="12058650" cy="283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6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প্রশ্ন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ক. 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একটি ঘর্ণকের প্রতিটি  বাহুর দৈর্ঘ্য  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. মিটার হলে সমগ্রতলর ক্ষেত্রফল নির্ণয় কর ।</a:t>
            </a:r>
          </a:p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খ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.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লোহার পাইপের  ওজন /আয়তন নির্ণয় কর 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। </a:t>
            </a:r>
          </a:p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গ .  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পাইপটিকে গলিয়ে   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সেন্টিমিটার ব্যাসার্ধ বিশিষ্ট একটি নিরেটদন্ডে পরিনত করা হলে দন্ডটির উচ্চতা নির্ণয় কর  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87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852" y="0"/>
            <a:ext cx="101600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প্রশ্নের সমাধান :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327" y="813347"/>
                <a:ext cx="10058400" cy="5618450"/>
              </a:xfrm>
            </p:spPr>
            <p:txBody>
              <a:bodyPr>
                <a:noAutofit/>
              </a:bodyPr>
              <a:lstStyle/>
              <a:p>
                <a:r>
                  <a:rPr lang="en-US" sz="32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ক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আমরা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জানি, ঘর্নকের সমগ্রতলের ক্ষেত্রফল  =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6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বাহু</m:t>
                        </m:r>
                        <m:r>
                          <a:rPr lang="en-US" sz="3200" b="0" i="1" dirty="0" smtClean="0">
                            <a:latin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3200" i="1" dirty="0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ঘন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একক</a:t>
                </a:r>
              </a:p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     = 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6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dirty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800" b="0" i="1" dirty="0" smtClean="0">
                            <a:latin typeface="Cambria Math"/>
                            <a:cs typeface="NikoshBAN" pitchFamily="2" charset="0"/>
                          </a:rPr>
                          <m:t>5</m:t>
                        </m:r>
                        <m:r>
                          <a:rPr lang="en-US" sz="2800" i="1" dirty="0">
                            <a:latin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2800" i="1" dirty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NikoshBAN" pitchFamily="2" charset="0"/>
                    <a:ea typeface="Cambria Math"/>
                    <a:cs typeface="NikoshBAN" pitchFamily="2" charset="0"/>
                  </a:rPr>
                  <a:t> ঘন সেন্টিমিটার </a:t>
                </a:r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44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                               =</a:t>
                </a:r>
                <a14:m>
                  <m:oMath xmlns:m="http://schemas.openxmlformats.org/officeDocument/2006/math">
                    <m:r>
                      <a:rPr lang="en-US" sz="4400" dirty="0">
                        <a:latin typeface="Cambria Math"/>
                        <a:cs typeface="Times New Roman" pitchFamily="18" charset="0"/>
                      </a:rPr>
                      <m:t>6</m:t>
                    </m:r>
                    <m:r>
                      <a:rPr lang="en-US" sz="44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400" i="1" dirty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44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25</m:t>
                    </m:r>
                    <m:r>
                      <a:rPr lang="en-US" sz="44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 </m:t>
                    </m:r>
                  </m:oMath>
                </a14:m>
                <a:r>
                  <a:rPr lang="en-US" sz="4400" b="0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ঘনসেন্টিমিটার </a:t>
                </a:r>
              </a:p>
              <a:p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                                   =</a:t>
                </a:r>
                <a:r>
                  <a:rPr lang="en-US" sz="44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4400" dirty="0" smtClean="0">
                    <a:latin typeface="Times New Roman" pitchFamily="18" charset="0"/>
                    <a:cs typeface="Times New Roman" pitchFamily="18" charset="0"/>
                  </a:rPr>
                  <a:t>50</a:t>
                </a:r>
                <a:r>
                  <a:rPr lang="en-US" sz="4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dirty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4400" dirty="0">
                    <a:latin typeface="NikoshBAN" pitchFamily="2" charset="0"/>
                    <a:ea typeface="Cambria Math"/>
                    <a:cs typeface="NikoshBAN" pitchFamily="2" charset="0"/>
                  </a:rPr>
                  <a:t>ঘন সেন্টিমিটার </a:t>
                </a:r>
                <a:endParaRPr lang="en-US" sz="44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44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              </a:t>
                </a:r>
                <a:endParaRPr lang="en-US" sz="4800" dirty="0">
                  <a:latin typeface="NikoshBAN" pitchFamily="2" charset="0"/>
                  <a:cs typeface="NikoshBAN" pitchFamily="2" charset="0"/>
                </a:endParaRPr>
              </a:p>
              <a:p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327" y="813347"/>
                <a:ext cx="10058400" cy="5618450"/>
              </a:xfrm>
              <a:blipFill rotWithShape="1">
                <a:blip r:embed="rId3"/>
                <a:stretch>
                  <a:fillRect l="-2424" t="-18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722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সমাধান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8873" y="1080655"/>
                <a:ext cx="10972800" cy="5777346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খ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. একটি পাইপের ভিতরের ব্যাস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3200" dirty="0">
                    <a:cs typeface="NikoshBAN" pitchFamily="2" charset="0"/>
                  </a:rPr>
                  <a:t>2</a:t>
                </a:r>
                <a:r>
                  <a:rPr lang="en-US" sz="3200" dirty="0" smtClean="0">
                    <a:cs typeface="NikoshBAN" pitchFamily="2" charset="0"/>
                  </a:rPr>
                  <a:t>4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মি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200" dirty="0">
                  <a:cs typeface="NikoshBAN" pitchFamily="2" charset="0"/>
                </a:endParaRPr>
              </a:p>
              <a:p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                  ভিতরের ব্যাসার্ধ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  <a:cs typeface="NikoshBAN" pitchFamily="2" charset="0"/>
                          </a:rPr>
                          <m:t>24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den>
                    </m:f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200" dirty="0">
                  <a:cs typeface="NikoshBAN" pitchFamily="2" charset="0"/>
                </a:endParaRPr>
              </a:p>
              <a:p>
                <a:pPr marL="0" indent="0">
                  <a:buNone/>
                </a:pPr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                                          =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12</a:t>
                </a:r>
                <a:r>
                  <a:rPr lang="en-US" sz="3200" dirty="0" smtClean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200" dirty="0"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  <a:p>
                <a:pPr marL="114300" indent="0">
                  <a:buNone/>
                </a:pP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এবং পাইপের বাইরের ব্যাস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800" dirty="0"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28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114300" indent="0">
                  <a:buNone/>
                </a:pP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     বাইরের ব্যাসার্ধ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26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den>
                    </m:f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800" dirty="0"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2800" dirty="0" smtClean="0">
                  <a:cs typeface="NikoshBAN" pitchFamily="2" charset="0"/>
                </a:endParaRPr>
              </a:p>
              <a:p>
                <a:pPr marL="114300" indent="0">
                  <a:buNone/>
                </a:pPr>
                <a:r>
                  <a:rPr lang="en-US" sz="2800" dirty="0">
                    <a:cs typeface="NikoshBAN" pitchFamily="2" charset="0"/>
                  </a:rPr>
                  <a:t> </a:t>
                </a:r>
                <a:r>
                  <a:rPr lang="en-US" sz="2800" dirty="0" smtClean="0">
                    <a:cs typeface="NikoshBAN" pitchFamily="2" charset="0"/>
                  </a:rPr>
                  <a:t>                                =13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মিটার</m:t>
                    </m:r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800" dirty="0"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2800" dirty="0" smtClean="0">
                  <a:cs typeface="NikoshBAN" pitchFamily="2" charset="0"/>
                </a:endParaRPr>
              </a:p>
              <a:p>
                <a:pPr marL="114300" indent="0">
                  <a:buNone/>
                </a:pPr>
                <a:r>
                  <a:rPr lang="en-US" sz="2800" dirty="0"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পাইপের উচ্চতা   =  </a:t>
                </a:r>
                <a:r>
                  <a:rPr lang="en-US" sz="2800" dirty="0" smtClean="0">
                    <a:cs typeface="NikoshBAN" pitchFamily="2" charset="0"/>
                  </a:rPr>
                  <a:t> </a:t>
                </a:r>
                <a:r>
                  <a:rPr lang="en-US" sz="2800" dirty="0">
                    <a:cs typeface="NikoshBAN" pitchFamily="2" charset="0"/>
                  </a:rPr>
                  <a:t>7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মিটার</m:t>
                    </m:r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800" dirty="0">
                  <a:cs typeface="NikoshBAN" pitchFamily="2" charset="0"/>
                </a:endParaRPr>
              </a:p>
              <a:p>
                <a:pPr marL="114300" indent="0">
                  <a:buNone/>
                </a:pPr>
                <a:r>
                  <a:rPr lang="en-US" sz="2800" dirty="0" smtClean="0">
                    <a:cs typeface="NikoshBAN" pitchFamily="2" charset="0"/>
                  </a:rPr>
                  <a:t> </a:t>
                </a:r>
              </a:p>
              <a:p>
                <a:pPr marL="114300" indent="0">
                  <a:buNone/>
                </a:pPr>
                <a:r>
                  <a:rPr lang="en-US" sz="2800" dirty="0">
                    <a:cs typeface="NikoshBAN" pitchFamily="2" charset="0"/>
                  </a:rPr>
                  <a:t> </a:t>
                </a:r>
                <a:r>
                  <a:rPr lang="en-US" sz="2800" dirty="0" smtClean="0">
                    <a:cs typeface="NikoshBAN" pitchFamily="2" charset="0"/>
                  </a:rPr>
                  <a:t>                   = </a:t>
                </a:r>
                <a:r>
                  <a:rPr lang="en-US" sz="2800" dirty="0">
                    <a:cs typeface="NikoshBAN" pitchFamily="2" charset="0"/>
                  </a:rPr>
                  <a:t>7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100</m:t>
                    </m:r>
                    <m:r>
                      <a:rPr lang="en-US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cs typeface="NikoshBAN" pitchFamily="2" charset="0"/>
                  </a:rPr>
                  <a:t>   =700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সেন্টিমিটার</m:t>
                    </m:r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800" dirty="0"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2800" dirty="0"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2800" dirty="0" smtClean="0"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44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114300" indent="0">
                  <a:buNone/>
                </a:pPr>
                <a:endParaRPr lang="en-US" sz="4400" dirty="0">
                  <a:latin typeface="NikoshBAN" pitchFamily="2" charset="0"/>
                  <a:cs typeface="NikoshBAN" pitchFamily="2" charset="0"/>
                </a:endParaRPr>
              </a:p>
              <a:p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8873" y="1080655"/>
                <a:ext cx="10972800" cy="5777346"/>
              </a:xfrm>
              <a:blipFill rotWithShape="1">
                <a:blip r:embed="rId2"/>
                <a:stretch>
                  <a:fillRect l="-889" t="-2532" b="-40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289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সমাধান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ln>
                <a:solidFill>
                  <a:schemeClr val="accent1"/>
                </a:solidFill>
              </a:ln>
            </p:spPr>
            <p:txBody>
              <a:bodyPr>
                <a:normAutofit/>
              </a:bodyPr>
              <a:lstStyle/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খ পাইপেরর ভিতরের আয়তন 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𝑟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 b="0" i="0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cs typeface="NikoshBAN" pitchFamily="2" charset="0"/>
                      </a:rPr>
                      <m:t>ঘন</m:t>
                    </m:r>
                    <m:r>
                      <a:rPr lang="en-US" b="0" i="0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cs typeface="NikoshBAN" pitchFamily="2" charset="0"/>
                      </a:rPr>
                      <m:t>একক</m:t>
                    </m:r>
                  </m:oMath>
                </a14:m>
                <a:endParaRPr lang="en-US" b="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                          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( 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12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ঘন সেন্টিমিটার </a:t>
                </a: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                              =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  <a:ea typeface="Cambria Math"/>
                        <a:cs typeface="Times New Roman" pitchFamily="18" charset="0"/>
                      </a:rPr>
                      <m:t>1</m:t>
                    </m:r>
                    <m:r>
                      <a:rPr lang="en-US" b="0" i="0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44</m:t>
                    </m:r>
                    <m:r>
                      <a:rPr lang="en-US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ঘন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সেন্টিমিটার</a:t>
                </a: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                             =</a:t>
                </a:r>
                <a:r>
                  <a:rPr lang="en-US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44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  <m:r>
                      <a:rPr lang="en-US" b="0" i="0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7</m:t>
                    </m:r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00 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ঘন সেন্টিমিটার</a:t>
                </a: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                            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908</m:t>
                    </m:r>
                    <m:r>
                      <a:rPr lang="en-US" b="0" i="0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ঘন সেন্টিমিটার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পাইপেরর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বাইরের আয়তন 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ঘন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একক</m:t>
                    </m:r>
                  </m:oMath>
                </a14:m>
                <a:endParaRPr lang="en-US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                                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( 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13</m:t>
                        </m:r>
                        <m:r>
                          <a:rPr lang="en-US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ঘন সেন্টিমিটার </a:t>
                </a: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                                    =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69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 ঘন সেন্টিমিটার</a:t>
                </a: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                                    =</a:t>
                </a:r>
                <a:r>
                  <a:rPr lang="en-US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69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  <m:r>
                      <a:rPr lang="en-US" b="0" i="0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7</m:t>
                    </m:r>
                  </m:oMath>
                </a14:m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00 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ঘন সেন্টিমিটার</a:t>
                </a: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                                   =</a:t>
                </a:r>
                <a:r>
                  <a:rPr lang="en-US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118300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ঘন সেন্টিমিটার   </a:t>
                </a:r>
              </a:p>
              <a:p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388" t="-748" b="-1995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241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সমাধান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খ</a:t>
                </a: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             =</a:t>
                </a:r>
                <a:r>
                  <a:rPr lang="en-US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444" t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762000" y="1108365"/>
                <a:ext cx="10972800" cy="55210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1828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Arial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88720" indent="-1371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Arial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544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3736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9202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সুতরাং লোহার ওজন / আয়তন   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3600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sz="3600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3600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1183</m:t>
                    </m:r>
                  </m:oMath>
                </a14:m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ঘন সেন্টিমিটার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/>
                        <a:ea typeface="Cambria Math"/>
                        <a:cs typeface="Times New Roman" pitchFamily="18" charset="0"/>
                      </a:rPr>
                      <m:t>9</m:t>
                    </m:r>
                    <m:r>
                      <a:rPr lang="en-US" sz="3600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08</m:t>
                    </m:r>
                    <m:r>
                      <a:rPr lang="en-US" sz="3600" b="0" i="0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ঘন </a:t>
                </a:r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সেন্টিমিটার  )</a:t>
                </a:r>
              </a:p>
              <a:p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                       =</a:t>
                </a:r>
                <a:r>
                  <a:rPr lang="en-US" sz="3600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sz="3600" smtClean="0"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</m:oMath>
                </a14:m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118300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3600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90800</m:t>
                    </m:r>
                    <m:r>
                      <a:rPr lang="en-US" sz="3600" b="0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)  </m:t>
                    </m:r>
                  </m:oMath>
                </a14:m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ঘন সেন্টিমিটার </a:t>
                </a:r>
                <a:endParaRPr lang="en-US" sz="36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                       =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sz="360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27500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  </m:t>
                    </m:r>
                    <m:r>
                      <m:rPr>
                        <m:nor/>
                      </m:rPr>
                      <a:rPr lang="en-US" sz="3600">
                        <a:latin typeface="NikoshBAN" pitchFamily="2" charset="0"/>
                        <a:cs typeface="NikoshBAN" pitchFamily="2" charset="0"/>
                      </a:rPr>
                      <m:t>ঘন</m:t>
                    </m:r>
                    <m:r>
                      <m:rPr>
                        <m:nor/>
                      </m:rPr>
                      <a:rPr lang="en-US" sz="36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>
                        <a:latin typeface="NikoshBAN" pitchFamily="2" charset="0"/>
                        <a:cs typeface="NikoshBAN" pitchFamily="2" charset="0"/>
                      </a:rPr>
                      <m:t>সেন্টিমিটার</m:t>
                    </m:r>
                    <m:r>
                      <m:rPr>
                        <m:nor/>
                      </m:rPr>
                      <a:rPr lang="en-US" sz="36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6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                        =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 3.1416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2750</m:t>
                    </m:r>
                    <m:r>
                      <a:rPr lang="en-US" sz="3600" i="1">
                        <a:latin typeface="Cambria Math"/>
                        <a:ea typeface="Cambria Math"/>
                        <a:cs typeface="NikoshBAN" pitchFamily="2" charset="0"/>
                      </a:rPr>
                      <m:t>0</m:t>
                    </m:r>
                    <m:r>
                      <m:rPr>
                        <m:nor/>
                      </m:rPr>
                      <a:rPr lang="en-US" sz="36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 </m:t>
                    </m:r>
                    <m:r>
                      <m:rPr>
                        <m:nor/>
                      </m:rPr>
                      <a:rPr lang="en-US" sz="3600">
                        <a:latin typeface="NikoshBAN" pitchFamily="2" charset="0"/>
                        <a:cs typeface="NikoshBAN" pitchFamily="2" charset="0"/>
                      </a:rPr>
                      <m:t>ঘন</m:t>
                    </m:r>
                    <m:r>
                      <m:rPr>
                        <m:nor/>
                      </m:rPr>
                      <a:rPr lang="en-US" sz="36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>
                        <a:latin typeface="NikoshBAN" pitchFamily="2" charset="0"/>
                        <a:cs typeface="NikoshBAN" pitchFamily="2" charset="0"/>
                      </a:rPr>
                      <m:t>সেন্টিমিটার</m:t>
                    </m:r>
                    <m:r>
                      <m:rPr>
                        <m:nor/>
                      </m:rPr>
                      <a:rPr lang="en-US" sz="36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6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                       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  =   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86394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>
                        <a:latin typeface="NikoshBAN" pitchFamily="2" charset="0"/>
                        <a:cs typeface="NikoshBAN" pitchFamily="2" charset="0"/>
                      </a:rPr>
                      <m:t>ঘন</m:t>
                    </m:r>
                    <m:r>
                      <m:rPr>
                        <m:nor/>
                      </m:rPr>
                      <a:rPr lang="en-US" sz="36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>
                        <a:latin typeface="NikoshBAN" pitchFamily="2" charset="0"/>
                        <a:cs typeface="NikoshBAN" pitchFamily="2" charset="0"/>
                      </a:rPr>
                      <m:t>সেন্টিমিটার</m:t>
                    </m:r>
                    <m:r>
                      <m:rPr>
                        <m:nor/>
                      </m:rPr>
                      <a:rPr lang="en-US" sz="36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3600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</a:p>
              <a:p>
                <a:r>
                  <a:rPr lang="en-US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         </a:t>
                </a:r>
                <a:endParaRPr lang="en-US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dirty="0">
                  <a:latin typeface="NikoshBAN" pitchFamily="2" charset="0"/>
                  <a:cs typeface="NikoshBAN" pitchFamily="2" charset="0"/>
                </a:endParaRPr>
              </a:p>
              <a:p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108365"/>
                <a:ext cx="10972800" cy="5521036"/>
              </a:xfrm>
              <a:prstGeom prst="rect">
                <a:avLst/>
              </a:prstGeom>
              <a:blipFill rotWithShape="1">
                <a:blip r:embed="rId3"/>
                <a:stretch>
                  <a:fillRect l="-1444" t="-1214" b="-1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42445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D1AC7A16-8793-9A47-EAD9-2B8000179D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0104" y="883407"/>
                <a:ext cx="10058400" cy="4835471"/>
              </a:xfrm>
            </p:spPr>
            <p:txBody>
              <a:bodyPr>
                <a:normAutofit fontScale="85000" lnSpcReduction="10000"/>
              </a:bodyPr>
              <a:lstStyle/>
              <a:p>
                <a:pPr marL="411480" lvl="1" indent="0">
                  <a:buNone/>
                </a:pP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খ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1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ঘন সেন্টিমিটার লোহার ওজন   =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7.2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গ্রাম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 marL="411480" lvl="1" indent="0">
                  <a:buNone/>
                </a:pP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    ( আমরা জানি 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1000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গ্রাম =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কেজি/ কি.গ্রাম )</a:t>
                </a:r>
              </a:p>
              <a:p>
                <a:pPr marL="411480" lvl="1" indent="0">
                  <a:buNone/>
                </a:pP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=  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86394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ঘন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সেন্টি মিটার লোহার ওজন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7.2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m:rPr>
                        <m:nor/>
                      </m:rPr>
                      <a:rPr lang="en-US" sz="3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86394</m:t>
                    </m:r>
                    <m:r>
                      <m:rPr>
                        <m:nor/>
                      </m:rPr>
                      <a:rPr lang="en-US" sz="3800" dirty="0">
                        <a:latin typeface="NikoshBAN" pitchFamily="2" charset="0"/>
                        <a:cs typeface="NikoshBAN" pitchFamily="2" charset="0"/>
                      </a:rPr>
                      <m:t>  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 ঘ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ন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সেন্টি           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= 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622036.8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>
                        <a:latin typeface="NikoshBAN" pitchFamily="2" charset="0"/>
                        <a:cs typeface="NikoshBAN" pitchFamily="2" charset="0"/>
                      </a:rPr>
                      <m:t>ঘন</m:t>
                    </m:r>
                    <m:r>
                      <m:rPr>
                        <m:nor/>
                      </m:rPr>
                      <a:rPr lang="en-US" sz="2800" dirty="0">
                        <a:latin typeface="NikoshBAN" pitchFamily="2" charset="0"/>
                        <a:cs typeface="NikoshBAN" pitchFamily="2" charset="0"/>
                      </a:rPr>
                      <m:t>সেন্টিমিটার </m:t>
                    </m:r>
                  </m:oMath>
                </a14:m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endParaRPr lang="en-US" sz="28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     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        =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622036</m:t>
                        </m:r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Times New Roman" pitchFamily="18" charset="0"/>
                            <a:cs typeface="Times New Roman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 কেজি/কি.গ্রাম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endParaRPr lang="en-US" sz="28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=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622.0368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কেজি/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কি.গ্রাম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pPr marL="137160" indent="0">
                  <a:buNone/>
                </a:pPr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pPr marL="411480" lvl="1" indent="0">
                  <a:buNone/>
                </a:pP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1AC7A16-8793-9A47-EAD9-2B8000179D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0104" y="883407"/>
                <a:ext cx="10058400" cy="4835471"/>
              </a:xfrm>
              <a:blipFill rotWithShape="1">
                <a:blip r:embed="rId2"/>
                <a:stretch>
                  <a:fillRect t="-1892" b="-8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A6E84432-9DB3-5D22-314B-035B3F117137}"/>
              </a:ext>
            </a:extLst>
          </p:cNvPr>
          <p:cNvSpPr txBox="1">
            <a:spLocks/>
          </p:cNvSpPr>
          <p:nvPr/>
        </p:nvSpPr>
        <p:spPr>
          <a:xfrm>
            <a:off x="1112029" y="1762606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CB0966EC-066F-F01F-5BA1-1BB88A836E2B}"/>
              </a:ext>
            </a:extLst>
          </p:cNvPr>
          <p:cNvSpPr txBox="1">
            <a:spLocks/>
          </p:cNvSpPr>
          <p:nvPr/>
        </p:nvSpPr>
        <p:spPr>
          <a:xfrm>
            <a:off x="1112029" y="198116"/>
            <a:ext cx="10058400" cy="51178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01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47607" y="825284"/>
                <a:ext cx="10160000" cy="5367697"/>
              </a:xfrm>
            </p:spPr>
            <p:txBody>
              <a:bodyPr>
                <a:normAutofit/>
              </a:bodyPr>
              <a:lstStyle/>
              <a:p>
                <a:pPr marL="114300" indent="0">
                  <a:buNone/>
                </a:pPr>
                <a:r>
                  <a:rPr lang="en-US" sz="4800" dirty="0" smtClean="0">
                    <a:latin typeface="NikoshBAN" pitchFamily="2" charset="0"/>
                    <a:cs typeface="NikoshBAN" pitchFamily="2" charset="0"/>
                  </a:rPr>
                  <a:t>গ.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নিরেট দন্ডের আয়তন = পাইপেরর লোহার আয়তন  । </a:t>
                </a:r>
              </a:p>
              <a:p>
                <a:pPr marL="114300" lvl="1" indent="0">
                  <a:buNone/>
                </a:pP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                           =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8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/>
                        <a:cs typeface="NikoshBAN" pitchFamily="2" charset="0"/>
                      </a:rPr>
                      <m:t>394</m:t>
                    </m:r>
                    <m:r>
                      <m:rPr>
                        <m:nor/>
                      </m:rPr>
                      <a:rPr lang="en-US" sz="28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4000">
                        <a:latin typeface="NikoshBAN" pitchFamily="2" charset="0"/>
                        <a:cs typeface="NikoshBAN" pitchFamily="2" charset="0"/>
                      </a:rPr>
                      <m:t>ঘন</m:t>
                    </m:r>
                    <m:r>
                      <m:rPr>
                        <m:nor/>
                      </m:rPr>
                      <a:rPr lang="en-US" sz="4000" dirty="0">
                        <a:latin typeface="NikoshBAN" pitchFamily="2" charset="0"/>
                        <a:cs typeface="NikoshBAN" pitchFamily="2" charset="0"/>
                      </a:rPr>
                      <m:t> সে</m:t>
                    </m:r>
                    <m:r>
                      <m:rPr>
                        <m:nor/>
                      </m:rPr>
                      <a:rPr lang="en-US" sz="4000" dirty="0">
                        <a:latin typeface="NikoshBAN" pitchFamily="2" charset="0"/>
                        <a:cs typeface="NikoshBAN" pitchFamily="2" charset="0"/>
                      </a:rPr>
                      <m:t>. </m:t>
                    </m:r>
                    <m:r>
                      <m:rPr>
                        <m:nor/>
                      </m:rPr>
                      <a:rPr lang="en-US" sz="4000" dirty="0">
                        <a:latin typeface="NikoshBAN" pitchFamily="2" charset="0"/>
                        <a:cs typeface="NikoshBAN" pitchFamily="2" charset="0"/>
                      </a:rPr>
                      <m:t>মি </m:t>
                    </m:r>
                    <m:r>
                      <m:rPr>
                        <m:nor/>
                      </m:rPr>
                      <a:rPr lang="en-US" sz="4000" dirty="0">
                        <a:latin typeface="NikoshBAN" pitchFamily="2" charset="0"/>
                        <a:cs typeface="NikoshBAN" pitchFamily="2" charset="0"/>
                      </a:rPr>
                      <m:t>.</m:t>
                    </m:r>
                  </m:oMath>
                </a14:m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pPr marL="114300" lvl="1" indent="0">
                  <a:buNone/>
                </a:pP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114300" lvl="1" indent="0">
                  <a:buNone/>
                </a:pP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আমরা জানি নিরেট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দন্ডের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আয়তন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𝑟</m:t>
                        </m:r>
                      </m:e>
                      <m:sup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 sz="320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cs typeface="NikoshBAN" pitchFamily="2" charset="0"/>
                      </a:rPr>
                      <m:t>ঘন</m:t>
                    </m:r>
                    <m:r>
                      <a:rPr lang="en-US" sz="320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cs typeface="NikoshBAN" pitchFamily="2" charset="0"/>
                      </a:rPr>
                      <m:t>একক</m:t>
                    </m:r>
                  </m:oMath>
                </a14:m>
                <a:endParaRPr lang="en-US" sz="32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114300" indent="0">
                  <a:buNone/>
                </a:pP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এখানে  দন্ডের উচ্চতা   ধরি 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সে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. মি </a:t>
                </a:r>
              </a:p>
              <a:p>
                <a:pPr marL="114300" indent="0">
                  <a:buNone/>
                </a:pP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দন্ডের ব্যাসার্ধ 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সে.মি</a:t>
                </a:r>
              </a:p>
              <a:p>
                <a:pPr marL="114300" lvl="1" indent="0">
                  <a:buNone/>
                </a:pP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শর্তানুসারে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𝑟</m:t>
                        </m:r>
                      </m:e>
                      <m:sup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 sz="320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82744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>
                        <a:latin typeface="NikoshBAN" pitchFamily="2" charset="0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8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114300" lvl="1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𝜋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14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sz="320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200" i="1">
                        <a:latin typeface="Cambria Math"/>
                        <a:cs typeface="NikoshBAN" pitchFamily="2" charset="0"/>
                      </a:rPr>
                      <m:t>h</m:t>
                    </m:r>
                    <m:r>
                      <a:rPr lang="en-US" sz="3200" i="1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282744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7607" y="825284"/>
                <a:ext cx="10160000" cy="5367697"/>
              </a:xfrm>
              <a:blipFill rotWithShape="1">
                <a:blip r:embed="rId2"/>
                <a:stretch>
                  <a:fillRect l="-1621" t="-2611" b="-7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738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সমাধান গ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বা ,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196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86394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বা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3.1416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4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196</m:t>
                    </m:r>
                    <m:r>
                      <a:rPr lang="en-US" sz="4800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4800" i="1"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4800" i="1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4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86394</m:t>
                    </m:r>
                  </m:oMath>
                </a14:m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বা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615.7536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h = 86394</a:t>
                </a:r>
              </a:p>
              <a:p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বা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=140.306122448</a:t>
                </a:r>
              </a:p>
              <a:p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সুতরাং উচ্চতা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140.31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(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প্রায় )  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সে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. মি  . 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. 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44" t="-2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892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49E24A-BC4D-E304-52A7-59BD7420C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মূল্যায়ণ:</a:t>
            </a:r>
            <a:endParaRPr lang="en-US" sz="7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C0A616-C06F-1126-6C6C-880F2FB77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613" y="1832675"/>
            <a:ext cx="101600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১। আয়তাকার ঘনবস্তু কাকে বলে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ঘনক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ও ঘনক কর্ণ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নির্ণয়ের সুত্র  লিখ ।</a:t>
            </a:r>
          </a:p>
          <a:p>
            <a:pPr marL="0" indent="0"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 পাইপের আয়তনের  নির্ণয়ের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সুত্র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লেখ।</a:t>
            </a:r>
          </a:p>
          <a:p>
            <a:pPr marL="0" indent="0"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৪। বেলন ও সিলিন্ডার  কি ? ব্যাখ্যা কর  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6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একক কাজ :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একটি সামান্তরিকে দৈর্ঘ্য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মি.   এবং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উচ্চতা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. মি হলে ক্ষেত্রফল নির্ণয় কর 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85" y="4339769"/>
            <a:ext cx="4731657" cy="1625601"/>
          </a:xfrm>
          <a:prstGeom prst="rect">
            <a:avLst/>
          </a:prstGeom>
        </p:spPr>
      </p:pic>
      <p:sp>
        <p:nvSpPr>
          <p:cNvPr id="4" name="Flowchart: Data 3"/>
          <p:cNvSpPr/>
          <p:nvPr/>
        </p:nvSpPr>
        <p:spPr>
          <a:xfrm>
            <a:off x="1001486" y="4151083"/>
            <a:ext cx="8055428" cy="2002971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4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স্বাগতম ও লাল গোলাপের অভিন্দন ও শুভেচ্ছা  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2551"/>
            <a:ext cx="11963400" cy="550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42353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ikoshBAN" pitchFamily="2" charset="0"/>
                <a:cs typeface="NikoshBAN" pitchFamily="2" charset="0"/>
              </a:rPr>
              <a:t>একক কাজ :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488"/>
            <a:ext cx="12192000" cy="5491162"/>
          </a:xfrm>
        </p:spPr>
      </p:pic>
    </p:spTree>
    <p:extLst>
      <p:ext uri="{BB962C8B-B14F-4D97-AF65-F5344CB8AC3E}">
        <p14:creationId xmlns:p14="http://schemas.microsoft.com/office/powerpoint/2010/main" val="262253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557D5E-1965-1E1E-FD95-09ED4E602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80220A-C340-4780-E466-FEDAF4124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 রম্বসএর  দুটি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কর্ণ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latin typeface="Cambria" pitchFamily="18" charset="0"/>
                <a:cs typeface="NikoshBAN" panose="02000000000000000000" pitchFamily="2" charset="0"/>
              </a:rPr>
              <a:t>8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মিটার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কর্ণ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মিটার হলে ক্ষেত্রফল ও বাহুর দৈর্ঘ্য  নির্ণয় কর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308764" y="4322618"/>
            <a:ext cx="1440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lowchart: Data 7"/>
          <p:cNvSpPr/>
          <p:nvPr/>
        </p:nvSpPr>
        <p:spPr>
          <a:xfrm>
            <a:off x="3948545" y="2784764"/>
            <a:ext cx="5985163" cy="357447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85709" y="3380509"/>
            <a:ext cx="5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214503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11791950" cy="5086349"/>
          </a:xfrm>
        </p:spPr>
      </p:pic>
    </p:spTree>
    <p:extLst>
      <p:ext uri="{BB962C8B-B14F-4D97-AF65-F5344CB8AC3E}">
        <p14:creationId xmlns:p14="http://schemas.microsoft.com/office/powerpoint/2010/main" val="225708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একটি ট্রাপিজিয়ামের সমান্তরাল বাহু  </a:t>
            </a:r>
            <a:r>
              <a:rPr lang="en-US" sz="4800" dirty="0">
                <a:latin typeface="+mj-lt"/>
                <a:cs typeface="NikoshBAN" pitchFamily="2" charset="0"/>
              </a:rPr>
              <a:t>3</a:t>
            </a:r>
            <a:r>
              <a:rPr lang="en-US" sz="4800" dirty="0" smtClean="0">
                <a:latin typeface="+mj-lt"/>
                <a:cs typeface="NikoshBAN" pitchFamily="2" charset="0"/>
              </a:rPr>
              <a:t>0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সে.মি.এবং  </a:t>
            </a:r>
            <a:r>
              <a:rPr lang="en-US" sz="4800" dirty="0">
                <a:cs typeface="NikoshBAN" pitchFamily="2" charset="0"/>
              </a:rPr>
              <a:t>3</a:t>
            </a:r>
            <a:r>
              <a:rPr lang="en-US" sz="4800" dirty="0" smtClean="0">
                <a:cs typeface="NikoshBAN" pitchFamily="2" charset="0"/>
              </a:rPr>
              <a:t>8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সেমি. লম্ব দুরত্ব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. মি হলে ক্ষেত্রফল  নির্ণয় কর 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 flipV="1">
            <a:off x="5782577" y="5343352"/>
            <a:ext cx="169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98494" y="6400799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157855" y="6400799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826306" y="5705756"/>
            <a:ext cx="2563091" cy="138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962402" y="4322618"/>
            <a:ext cx="346364" cy="11637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749639" y="4322622"/>
            <a:ext cx="775855" cy="1177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08764" y="4322618"/>
            <a:ext cx="1440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308764" y="4322622"/>
            <a:ext cx="0" cy="1177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749636" y="4322618"/>
            <a:ext cx="0" cy="11637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962402" y="4276901"/>
            <a:ext cx="218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671456" y="530173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808847" y="524632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 flipH="1">
            <a:off x="5971309" y="4179735"/>
            <a:ext cx="318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308766" y="5615657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4071852" y="5430991"/>
            <a:ext cx="24536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4846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411" y="1100138"/>
            <a:ext cx="4469341" cy="357981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1100"/>
            <a:ext cx="1219200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0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1191495"/>
            <a:ext cx="10986655" cy="5666509"/>
          </a:xfrm>
        </p:spPr>
      </p:pic>
    </p:spTree>
    <p:extLst>
      <p:ext uri="{BB962C8B-B14F-4D97-AF65-F5344CB8AC3E}">
        <p14:creationId xmlns:p14="http://schemas.microsoft.com/office/powerpoint/2010/main" val="20171855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0AFD3E-B421-1117-7A14-E8ECF301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9600" dirty="0"/>
              <a:t>			</a:t>
            </a:r>
            <a:r>
              <a:rPr lang="en-US" sz="9600" dirty="0" smtClean="0"/>
              <a:t> </a:t>
            </a:r>
            <a:r>
              <a:rPr lang="en-US" sz="107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3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0138"/>
            <a:ext cx="12020550" cy="57578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579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7EFC0B-65C3-6011-A727-40D3E7A166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33600" y="287338"/>
            <a:ext cx="10058400" cy="1449387"/>
          </a:xfrm>
        </p:spPr>
        <p:txBody>
          <a:bodyPr/>
          <a:lstStyle/>
          <a:p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408F7A66-7E35-6CC0-D640-BF9863828A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736725"/>
            <a:ext cx="10058400" cy="4022725"/>
          </a:xfrm>
        </p:spPr>
        <p:txBody>
          <a:bodyPr/>
          <a:lstStyle/>
          <a:p>
            <a:pPr marL="914400" lvl="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মোঃ ইয়াছিন আলী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প্রাং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914400" lvl="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সহকারি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9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(গণিত)</a:t>
            </a:r>
          </a:p>
          <a:p>
            <a:pPr marL="914400" lvl="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খাদিজা খাতুন ইসলামিয়া আলিম মাদ্রাসা,দুপচাঁচিয়া, বগুড়া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914400" lvl="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latin typeface="+mj-lt"/>
                <a:cs typeface="NikoshBAN" panose="02000000000000000000" pitchFamily="2" charset="0"/>
              </a:rPr>
              <a:t>E-mail: </a:t>
            </a:r>
            <a:r>
              <a:rPr lang="en-US" sz="3600" dirty="0" smtClean="0">
                <a:latin typeface="+mj-lt"/>
                <a:cs typeface="NikoshBAN" panose="02000000000000000000" pitchFamily="2" charset="0"/>
                <a:hlinkClick r:id="rId2"/>
              </a:rPr>
              <a:t>ayeasin564@gmail.com</a:t>
            </a:r>
            <a:endParaRPr lang="en-US" sz="3600" dirty="0" smtClean="0">
              <a:latin typeface="+mj-lt"/>
              <a:cs typeface="NikoshBAN" panose="02000000000000000000" pitchFamily="2" charset="0"/>
            </a:endParaRPr>
          </a:p>
          <a:p>
            <a:pPr marL="914400" lvl="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latin typeface="+mj-lt"/>
                <a:cs typeface="NikoshBAN" panose="02000000000000000000" pitchFamily="2" charset="0"/>
              </a:rPr>
              <a:t>MobLe no . 01724121754</a:t>
            </a:r>
            <a:endParaRPr lang="en-US" sz="3600" dirty="0">
              <a:latin typeface="+mj-lt"/>
              <a:cs typeface="NikoshBAN" panose="02000000000000000000" pitchFamily="2" charset="0"/>
            </a:endParaRPr>
          </a:p>
          <a:p>
            <a:pPr marL="914400" lvl="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6A085D1-F320-8E5E-18CA-D50D6CDA5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897" y="277090"/>
            <a:ext cx="3591524" cy="32383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891185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FCAF8E-2355-2126-4562-9C5348A90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			</a:t>
            </a:r>
            <a:r>
              <a:rPr lang="en-US" sz="8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E8CDF0D-9A84-A7AB-4C71-76238D031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608560" lvl="8" indent="0" algn="just">
              <a:buNone/>
            </a:pPr>
            <a:r>
              <a:rPr lang="en-US" sz="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শ্রেণিঃ -10ম </a:t>
            </a:r>
            <a:endParaRPr lang="en-US" sz="3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608560" lvl="8" indent="0" algn="just">
              <a:buNone/>
            </a:pPr>
            <a:r>
              <a:rPr lang="en-US" sz="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অধ্যায়-১6</a:t>
            </a:r>
            <a:endParaRPr lang="en-US" sz="3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608560" lvl="8" indent="0" algn="just">
              <a:buNone/>
            </a:pPr>
            <a:r>
              <a:rPr lang="en-US" sz="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(পরিমিতি)</a:t>
            </a:r>
          </a:p>
          <a:p>
            <a:pPr marL="1608560" lvl="8" indent="0" algn="just">
              <a:buNone/>
            </a:pPr>
            <a:r>
              <a:rPr lang="en-US" sz="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অনুশীলনী-16.৪</a:t>
            </a:r>
            <a:endParaRPr lang="en-US" sz="3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dirty="0"/>
              <a:t>    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290" y="1570084"/>
            <a:ext cx="5279795" cy="53433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07502"/>
            <a:ext cx="6830290" cy="225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C3594B-20C4-3972-B6F1-A1060F036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 জানতে পারবে  :</a:t>
            </a:r>
            <a:endParaRPr lang="en-US" sz="6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60844" y="1288474"/>
            <a:ext cx="10058400" cy="4502726"/>
          </a:xfrm>
        </p:spPr>
        <p:txBody>
          <a:bodyPr>
            <a:normAutofit fontScale="92500" lnSpcReduction="20000"/>
          </a:bodyPr>
          <a:lstStyle/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আয়তাকার 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ঘ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নবস্তুর আয়তন ও সমগ্রতলের ক্ষেত্রফল এবং কর্ণের দৈর্ঘ্য নির্ণয় করতে  পারবে ।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আয়তাকার  বস্তুর বিভিন্ন সমস্যা  সমাধান করতে পারবে। </a:t>
            </a:r>
          </a:p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ঘ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নকের  সমগ্রতলের ক্ষেত্রফল নির্ণয়  ও আয়তন  ও কর্ণ নির্ণয় করতে পারবে ।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আয়তক্ষেত্রের ক্ষেত্রফল ও কর্ণ নির্ণয় করতে পারবে ।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পাইপের আয়তন নির্ণয় করতে পারবে  ।</a:t>
            </a:r>
          </a:p>
          <a:p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51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আজকের পাঠ : আয়তাকার ঘনবস্তু 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3075709"/>
            <a:ext cx="6286500" cy="23344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450" y="2502477"/>
            <a:ext cx="3905250" cy="34809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3409950"/>
            <a:ext cx="5753100" cy="165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6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7E440620-858E-ECEB-71D3-251F17E00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91" y="628650"/>
            <a:ext cx="10058400" cy="5981700"/>
          </a:xfrm>
        </p:spPr>
        <p:txBody>
          <a:bodyPr>
            <a:noAutofit/>
          </a:bodyPr>
          <a:lstStyle/>
          <a:p>
            <a:r>
              <a:rPr lang="en-US" sz="199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19900" dirty="0" smtClean="0">
                <a:latin typeface="NikoshBAN" pitchFamily="2" charset="0"/>
                <a:cs typeface="NikoshBAN" pitchFamily="2" charset="0"/>
              </a:rPr>
              <a:t>উদ্দিপক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600" dirty="0" smtClean="0">
                <a:latin typeface="NikoshBAN" pitchFamily="2" charset="0"/>
                <a:cs typeface="NikoshBAN" pitchFamily="2" charset="0"/>
              </a:rPr>
            </a:b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একটি লোহার পাইপের ভিতরের  ব্যাস ও  বাইরের ব্যাস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যথাক্রমে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সে,মি  ও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সে.মি  এবং পাইপের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উচ্চতা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মিটার  । এক ঘন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. মিটার লোহার ওজন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7.2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গ্রাম  হলে  পাইপের লোহার ওজন নির্ণয় কর  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62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নিচের চিত্র লক্ষ্য কর :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594" y="1966119"/>
            <a:ext cx="2466975" cy="1847850"/>
          </a:xfrm>
        </p:spPr>
      </p:pic>
      <p:sp>
        <p:nvSpPr>
          <p:cNvPr id="6" name="Flowchart: Internal Storage 5"/>
          <p:cNvSpPr/>
          <p:nvPr/>
        </p:nvSpPr>
        <p:spPr>
          <a:xfrm>
            <a:off x="4918363" y="1662545"/>
            <a:ext cx="6234545" cy="3671453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5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ছবি</a:t>
            </a:r>
            <a:r>
              <a:rPr lang="en-US" smtClean="0"/>
              <a:t>  </a:t>
            </a: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333750"/>
            <a:ext cx="5214937" cy="32194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905000"/>
            <a:ext cx="4438649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112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1251</TotalTime>
  <Words>691</Words>
  <Application>Microsoft Office PowerPoint</Application>
  <PresentationFormat>Custom</PresentationFormat>
  <Paragraphs>133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Angles</vt:lpstr>
      <vt:lpstr>      শিক্ষার্থীদের আন্তরিক শুভেচ্ছা </vt:lpstr>
      <vt:lpstr>স্বাগতম ও লাল গোলাপের অভিন্দন ও শুভেচ্ছা  ।</vt:lpstr>
      <vt:lpstr>শিক্ষক পরিচিতি</vt:lpstr>
      <vt:lpstr>   পাঠ পরিচিতি </vt:lpstr>
      <vt:lpstr>শিখনফল জানতে পারবে  :</vt:lpstr>
      <vt:lpstr>আজকের পাঠ : আয়তাকার ঘনবস্তু </vt:lpstr>
      <vt:lpstr>   উদ্দিপক একটি লোহার পাইপের ভিতরের  ব্যাস ও  বাইরের ব্যাস যথাক্রমে 28  সে,মি  ও 30 সে.মি  এবং পাইপের উচ্চতা  6  মিটার  । এক ঘন সে. মিটার লোহার ওজন  7.2 গ্রাম  হলে  পাইপের লোহার ওজন নির্ণয় কর  । </vt:lpstr>
      <vt:lpstr>নিচের চিত্র লক্ষ্য কর : </vt:lpstr>
      <vt:lpstr>ছবি  </vt:lpstr>
      <vt:lpstr>প্রশ্ন </vt:lpstr>
      <vt:lpstr>প্রশ্নের সমাধান :</vt:lpstr>
      <vt:lpstr>সমাধান </vt:lpstr>
      <vt:lpstr>সমাধান </vt:lpstr>
      <vt:lpstr>সমাধান </vt:lpstr>
      <vt:lpstr>PowerPoint Presentation</vt:lpstr>
      <vt:lpstr>PowerPoint Presentation</vt:lpstr>
      <vt:lpstr>সমাধান গ</vt:lpstr>
      <vt:lpstr>মূল্যায়ণ:</vt:lpstr>
      <vt:lpstr>একক কাজ : </vt:lpstr>
      <vt:lpstr>একক কাজ : </vt:lpstr>
      <vt:lpstr>দলীয় কাজ </vt:lpstr>
      <vt:lpstr>দলীয় কাজ </vt:lpstr>
      <vt:lpstr>বাড়ির কাজ </vt:lpstr>
      <vt:lpstr>বাড়ির কাজ </vt:lpstr>
      <vt:lpstr>বাড়ির কাজ </vt:lpstr>
      <vt:lpstr>    ধন্যবাদ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 10 Pro</dc:creator>
  <cp:lastModifiedBy>PC</cp:lastModifiedBy>
  <cp:revision>429</cp:revision>
  <dcterms:created xsi:type="dcterms:W3CDTF">2023-08-19T03:06:08Z</dcterms:created>
  <dcterms:modified xsi:type="dcterms:W3CDTF">2026-07-25T06:41:21Z</dcterms:modified>
</cp:coreProperties>
</file>