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sldIdLst>
    <p:sldId id="288" r:id="rId8"/>
    <p:sldId id="258" r:id="rId9"/>
    <p:sldId id="287" r:id="rId10"/>
    <p:sldId id="283" r:id="rId11"/>
    <p:sldId id="290" r:id="rId12"/>
    <p:sldId id="291" r:id="rId13"/>
    <p:sldId id="284" r:id="rId14"/>
    <p:sldId id="278" r:id="rId15"/>
    <p:sldId id="279" r:id="rId16"/>
    <p:sldId id="280" r:id="rId17"/>
    <p:sldId id="281" r:id="rId18"/>
    <p:sldId id="294" r:id="rId19"/>
    <p:sldId id="292" r:id="rId20"/>
    <p:sldId id="293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2435"/>
    <a:srgbClr val="C92131"/>
    <a:srgbClr val="A42439"/>
    <a:srgbClr val="C03A5D"/>
    <a:srgbClr val="A0304D"/>
    <a:srgbClr val="CCECFF"/>
    <a:srgbClr val="00569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80" d="100"/>
          <a:sy n="80" d="100"/>
        </p:scale>
        <p:origin x="3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17645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605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458867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834765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07781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FAFDFD"/>
                </a:solidFill>
              </a:rPr>
              <a:pPr/>
              <a:t>7/25/2026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FAFDF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FAFDFD"/>
                </a:solidFill>
              </a:rPr>
              <a:pPr/>
              <a:t>‹#›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762738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438971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285235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619865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41318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563095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86361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198331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120771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711438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683401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5827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FAFDFD"/>
                </a:solidFill>
              </a:rPr>
              <a:pPr/>
              <a:t>7/25/2026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FAFDF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FAFDFD"/>
                </a:solidFill>
              </a:rPr>
              <a:pPr/>
              <a:t>‹#›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552774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779355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18085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94897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485499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0892240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430959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87194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884553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857633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58776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11905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FAFDFD"/>
                </a:solidFill>
              </a:rPr>
              <a:pPr/>
              <a:t>7/25/2026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FAFDF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FAFDFD"/>
                </a:solidFill>
              </a:rPr>
              <a:pPr/>
              <a:t>‹#›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8776682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23993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638232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40416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82306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565559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228197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712674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524431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958953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582227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217699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FAFDFD"/>
                </a:solidFill>
              </a:rPr>
              <a:pPr/>
              <a:t>7/25/2026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FAFDF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FAFDFD"/>
                </a:solidFill>
              </a:rPr>
              <a:pPr/>
              <a:t>‹#›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2232831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732181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19909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20784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871931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689523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341181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197553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24069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447677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55915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083468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FAFDFD"/>
                </a:solidFill>
              </a:rPr>
              <a:pPr/>
              <a:t>7/25/2026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FAFDF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FAFDFD"/>
                </a:solidFill>
              </a:rPr>
              <a:pPr/>
              <a:t>‹#›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1391300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8715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36514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734230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675107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038127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575150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134027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05293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294837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532280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425711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FAFDFD"/>
                </a:solidFill>
              </a:rPr>
              <a:pPr/>
              <a:t>7/25/2026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FAFDF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FAFDFD"/>
                </a:solidFill>
              </a:rPr>
              <a:pPr/>
              <a:t>‹#›</a:t>
            </a:fld>
            <a:endParaRPr lang="en-US">
              <a:solidFill>
                <a:srgbClr val="FAFDFD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408386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439047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103524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37694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214005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329984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618589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511726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510383"/>
      </p:ext>
    </p:extLst>
  </p:cSld>
  <p:clrMapOvr>
    <a:masterClrMapping/>
  </p:clrMapOvr>
  <p:transition spd="slow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91733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08848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0985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FDB9A9A-D75B-4D55-AA46-28778D0A23A0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BFE1C9E-ABAA-44AE-A625-35AA28DEC72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0682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7668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8801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86786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7052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84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FDB9A9A-D75B-4D55-AA46-28778D0A23A0}" type="datetimeFigureOut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7/25/2026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BFE1C9E-ABAA-44AE-A625-35AA28DEC722}" type="slidenum">
              <a:rPr lang="en-US" smtClean="0">
                <a:solidFill>
                  <a:srgbClr val="1E1217">
                    <a:lumMod val="75000"/>
                    <a:lumOff val="25000"/>
                  </a:srgbClr>
                </a:solidFill>
              </a:rPr>
              <a:pPr/>
              <a:t>‹#›</a:t>
            </a:fld>
            <a:endParaRPr lang="en-US">
              <a:solidFill>
                <a:srgbClr val="1E1217">
                  <a:lumMod val="75000"/>
                  <a:lumOff val="25000"/>
                </a:srgb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1480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76"/>
            <a:ext cx="12192000" cy="686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16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8240" y="222032"/>
            <a:ext cx="10367493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sz="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GB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কাল্পনিক চাহিদা সূচী থেকে </a:t>
            </a:r>
            <a:r>
              <a:rPr lang="bn-IN" sz="3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 রেখা অংকন </a:t>
            </a:r>
            <a:endParaRPr lang="en-US" sz="3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462192"/>
              </p:ext>
            </p:extLst>
          </p:nvPr>
        </p:nvGraphicFramePr>
        <p:xfrm>
          <a:off x="478761" y="1432164"/>
          <a:ext cx="5877220" cy="4519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8610"/>
                <a:gridCol w="2938610"/>
              </a:tblGrid>
              <a:tr h="1008576">
                <a:tc>
                  <a:txBody>
                    <a:bodyPr/>
                    <a:lstStyle/>
                    <a:p>
                      <a:pPr algn="ctr"/>
                      <a:endParaRPr lang="en-GB" sz="6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প্রতি একক</a:t>
                      </a:r>
                      <a:r>
                        <a:rPr lang="en-GB" sz="2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  <a:p>
                      <a:pPr algn="ctr"/>
                      <a:r>
                        <a:rPr lang="en-GB" sz="2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দ্রব্যের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দাম </a:t>
                      </a:r>
                      <a:r>
                        <a:rPr lang="en-GB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</a:t>
                      </a:r>
                      <a:r>
                        <a:rPr lang="en-GB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P)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b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দ্রব্যের  (চাহিদার) 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ক্রয়ের পরিমাণ </a:t>
                      </a:r>
                      <a:r>
                        <a:rPr lang="en-GB" sz="28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(</a:t>
                      </a:r>
                      <a:r>
                        <a:rPr lang="en-GB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Q)</a:t>
                      </a:r>
                      <a:endParaRPr lang="en-US" sz="28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b">
                    <a:solidFill>
                      <a:srgbClr val="002060"/>
                    </a:solidFill>
                  </a:tcPr>
                </a:tc>
              </a:tr>
              <a:tr h="702202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টাকা</a:t>
                      </a:r>
                      <a:r>
                        <a:rPr lang="bn-IN" sz="2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২০ 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একক 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</a:tr>
              <a:tr h="7022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টাকা</a:t>
                      </a:r>
                      <a:r>
                        <a:rPr lang="bn-IN" sz="2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৪০ 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একক 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</a:tr>
              <a:tr h="7022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৬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টাকা</a:t>
                      </a:r>
                      <a:r>
                        <a:rPr lang="bn-IN" sz="2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৬০ 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একক 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</a:tr>
              <a:tr h="7022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টাকা</a:t>
                      </a:r>
                      <a:r>
                        <a:rPr lang="bn-IN" sz="2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৮০ 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একক 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</a:tr>
              <a:tr h="7022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টাকা</a:t>
                      </a:r>
                      <a:r>
                        <a:rPr lang="bn-IN" sz="2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১০০ </a:t>
                      </a:r>
                      <a:r>
                        <a:rPr lang="bn-IN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একক 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7666947" y="1742791"/>
            <a:ext cx="0" cy="358936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694516" y="5308210"/>
            <a:ext cx="362120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208808" y="1563557"/>
            <a:ext cx="320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Y</a:t>
            </a:r>
            <a:endParaRPr lang="en-US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1326554" y="4990949"/>
            <a:ext cx="339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08679" y="2550034"/>
            <a:ext cx="615553" cy="205363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দ্রব্যের </a:t>
            </a:r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দাম</a:t>
            </a:r>
            <a:r>
              <a:rPr lang="en-GB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(P)</a:t>
            </a:r>
            <a:r>
              <a:rPr lang="bn-IN" sz="2400" dirty="0" smtClean="0"/>
              <a:t> 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8126043" y="5713452"/>
            <a:ext cx="2834888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চাহিদার পরিমাণ</a:t>
            </a:r>
            <a:r>
              <a:rPr lang="en-GB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(Q)</a:t>
            </a:r>
            <a:r>
              <a:rPr lang="en-GB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99417" y="5141604"/>
            <a:ext cx="372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97581" y="4591614"/>
            <a:ext cx="28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</a:t>
            </a:r>
            <a:endParaRPr lang="en-US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7291159" y="4101586"/>
            <a:ext cx="28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7304577" y="3588551"/>
            <a:ext cx="28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7309034" y="3077832"/>
            <a:ext cx="28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8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7168069" y="2565009"/>
            <a:ext cx="515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10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8534152" y="5264287"/>
            <a:ext cx="4705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40</a:t>
            </a:r>
            <a:endParaRPr lang="en-US" sz="2200" dirty="0"/>
          </a:p>
        </p:txBody>
      </p:sp>
      <p:sp>
        <p:nvSpPr>
          <p:cNvPr id="25" name="TextBox 24"/>
          <p:cNvSpPr txBox="1"/>
          <p:nvPr/>
        </p:nvSpPr>
        <p:spPr>
          <a:xfrm>
            <a:off x="7962500" y="5267720"/>
            <a:ext cx="530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20</a:t>
            </a:r>
            <a:endParaRPr lang="en-US" sz="2200" dirty="0"/>
          </a:p>
        </p:txBody>
      </p:sp>
      <p:sp>
        <p:nvSpPr>
          <p:cNvPr id="26" name="TextBox 25"/>
          <p:cNvSpPr txBox="1"/>
          <p:nvPr/>
        </p:nvSpPr>
        <p:spPr>
          <a:xfrm>
            <a:off x="9034074" y="5271103"/>
            <a:ext cx="5078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60</a:t>
            </a:r>
            <a:endParaRPr lang="en-US" sz="2200" dirty="0"/>
          </a:p>
        </p:txBody>
      </p:sp>
      <p:sp>
        <p:nvSpPr>
          <p:cNvPr id="27" name="TextBox 26"/>
          <p:cNvSpPr txBox="1"/>
          <p:nvPr/>
        </p:nvSpPr>
        <p:spPr>
          <a:xfrm>
            <a:off x="9564649" y="5269608"/>
            <a:ext cx="502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80</a:t>
            </a:r>
            <a:endParaRPr lang="en-US" sz="2200" dirty="0"/>
          </a:p>
        </p:txBody>
      </p:sp>
      <p:sp>
        <p:nvSpPr>
          <p:cNvPr id="28" name="TextBox 27"/>
          <p:cNvSpPr txBox="1"/>
          <p:nvPr/>
        </p:nvSpPr>
        <p:spPr>
          <a:xfrm>
            <a:off x="10031174" y="5270798"/>
            <a:ext cx="6531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100</a:t>
            </a:r>
            <a:endParaRPr lang="en-US" sz="2200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7655756" y="2799889"/>
            <a:ext cx="565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221156" y="2799889"/>
            <a:ext cx="1" cy="250507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669353" y="3316583"/>
            <a:ext cx="109077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642768" y="3817222"/>
            <a:ext cx="163950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9276869" y="3817222"/>
            <a:ext cx="0" cy="1498119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669501" y="4294601"/>
            <a:ext cx="212979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9799299" y="4284693"/>
            <a:ext cx="0" cy="100656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0330079" y="4804781"/>
            <a:ext cx="0" cy="47767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229594" y="2429581"/>
            <a:ext cx="269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784352" y="1934212"/>
            <a:ext cx="35784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D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752828" y="2932350"/>
            <a:ext cx="269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262706" y="3427024"/>
            <a:ext cx="269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782677" y="3949094"/>
            <a:ext cx="269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0325737" y="4430158"/>
            <a:ext cx="269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748204" y="4782144"/>
            <a:ext cx="502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D’</a:t>
            </a:r>
            <a:endParaRPr lang="en-US" sz="2800" dirty="0">
              <a:solidFill>
                <a:srgbClr val="002060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 flipV="1">
            <a:off x="7661387" y="4812460"/>
            <a:ext cx="2668692" cy="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Oval Callout 87"/>
          <p:cNvSpPr/>
          <p:nvPr/>
        </p:nvSpPr>
        <p:spPr>
          <a:xfrm>
            <a:off x="10295512" y="2638782"/>
            <a:ext cx="1463040" cy="968152"/>
          </a:xfrm>
          <a:prstGeom prst="wedgeEllipseCallout">
            <a:avLst>
              <a:gd name="adj1" fmla="val -58303"/>
              <a:gd name="adj2" fmla="val 15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bn-IN" sz="2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 রেখা</a:t>
            </a:r>
            <a:endParaRPr lang="en-US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529"/>
            <a:ext cx="12192000" cy="79982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291245" y="1465893"/>
            <a:ext cx="3686107" cy="981289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en-GB" sz="200" dirty="0" smtClean="0">
              <a:solidFill>
                <a:srgbClr val="A42439"/>
              </a:solidFill>
              <a:latin typeface="NikoshBAN" panose="02000000000000000000"/>
            </a:endParaRPr>
          </a:p>
          <a:p>
            <a:pPr lvl="0" algn="just"/>
            <a:r>
              <a:rPr lang="en-GB" dirty="0" smtClean="0">
                <a:solidFill>
                  <a:srgbClr val="C00000"/>
                </a:solidFill>
                <a:latin typeface="NikoshBAN" panose="02000000000000000000"/>
              </a:rPr>
              <a:t>চাহিদা </a:t>
            </a:r>
            <a:r>
              <a:rPr lang="en-GB" dirty="0">
                <a:solidFill>
                  <a:srgbClr val="C00000"/>
                </a:solidFill>
                <a:latin typeface="NikoshBAN" panose="02000000000000000000"/>
              </a:rPr>
              <a:t>রেখার প্রতিটি বিন্দু একটি নির্দিষ্ট দামে নির্দিষ্ট পরিমাণ দ্রব্যের </a:t>
            </a:r>
            <a:r>
              <a:rPr lang="en-GB" dirty="0" smtClean="0">
                <a:solidFill>
                  <a:srgbClr val="C00000"/>
                </a:solidFill>
                <a:latin typeface="NikoshBAN" panose="02000000000000000000"/>
              </a:rPr>
              <a:t>চাহিদা পরিমাণ </a:t>
            </a:r>
            <a:r>
              <a:rPr lang="en-GB" dirty="0">
                <a:solidFill>
                  <a:srgbClr val="C00000"/>
                </a:solidFill>
                <a:latin typeface="NikoshBAN" panose="02000000000000000000"/>
              </a:rPr>
              <a:t>নির্দেশ করে।</a:t>
            </a:r>
            <a:endParaRPr lang="en-US" dirty="0">
              <a:solidFill>
                <a:srgbClr val="C00000"/>
              </a:solidFill>
              <a:latin typeface="NikoshBAN" panose="0200000000000000000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8216715" y="5079766"/>
            <a:ext cx="0" cy="24438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8759084" y="5079162"/>
            <a:ext cx="0" cy="24438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9276869" y="5079766"/>
            <a:ext cx="0" cy="24438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9799299" y="5079162"/>
            <a:ext cx="0" cy="24438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10326110" y="5079162"/>
            <a:ext cx="0" cy="244385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650580" y="4812623"/>
            <a:ext cx="31414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683149" y="4294601"/>
            <a:ext cx="30000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7653038" y="3811178"/>
            <a:ext cx="31414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7650580" y="3316583"/>
            <a:ext cx="31414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7645721" y="2799889"/>
            <a:ext cx="31414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759084" y="3306891"/>
            <a:ext cx="0" cy="2023488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7788063" y="2377038"/>
            <a:ext cx="2924516" cy="27768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83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88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8572" y="227229"/>
            <a:ext cx="10227213" cy="8002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b">
            <a:spAutoFit/>
          </a:bodyPr>
          <a:lstStyle/>
          <a:p>
            <a:pPr algn="ctr"/>
            <a:endParaRPr lang="en-GB" sz="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 রেখা ডানদিকে নিম্নগামী হওয়ার কার</a:t>
            </a:r>
            <a:r>
              <a:rPr lang="en-GB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75385" y="1273840"/>
            <a:ext cx="6035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ক্রমহ্রাসমান প্রান্তিক উপযোগ বিধি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61732" y="3378186"/>
            <a:ext cx="3862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পরিবর্তক দ্রব্য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90708" y="2375041"/>
            <a:ext cx="3862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আয়ের প্রভাব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9868" y="4489600"/>
            <a:ext cx="3862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 বিধির প্রভাব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1652" y="5511754"/>
            <a:ext cx="2529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ক্রয় ক্ষমতা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529"/>
            <a:ext cx="12192000" cy="7998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570" y="2224475"/>
            <a:ext cx="2484373" cy="81801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11" name="Group 10"/>
          <p:cNvGrpSpPr/>
          <p:nvPr/>
        </p:nvGrpSpPr>
        <p:grpSpPr>
          <a:xfrm>
            <a:off x="2128569" y="3216247"/>
            <a:ext cx="2484373" cy="918153"/>
            <a:chOff x="6063459" y="441644"/>
            <a:chExt cx="5784488" cy="227350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3459" y="441644"/>
              <a:ext cx="3003045" cy="227350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77" t="21401" r="22218" b="11964"/>
            <a:stretch/>
          </p:blipFill>
          <p:spPr>
            <a:xfrm>
              <a:off x="9077451" y="441645"/>
              <a:ext cx="2770496" cy="2252663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</p:grpSp>
      <p:sp>
        <p:nvSpPr>
          <p:cNvPr id="19" name="Up Arrow 18"/>
          <p:cNvSpPr/>
          <p:nvPr/>
        </p:nvSpPr>
        <p:spPr>
          <a:xfrm>
            <a:off x="2108776" y="4320880"/>
            <a:ext cx="1464415" cy="9488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দাম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3418343" y="4296916"/>
            <a:ext cx="1225256" cy="9728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569" y="5393973"/>
            <a:ext cx="2484373" cy="81801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44" y="1169399"/>
            <a:ext cx="2485198" cy="8788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2246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9564" y="293490"/>
            <a:ext cx="7274280" cy="8002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b">
            <a:spAutoFit/>
          </a:bodyPr>
          <a:lstStyle/>
          <a:p>
            <a:pPr algn="ctr"/>
            <a:endParaRPr lang="en-GB" sz="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GB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 নির্ধারকসমূহ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79730"/>
              </p:ext>
            </p:extLst>
          </p:nvPr>
        </p:nvGraphicFramePr>
        <p:xfrm>
          <a:off x="980660" y="1422034"/>
          <a:ext cx="10614992" cy="44884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150501"/>
                <a:gridCol w="4464491"/>
              </a:tblGrid>
              <a:tr h="804954">
                <a:tc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দ্রব্যের</a:t>
                      </a:r>
                      <a:r>
                        <a:rPr lang="en-GB" sz="3200" b="0" baseline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 দাম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4572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জনসংখ্যার পরিবর্তন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736697">
                <a:tc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ক্রেতার</a:t>
                      </a:r>
                      <a:r>
                        <a:rPr lang="en-GB" sz="3200" b="0" baseline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 আয়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সম্পদ বন্টন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736697">
                <a:tc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বিকল্প দ্রব্যের</a:t>
                      </a:r>
                      <a:r>
                        <a:rPr lang="en-GB" sz="3200" b="0" baseline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 দাম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দামের ভবিষ্যত গতি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736697">
                <a:tc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পরিপূরক দ্রব্যের</a:t>
                      </a:r>
                      <a:r>
                        <a:rPr lang="en-GB" sz="3200" b="0" baseline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 দাম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সঞ্চয় প্রবণতা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736697">
                <a:tc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ক্রেতার</a:t>
                      </a:r>
                      <a:r>
                        <a:rPr lang="en-GB" sz="3200" b="0" baseline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 রুচি ও অভ্যাস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পারিপার্শ্বিক</a:t>
                      </a:r>
                      <a:r>
                        <a:rPr lang="en-GB" sz="3200" b="0" baseline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 অবস্থা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736697">
                <a:tc gridSpan="2">
                  <a:txBody>
                    <a:bodyPr/>
                    <a:lstStyle/>
                    <a:p>
                      <a:pPr marL="571500" lvl="0" indent="-57150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3200" b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আবহাওয়া</a:t>
                      </a:r>
                      <a:r>
                        <a:rPr lang="en-GB" sz="3200" b="0" baseline="0" dirty="0" smtClean="0">
                          <a:solidFill>
                            <a:schemeClr val="tx1"/>
                          </a:solidFill>
                          <a:latin typeface="NikoshBAN" panose="02000000000000000000"/>
                        </a:rPr>
                        <a:t> বা জলবায়ুর পরিবর্তন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lvl="0" indent="0" algn="l">
                        <a:buFont typeface="Wingdings" panose="05000000000000000000" pitchFamily="2" charset="2"/>
                        <a:buNone/>
                      </a:pPr>
                      <a:endParaRPr lang="en-US" sz="3200" b="0" dirty="0">
                        <a:solidFill>
                          <a:srgbClr val="002060"/>
                        </a:solidFill>
                        <a:latin typeface="NikoshBAN" panose="0200000000000000000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16487"/>
            <a:ext cx="12192000" cy="87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694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3075" y="1939636"/>
            <a:ext cx="9365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সূচী 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7227" y="2644958"/>
            <a:ext cx="10299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সূচীর জ্যামিতিক প্রকাশ কোনটি? </a:t>
            </a:r>
            <a:endParaRPr lang="en-US" sz="36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8366" y="4600143"/>
            <a:ext cx="965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 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রেখার প্রতিটি বিন্দু কী নির্দেশ করে?</a:t>
            </a:r>
            <a:endParaRPr lang="en-GB" sz="3600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7228" y="3396844"/>
            <a:ext cx="9837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চাহিদা 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রেখার মাধ্যমে দাম ও চাহিদার কী</a:t>
            </a:r>
            <a:r>
              <a:rPr lang="en-GB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ধরনের      </a:t>
            </a:r>
          </a:p>
          <a:p>
            <a:pPr algn="just"/>
            <a:r>
              <a:rPr lang="en-GB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সম্পর্ক প্রকাশ পায়?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36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1">
            <a:extLst>
              <a:ext uri="{FF2B5EF4-FFF2-40B4-BE49-F238E27FC236}">
                <a16:creationId xmlns:a16="http://schemas.microsoft.com/office/drawing/2014/main" xmlns="" id="{6D948722-4944-CD53-974F-A960B1285CE0}"/>
              </a:ext>
            </a:extLst>
          </p:cNvPr>
          <p:cNvSpPr/>
          <p:nvPr/>
        </p:nvSpPr>
        <p:spPr>
          <a:xfrm>
            <a:off x="4063631" y="474892"/>
            <a:ext cx="3826756" cy="945515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NikoshBAN" panose="02000000000000000000"/>
              </a:rPr>
              <a:t>মূল্যায়ন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16487"/>
            <a:ext cx="12192000" cy="87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94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570" y="4071123"/>
            <a:ext cx="978052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কাল্পনিক চাহিদা সূচী তৈরি কর এবং সে </a:t>
            </a:r>
          </a:p>
          <a:p>
            <a:pPr algn="just">
              <a:lnSpc>
                <a:spcPct val="150000"/>
              </a:lnSpc>
            </a:pPr>
            <a:r>
              <a:rPr lang="en-GB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অনুযায়ী চাহিদা রেখা অঙ্কন করে দেখাও।</a:t>
            </a:r>
            <a:endParaRPr lang="bn-IN" sz="36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938724" y="1504924"/>
            <a:ext cx="2646218" cy="1834691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xmlns="" id="{217D8858-1988-E810-CF0B-8F4BD07C18E6}"/>
              </a:ext>
            </a:extLst>
          </p:cNvPr>
          <p:cNvSpPr/>
          <p:nvPr/>
        </p:nvSpPr>
        <p:spPr>
          <a:xfrm>
            <a:off x="4081981" y="320040"/>
            <a:ext cx="4359705" cy="894611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spcCol="0" rtlCol="0" anchor="b" anchorCtr="1"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NikoshBAN" panose="02000000000000000000"/>
                <a:cs typeface="NikoshBAN" panose="02000000000000000000" pitchFamily="2" charset="0"/>
              </a:rPr>
              <a:t>বাড়ির কাজ</a:t>
            </a:r>
            <a:endParaRPr lang="en-US" sz="4000" dirty="0">
              <a:solidFill>
                <a:prstClr val="white"/>
              </a:solidFill>
              <a:latin typeface="NikoshBAN" panose="0200000000000000000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18663"/>
            <a:ext cx="12192000" cy="87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19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Shova\Desktop\ধন্যবাদ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354"/>
            <a:ext cx="12192000" cy="6833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3016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33" y="1910687"/>
            <a:ext cx="9526273" cy="44920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201"/>
            <a:ext cx="12192000" cy="819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73" y="-232015"/>
            <a:ext cx="7342318" cy="349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7094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68036" y="346365"/>
            <a:ext cx="5153891" cy="59713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GB" sz="100" u="sng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u="sng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bn-IN" sz="4000" u="sng" dirty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solidFill>
                <a:srgbClr val="D36E88">
                  <a:lumMod val="50000"/>
                </a:srgb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solidFill>
                <a:srgbClr val="D36E88">
                  <a:lumMod val="50000"/>
                </a:srgb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600" dirty="0">
              <a:solidFill>
                <a:srgbClr val="D36E88">
                  <a:lumMod val="50000"/>
                </a:srgb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3600" dirty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3600" dirty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তানজিলুর রহমান</a:t>
            </a:r>
            <a:endParaRPr lang="bn-IN" sz="3600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প্রভাষক (অর্থনীতি)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বুনাগাতী ডিগ্রি </a:t>
            </a:r>
            <a:r>
              <a:rPr lang="bn-IN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r>
              <a:rPr lang="en-US" sz="2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,শালিখা</a:t>
            </a:r>
            <a:r>
              <a:rPr lang="en-US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</a:t>
            </a:r>
            <a:r>
              <a:rPr lang="en-US" sz="2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গুরা।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মোবাইল: ০১৭১৯৫৬৯৮৭৪</a:t>
            </a:r>
            <a:endParaRPr lang="bn-IN" sz="2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  <a:cs typeface="NikoshBAN" panose="02000000000000000000" pitchFamily="2" charset="0"/>
              </a:rPr>
              <a:t>Email: tanzilazad86@gmail.com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89964" y="401783"/>
            <a:ext cx="5289452" cy="59713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1200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000" u="sng" dirty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</a:t>
            </a:r>
            <a:r>
              <a:rPr lang="bn-IN" sz="4000" u="sng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GB" sz="4000" u="sng" dirty="0" smtClean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00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000" u="sng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GB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অর্থনীতি ১ম পত্র</a:t>
            </a:r>
          </a:p>
          <a:p>
            <a:pPr algn="ctr"/>
            <a:endParaRPr lang="en-US" sz="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২য় </a:t>
            </a:r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GB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bn-IN" sz="2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(ভোক্তা ও উৎপাদকের আচরণ)</a:t>
            </a:r>
          </a:p>
          <a:p>
            <a:pPr algn="ctr"/>
            <a:r>
              <a:rPr lang="en-GB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Consumer and Producer’s Behaviour</a:t>
            </a:r>
            <a:endParaRPr lang="bn-IN" sz="3200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NikoshBAN" panose="02000000000000000000" pitchFamily="2" charset="0"/>
            </a:endParaRPr>
          </a:p>
          <a:p>
            <a:pPr algn="ctr"/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</a:t>
            </a:r>
            <a:r>
              <a:rPr lang="en-US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2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 মিনিট</a:t>
            </a:r>
          </a:p>
          <a:p>
            <a:pPr algn="ctr"/>
            <a:endParaRPr lang="bn-IN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766143" y="1302327"/>
            <a:ext cx="2639602" cy="2743196"/>
          </a:xfrm>
          <a:prstGeom prst="ellipse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8475D">
                  <a:lumMod val="20000"/>
                  <a:lumOff val="80000"/>
                </a:srgb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587" y="1300478"/>
            <a:ext cx="1667508" cy="20095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6" y="6082215"/>
            <a:ext cx="12193057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84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95785" y="1634169"/>
            <a:ext cx="3711981" cy="2726823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8083252" y="1634167"/>
            <a:ext cx="3637653" cy="27268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047792" y="259307"/>
            <a:ext cx="8474842" cy="8117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00" dirty="0" smtClean="0">
              <a:solidFill>
                <a:srgbClr val="002060"/>
              </a:solidFill>
              <a:latin typeface="NikoshBAN"/>
            </a:endParaRPr>
          </a:p>
          <a:p>
            <a:pPr algn="ctr"/>
            <a:endParaRPr lang="en-GB" sz="400" dirty="0" smtClean="0">
              <a:solidFill>
                <a:srgbClr val="002060"/>
              </a:solidFill>
              <a:latin typeface="NikoshBAN"/>
            </a:endParaRPr>
          </a:p>
          <a:p>
            <a:pPr algn="ctr"/>
            <a:r>
              <a:rPr lang="en-GB" sz="4000" dirty="0" smtClean="0">
                <a:solidFill>
                  <a:srgbClr val="002060"/>
                </a:solidFill>
                <a:latin typeface="NikoshBAN"/>
              </a:rPr>
              <a:t>নিচের </a:t>
            </a:r>
            <a:r>
              <a:rPr lang="en-GB" sz="4000" dirty="0">
                <a:solidFill>
                  <a:srgbClr val="002060"/>
                </a:solidFill>
                <a:latin typeface="NikoshBAN"/>
              </a:rPr>
              <a:t>ছবিগুলো লক্ষ্য </a:t>
            </a:r>
            <a:r>
              <a:rPr lang="en-GB" sz="4000" dirty="0" smtClean="0">
                <a:solidFill>
                  <a:srgbClr val="002060"/>
                </a:solidFill>
                <a:latin typeface="NikoshBAN"/>
              </a:rPr>
              <a:t>কর .........</a:t>
            </a:r>
            <a:endParaRPr lang="en-US" sz="4000" dirty="0">
              <a:solidFill>
                <a:srgbClr val="002060"/>
              </a:solidFill>
              <a:latin typeface="NikoshBAN"/>
            </a:endParaRPr>
          </a:p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4276682" y="1634166"/>
            <a:ext cx="3637653" cy="2726823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8352429" y="2552131"/>
            <a:ext cx="308439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Freeform 17"/>
          <p:cNvSpPr/>
          <p:nvPr/>
        </p:nvSpPr>
        <p:spPr>
          <a:xfrm>
            <a:off x="8325133" y="3105894"/>
            <a:ext cx="3164650" cy="483507"/>
          </a:xfrm>
          <a:custGeom>
            <a:avLst/>
            <a:gdLst>
              <a:gd name="connsiteX0" fmla="*/ 0 w 3164650"/>
              <a:gd name="connsiteY0" fmla="*/ 306046 h 483507"/>
              <a:gd name="connsiteX1" fmla="*/ 914400 w 3164650"/>
              <a:gd name="connsiteY1" fmla="*/ 74034 h 483507"/>
              <a:gd name="connsiteX2" fmla="*/ 2047164 w 3164650"/>
              <a:gd name="connsiteY2" fmla="*/ 483467 h 483507"/>
              <a:gd name="connsiteX3" fmla="*/ 3043450 w 3164650"/>
              <a:gd name="connsiteY3" fmla="*/ 46739 h 483507"/>
              <a:gd name="connsiteX4" fmla="*/ 3111689 w 3164650"/>
              <a:gd name="connsiteY4" fmla="*/ 33091 h 48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4650" h="483507">
                <a:moveTo>
                  <a:pt x="0" y="306046"/>
                </a:moveTo>
                <a:cubicBezTo>
                  <a:pt x="286603" y="175255"/>
                  <a:pt x="573206" y="44464"/>
                  <a:pt x="914400" y="74034"/>
                </a:cubicBezTo>
                <a:cubicBezTo>
                  <a:pt x="1255594" y="103604"/>
                  <a:pt x="1692322" y="488016"/>
                  <a:pt x="2047164" y="483467"/>
                </a:cubicBezTo>
                <a:cubicBezTo>
                  <a:pt x="2402006" y="478918"/>
                  <a:pt x="2866029" y="121802"/>
                  <a:pt x="3043450" y="46739"/>
                </a:cubicBezTo>
                <a:cubicBezTo>
                  <a:pt x="3220871" y="-28324"/>
                  <a:pt x="3166280" y="2383"/>
                  <a:pt x="3111689" y="33091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73463" y="4887359"/>
            <a:ext cx="2729552" cy="754053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 anchor="b">
            <a:spAutoFit/>
          </a:bodyPr>
          <a:lstStyle/>
          <a:p>
            <a:pPr algn="ctr"/>
            <a:endParaRPr lang="en-GB" sz="600" dirty="0" smtClean="0">
              <a:latin typeface="NikoshBAN"/>
            </a:endParaRPr>
          </a:p>
          <a:p>
            <a:pPr algn="ctr"/>
            <a:r>
              <a:rPr lang="en-GB" sz="3600" dirty="0" smtClean="0">
                <a:latin typeface="NikoshBAN"/>
              </a:rPr>
              <a:t>চাহিদা</a:t>
            </a:r>
            <a:endParaRPr lang="en-US" sz="3600" dirty="0">
              <a:latin typeface="NikoshB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29113" y="4887358"/>
            <a:ext cx="2997467" cy="73866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 anchor="b">
            <a:spAutoFit/>
          </a:bodyPr>
          <a:lstStyle/>
          <a:p>
            <a:pPr algn="ctr"/>
            <a:endParaRPr lang="en-GB" sz="600" dirty="0" smtClean="0">
              <a:latin typeface="NikoshBAN"/>
            </a:endParaRPr>
          </a:p>
          <a:p>
            <a:pPr algn="ctr"/>
            <a:r>
              <a:rPr lang="en-GB" sz="3600" dirty="0" smtClean="0">
                <a:latin typeface="NikoshBAN"/>
              </a:rPr>
              <a:t>সূচী বা তালিকা</a:t>
            </a:r>
            <a:endParaRPr lang="en-US" sz="3600" dirty="0">
              <a:latin typeface="NikoshB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5383" y="4918136"/>
            <a:ext cx="2729552" cy="72327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square" rtlCol="0" anchor="b">
            <a:spAutoFit/>
          </a:bodyPr>
          <a:lstStyle/>
          <a:p>
            <a:pPr algn="ctr"/>
            <a:endParaRPr lang="en-GB" sz="400" dirty="0" smtClean="0">
              <a:latin typeface="NikoshBAN"/>
            </a:endParaRPr>
          </a:p>
          <a:p>
            <a:pPr algn="ctr"/>
            <a:r>
              <a:rPr lang="en-GB" sz="3600" dirty="0" smtClean="0">
                <a:latin typeface="NikoshBAN"/>
              </a:rPr>
              <a:t>রেখা</a:t>
            </a:r>
            <a:endParaRPr lang="en-US" sz="3600" dirty="0">
              <a:latin typeface="NikoshBAN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9607"/>
            <a:ext cx="12192000" cy="83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49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8" grpId="0" animBg="1"/>
      <p:bldP spid="3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7966" y="765749"/>
            <a:ext cx="9819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4">
                    <a:lumMod val="75000"/>
                  </a:schemeClr>
                </a:solidFill>
              </a:rPr>
              <a:t>আজকের পাঠের বিষয়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15657" y="2935348"/>
            <a:ext cx="7547212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solidFill>
                <a:srgbClr val="0066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800" dirty="0" smtClean="0">
                <a:solidFill>
                  <a:srgbClr val="00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GB" sz="4800" dirty="0">
                <a:solidFill>
                  <a:srgbClr val="00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4800" dirty="0" smtClean="0">
                <a:solidFill>
                  <a:srgbClr val="0066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সূচী ও চাহিদা রেখা</a:t>
            </a:r>
            <a:endParaRPr lang="bn-IN" sz="4800" dirty="0">
              <a:solidFill>
                <a:srgbClr val="0066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9607"/>
            <a:ext cx="12192000" cy="83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21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9554" y="456419"/>
            <a:ext cx="1110927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solidFill>
                  <a:srgbClr val="C9213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</a:t>
            </a:r>
            <a:r>
              <a:rPr lang="bn-IN" sz="4000" dirty="0">
                <a:solidFill>
                  <a:srgbClr val="C9213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শেষে </a:t>
            </a:r>
            <a:r>
              <a:rPr lang="en-US" sz="4000" dirty="0">
                <a:solidFill>
                  <a:srgbClr val="C9213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bn-IN" sz="4000" dirty="0">
                <a:solidFill>
                  <a:srgbClr val="C9213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r>
              <a:rPr lang="en-US" sz="4000" dirty="0">
                <a:solidFill>
                  <a:srgbClr val="C9213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....</a:t>
            </a:r>
            <a:endParaRPr lang="bn-IN" sz="4000" dirty="0">
              <a:solidFill>
                <a:srgbClr val="C9213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20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GB" sz="40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সূচী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 তা বলতে পারবে</a:t>
            </a:r>
            <a:r>
              <a:rPr lang="en-US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া।</a:t>
            </a:r>
            <a:endParaRPr lang="bn-IN" sz="36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চাহিদা 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 করতে</a:t>
            </a:r>
            <a:r>
              <a:rPr lang="en-US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6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কাল্পনিক 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সূচী থেকে চাহিদা রেখা অঙ্কন 	      করতে </a:t>
            </a:r>
            <a:r>
              <a:rPr lang="bn-IN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>
              <a:lnSpc>
                <a:spcPct val="150000"/>
              </a:lnSpc>
            </a:pPr>
            <a:r>
              <a:rPr lang="en-GB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GB" sz="36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চাহিদা রেখার বৈশিষ্ট্য বর্ণনা করতে পারবো।</a:t>
            </a:r>
            <a:endParaRPr lang="bn-IN" sz="36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9607"/>
            <a:ext cx="12192000" cy="83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33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7131" y="327659"/>
            <a:ext cx="626945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rgbClr val="002060"/>
                </a:solidFill>
              </a:rPr>
              <a:t>পূর্বজ্ঞান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3942" y="1163513"/>
            <a:ext cx="1095992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rgbClr val="C92131"/>
                </a:solidFill>
                <a:latin typeface="NikoshBAN"/>
              </a:rPr>
              <a:t>চাহিদা</a:t>
            </a:r>
            <a:r>
              <a:rPr lang="en-GB" sz="3600" dirty="0" smtClean="0">
                <a:solidFill>
                  <a:schemeClr val="accent4">
                    <a:lumMod val="75000"/>
                  </a:schemeClr>
                </a:solidFill>
                <a:latin typeface="NikoshBAN"/>
              </a:rPr>
              <a:t>:</a:t>
            </a:r>
          </a:p>
          <a:p>
            <a:pPr algn="just"/>
            <a:r>
              <a:rPr lang="en-GB" sz="3600" dirty="0">
                <a:solidFill>
                  <a:srgbClr val="0070C0"/>
                </a:solidFill>
                <a:latin typeface="NikoshBAN"/>
              </a:rPr>
              <a:t>	</a:t>
            </a:r>
            <a:r>
              <a:rPr lang="en-GB" sz="3200" dirty="0">
                <a:solidFill>
                  <a:srgbClr val="0070C0"/>
                </a:solidFill>
                <a:latin typeface="NikoshBAN"/>
              </a:rPr>
              <a:t> </a:t>
            </a:r>
            <a:r>
              <a:rPr lang="en-GB" sz="3200" dirty="0" smtClean="0">
                <a:solidFill>
                  <a:srgbClr val="0070C0"/>
                </a:solidFill>
                <a:latin typeface="NikoshBAN"/>
              </a:rPr>
              <a:t>   </a:t>
            </a:r>
            <a:r>
              <a:rPr lang="en-GB" sz="3200" dirty="0" smtClean="0">
                <a:latin typeface="NikoshBAN"/>
              </a:rPr>
              <a:t>কোনো নির্দিষ্ট সময়ে, নির্দিষ্ট দামে ক্রেতার কোনো</a:t>
            </a:r>
            <a:r>
              <a:rPr lang="en-GB" sz="3200" dirty="0">
                <a:latin typeface="NikoshBAN"/>
              </a:rPr>
              <a:t> </a:t>
            </a:r>
            <a:r>
              <a:rPr lang="en-GB" sz="3200" dirty="0" smtClean="0">
                <a:latin typeface="NikoshBAN"/>
              </a:rPr>
              <a:t>দ্রব্য 	    কেনার ইচ্ছা, সামর্থ্য এবং </a:t>
            </a:r>
            <a:r>
              <a:rPr lang="en-GB" sz="3200" dirty="0" smtClean="0">
                <a:latin typeface="NikoshBAN"/>
              </a:rPr>
              <a:t>অর্থ </a:t>
            </a:r>
            <a:r>
              <a:rPr lang="en-GB" sz="3200" dirty="0" smtClean="0">
                <a:latin typeface="NikoshBAN"/>
              </a:rPr>
              <a:t>ব্যয়ের ইচ্ছাকে</a:t>
            </a:r>
            <a:r>
              <a:rPr lang="en-GB" sz="3200" dirty="0">
                <a:latin typeface="NikoshBAN"/>
              </a:rPr>
              <a:t> </a:t>
            </a:r>
            <a:r>
              <a:rPr lang="en-GB" sz="3200" dirty="0" smtClean="0">
                <a:latin typeface="NikoshBAN"/>
              </a:rPr>
              <a:t>চাহিদা 	    বলে</a:t>
            </a:r>
            <a:r>
              <a:rPr lang="en-GB" sz="3200" dirty="0">
                <a:latin typeface="NikoshBAN"/>
              </a:rPr>
              <a:t>।</a:t>
            </a:r>
            <a:endParaRPr lang="en-GB" sz="3200" dirty="0" smtClean="0">
              <a:solidFill>
                <a:srgbClr val="0070C0"/>
              </a:solidFill>
              <a:latin typeface="NikoshB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0273" y="3513847"/>
            <a:ext cx="1092128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rgbClr val="C92131"/>
                </a:solidFill>
                <a:latin typeface="NikoshBAN"/>
              </a:rPr>
              <a:t>চাহিদা বিধি:</a:t>
            </a:r>
          </a:p>
          <a:p>
            <a:pPr algn="just"/>
            <a:r>
              <a:rPr lang="en-GB" sz="3600" dirty="0">
                <a:solidFill>
                  <a:srgbClr val="0070C0"/>
                </a:solidFill>
                <a:latin typeface="NikoshBAN"/>
              </a:rPr>
              <a:t>	</a:t>
            </a:r>
            <a:r>
              <a:rPr lang="en-GB" sz="3200" dirty="0" smtClean="0">
                <a:solidFill>
                  <a:srgbClr val="0070C0"/>
                </a:solidFill>
                <a:latin typeface="NikoshBAN"/>
              </a:rPr>
              <a:t>   </a:t>
            </a:r>
            <a:r>
              <a:rPr lang="en-GB" sz="3200" dirty="0" smtClean="0">
                <a:latin typeface="NikoshBAN"/>
              </a:rPr>
              <a:t>অন্যান্য অবস্থা অপরিবর্তিত থাকলে, কোনো দ্রব্যের দাম 	   বাড়লে চাহিদা কমে এবং দাম কমলে চাহিদা বাড়ে।</a:t>
            </a:r>
            <a:endParaRPr lang="en-GB" sz="3200" dirty="0">
              <a:solidFill>
                <a:srgbClr val="0070C0"/>
              </a:solidFill>
              <a:latin typeface="NikoshB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22723" y="5375133"/>
            <a:ext cx="9813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ctr">
              <a:buFont typeface="Wingdings" panose="05000000000000000000" pitchFamily="2" charset="2"/>
              <a:buChar char="q"/>
            </a:pPr>
            <a:r>
              <a:rPr lang="bn-IN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দামের সাথে চাহিদার সম্পর্ক বিপরীতমুখী। 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9607"/>
            <a:ext cx="12192000" cy="83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85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1194" y="1111942"/>
            <a:ext cx="110487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</a:t>
            </a:r>
            <a:r>
              <a:rPr lang="en-GB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নো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নির্দিষ্ট সময়ে বিভিন্ন দামে ক্রেতা একটি দ্রব্যের যে পরিমাণ ক্রয় কর</a:t>
            </a:r>
            <a:r>
              <a:rPr lang="en-GB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তে ইচ্ছুক থাকে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তা যে তালিকার মাধ্যমে প্রকাশ করা হয় তাকে চাহিদা সূচি বলে।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280325"/>
              </p:ext>
            </p:extLst>
          </p:nvPr>
        </p:nvGraphicFramePr>
        <p:xfrm>
          <a:off x="1928064" y="2438798"/>
          <a:ext cx="8812916" cy="26517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406458"/>
                <a:gridCol w="4406458"/>
              </a:tblGrid>
              <a:tr h="491503">
                <a:tc>
                  <a:txBody>
                    <a:bodyPr/>
                    <a:lstStyle/>
                    <a:p>
                      <a:pPr algn="ctr"/>
                      <a:r>
                        <a:rPr lang="bn-IN" sz="2200" dirty="0" smtClean="0"/>
                        <a:t>প্রতি এক</a:t>
                      </a:r>
                      <a:r>
                        <a:rPr lang="en-GB" sz="2200" dirty="0" smtClean="0"/>
                        <a:t>ক দ্রব্যের</a:t>
                      </a:r>
                      <a:r>
                        <a:rPr lang="bn-IN" sz="2200" dirty="0" smtClean="0"/>
                        <a:t> দাম </a:t>
                      </a:r>
                      <a:r>
                        <a:rPr lang="en-GB" sz="2800" dirty="0" smtClean="0"/>
                        <a:t>(P)</a:t>
                      </a:r>
                      <a:endParaRPr lang="en-US" sz="22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 err="1" smtClean="0"/>
                        <a:t>ক্রয়ের</a:t>
                      </a:r>
                      <a:r>
                        <a:rPr lang="en-GB" sz="2200" dirty="0" smtClean="0"/>
                        <a:t> (চাহিদার)</a:t>
                      </a:r>
                      <a:r>
                        <a:rPr lang="bn-IN" sz="2200" dirty="0" smtClean="0"/>
                        <a:t> পরিমাণ</a:t>
                      </a:r>
                      <a:r>
                        <a:rPr lang="en-GB" sz="2200" dirty="0" smtClean="0"/>
                        <a:t> </a:t>
                      </a:r>
                      <a:r>
                        <a:rPr lang="en-GB" sz="2800" dirty="0" smtClean="0"/>
                        <a:t>(Q)</a:t>
                      </a:r>
                      <a:r>
                        <a:rPr lang="bn-IN" sz="2200" dirty="0" smtClean="0"/>
                        <a:t> </a:t>
                      </a:r>
                      <a:endParaRPr lang="en-US" sz="22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04767">
                <a:tc>
                  <a:txBody>
                    <a:bodyPr/>
                    <a:lstStyle/>
                    <a:p>
                      <a:pPr algn="ctr"/>
                      <a:r>
                        <a:rPr lang="en-GB" sz="2200" b="0" dirty="0" smtClean="0"/>
                        <a:t>১০</a:t>
                      </a:r>
                      <a:r>
                        <a:rPr lang="bn-IN" sz="2200" b="0" dirty="0" smtClean="0"/>
                        <a:t> টাকা</a:t>
                      </a:r>
                      <a:r>
                        <a:rPr lang="bn-IN" sz="2200" b="0" baseline="0" dirty="0" smtClean="0"/>
                        <a:t> </a:t>
                      </a:r>
                      <a:endParaRPr lang="en-US" sz="22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200" b="0" dirty="0" smtClean="0"/>
                        <a:t>২০ </a:t>
                      </a:r>
                      <a:r>
                        <a:rPr lang="bn-IN" sz="2200" b="0" dirty="0" smtClean="0"/>
                        <a:t>একক </a:t>
                      </a:r>
                      <a:endParaRPr lang="en-US" sz="22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404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0" dirty="0" smtClean="0"/>
                        <a:t>৮</a:t>
                      </a:r>
                      <a:r>
                        <a:rPr lang="bn-IN" sz="2200" b="0" dirty="0" smtClean="0"/>
                        <a:t> টাকা</a:t>
                      </a:r>
                      <a:r>
                        <a:rPr lang="bn-IN" sz="2200" b="0" baseline="0" dirty="0" smtClean="0"/>
                        <a:t> </a:t>
                      </a:r>
                      <a:endParaRPr lang="en-US" sz="2200" b="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200" b="0" dirty="0" smtClean="0"/>
                        <a:t>৪০ </a:t>
                      </a:r>
                      <a:r>
                        <a:rPr lang="bn-IN" sz="2200" b="0" dirty="0" smtClean="0"/>
                        <a:t>একক </a:t>
                      </a:r>
                      <a:endParaRPr lang="en-US" sz="22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4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0" dirty="0" smtClean="0"/>
                        <a:t>৬</a:t>
                      </a:r>
                      <a:r>
                        <a:rPr lang="bn-IN" sz="2200" b="0" dirty="0" smtClean="0"/>
                        <a:t> টাকা</a:t>
                      </a:r>
                      <a:r>
                        <a:rPr lang="bn-IN" sz="2200" b="0" baseline="0" dirty="0" smtClean="0"/>
                        <a:t> </a:t>
                      </a:r>
                      <a:endParaRPr lang="en-US" sz="2200" b="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200" b="0" dirty="0" smtClean="0"/>
                        <a:t>৬০ </a:t>
                      </a:r>
                      <a:r>
                        <a:rPr lang="bn-IN" sz="2200" b="0" dirty="0" smtClean="0"/>
                        <a:t>একক </a:t>
                      </a:r>
                      <a:endParaRPr lang="en-US" sz="22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404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0" dirty="0" smtClean="0"/>
                        <a:t>৪</a:t>
                      </a:r>
                      <a:r>
                        <a:rPr lang="bn-IN" sz="2200" b="0" dirty="0" smtClean="0"/>
                        <a:t> টাকা</a:t>
                      </a:r>
                      <a:r>
                        <a:rPr lang="bn-IN" sz="2200" b="0" baseline="0" dirty="0" smtClean="0"/>
                        <a:t> </a:t>
                      </a:r>
                      <a:endParaRPr lang="en-US" sz="2200" b="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200" b="0" dirty="0" smtClean="0"/>
                        <a:t>৮০ </a:t>
                      </a:r>
                      <a:r>
                        <a:rPr lang="bn-IN" sz="2200" b="0" dirty="0" smtClean="0"/>
                        <a:t>একক </a:t>
                      </a:r>
                      <a:endParaRPr lang="en-US" sz="22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47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0" dirty="0" smtClean="0"/>
                        <a:t>২</a:t>
                      </a:r>
                      <a:r>
                        <a:rPr lang="bn-IN" sz="2200" b="0" dirty="0" smtClean="0"/>
                        <a:t> টাকা</a:t>
                      </a:r>
                      <a:r>
                        <a:rPr lang="bn-IN" sz="2200" b="0" baseline="0" dirty="0" smtClean="0"/>
                        <a:t> </a:t>
                      </a:r>
                      <a:endParaRPr lang="en-US" sz="2200" b="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2200" b="0" dirty="0" smtClean="0"/>
                        <a:t>১০০ </a:t>
                      </a:r>
                      <a:r>
                        <a:rPr lang="bn-IN" sz="2200" b="0" dirty="0" smtClean="0"/>
                        <a:t>একক </a:t>
                      </a:r>
                      <a:endParaRPr lang="en-US" sz="22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45542" y="224627"/>
            <a:ext cx="3740035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GB" sz="400" dirty="0" smtClean="0">
              <a:solidFill>
                <a:srgbClr val="002060"/>
              </a:solidFill>
            </a:endParaRPr>
          </a:p>
          <a:p>
            <a:pPr algn="ctr"/>
            <a:r>
              <a:rPr lang="en-GB" sz="4000" dirty="0" smtClean="0">
                <a:solidFill>
                  <a:srgbClr val="002060"/>
                </a:solidFill>
              </a:rPr>
              <a:t>চাহিদা সূচী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2138" y="5187679"/>
            <a:ext cx="110126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dirty="0" smtClean="0">
                <a:solidFill>
                  <a:srgbClr val="002060"/>
                </a:solidFill>
                <a:latin typeface="NikoshBAN" panose="02000000000000000000"/>
              </a:rPr>
              <a:t>অর্থা</a:t>
            </a:r>
            <a:r>
              <a:rPr lang="en-GB" sz="32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r</a:t>
            </a:r>
            <a:r>
              <a:rPr lang="en-GB" sz="2800" dirty="0" smtClean="0">
                <a:solidFill>
                  <a:srgbClr val="002060"/>
                </a:solidFill>
                <a:latin typeface="NikoshBAN" panose="02000000000000000000"/>
              </a:rPr>
              <a:t>, চাহিদা বিধিকে যখন তালিকা বা সারণীর মাধ্যমে প্রকাশ করা হয়, তখন তাকে </a:t>
            </a:r>
            <a:r>
              <a:rPr lang="en-GB" sz="2800" b="1" dirty="0" smtClean="0">
                <a:solidFill>
                  <a:srgbClr val="002060"/>
                </a:solidFill>
                <a:latin typeface="NikoshBAN" panose="02000000000000000000"/>
              </a:rPr>
              <a:t>চাহিদা সূচী </a:t>
            </a:r>
            <a:r>
              <a:rPr lang="en-GB" sz="2800" dirty="0" smtClean="0">
                <a:solidFill>
                  <a:srgbClr val="002060"/>
                </a:solidFill>
                <a:latin typeface="NikoshBAN" panose="02000000000000000000"/>
              </a:rPr>
              <a:t>বলে।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529"/>
            <a:ext cx="12192000" cy="79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25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1192" y="3486961"/>
            <a:ext cx="107281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 রেখা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দাম ও চাহিদার মধ্যকার বিপরীত সম্পর্ক প্রকাশ করা হয়।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8488" y="5048439"/>
            <a:ext cx="1072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bn-IN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 </a:t>
            </a:r>
            <a:r>
              <a:rPr lang="bn-IN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r>
              <a:rPr lang="en-GB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হলো </a:t>
            </a:r>
            <a:r>
              <a:rPr lang="bn-IN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 সূচির জ্যামিতিক </a:t>
            </a:r>
            <a:r>
              <a:rPr lang="bn-IN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প্রকাশ</a:t>
            </a:r>
            <a:r>
              <a:rPr lang="en-GB" sz="3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201"/>
            <a:ext cx="12192000" cy="819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45542" y="366296"/>
            <a:ext cx="3740035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GB" sz="400" dirty="0" smtClean="0">
              <a:solidFill>
                <a:srgbClr val="002060"/>
              </a:solidFill>
            </a:endParaRPr>
          </a:p>
          <a:p>
            <a:pPr algn="ctr"/>
            <a:r>
              <a:rPr lang="en-GB" sz="4000" dirty="0" smtClean="0">
                <a:solidFill>
                  <a:srgbClr val="002060"/>
                </a:solidFill>
              </a:rPr>
              <a:t>চাহিদা রেখা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1192" y="1463819"/>
            <a:ext cx="1104872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কো</a:t>
            </a:r>
            <a:r>
              <a:rPr lang="en-GB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নো</a:t>
            </a:r>
            <a:r>
              <a:rPr lang="bn-IN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নির্দিষ্ট সময়ে বিভিন্ন দামে ক্রেতা একটি দ্রব্যের যে পরিমাণ ক্রয় কর</a:t>
            </a:r>
            <a:r>
              <a:rPr lang="en-GB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তে ইচ্ছুক থাকে</a:t>
            </a:r>
            <a:r>
              <a:rPr lang="bn-IN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তা </a:t>
            </a:r>
            <a:r>
              <a:rPr lang="en-GB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যখন রেখাচিত্রের</a:t>
            </a:r>
            <a:r>
              <a:rPr lang="bn-IN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মাধ্যমে প্রকাশ করা হয়</a:t>
            </a:r>
            <a:r>
              <a:rPr lang="en-GB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তখন</a:t>
            </a:r>
            <a:r>
              <a:rPr lang="bn-IN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তাকে </a:t>
            </a:r>
            <a:r>
              <a:rPr lang="en-GB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3400" dirty="0" smtClean="0">
                <a:latin typeface="SutonnyMJ" pitchFamily="2" charset="0"/>
                <a:cs typeface="SutonnyMJ" pitchFamily="2" charset="0"/>
              </a:rPr>
              <a:t>Ô</a:t>
            </a:r>
            <a:r>
              <a:rPr lang="bn-IN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চাহিদা </a:t>
            </a:r>
            <a:r>
              <a:rPr lang="en-GB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r>
              <a:rPr lang="en-GB" sz="3400" dirty="0" smtClean="0">
                <a:latin typeface="SutonnyMJ" pitchFamily="2" charset="0"/>
                <a:cs typeface="SutonnyMJ" pitchFamily="2" charset="0"/>
              </a:rPr>
              <a:t>Õ</a:t>
            </a:r>
            <a:r>
              <a:rPr lang="bn-IN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বল</a:t>
            </a:r>
            <a:r>
              <a:rPr lang="en-GB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া হয়</a:t>
            </a:r>
            <a:r>
              <a:rPr lang="bn-IN" sz="3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en-US" sz="3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117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2.xml><?xml version="1.0" encoding="utf-8"?>
<a:theme xmlns:a="http://schemas.openxmlformats.org/drawingml/2006/main" name="1_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3.xml><?xml version="1.0" encoding="utf-8"?>
<a:theme xmlns:a="http://schemas.openxmlformats.org/drawingml/2006/main" name="2_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4.xml><?xml version="1.0" encoding="utf-8"?>
<a:theme xmlns:a="http://schemas.openxmlformats.org/drawingml/2006/main" name="3_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5.xml><?xml version="1.0" encoding="utf-8"?>
<a:theme xmlns:a="http://schemas.openxmlformats.org/drawingml/2006/main" name="4_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6.xml><?xml version="1.0" encoding="utf-8"?>
<a:theme xmlns:a="http://schemas.openxmlformats.org/drawingml/2006/main" name="5_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ppt/theme/theme7.xml><?xml version="1.0" encoding="utf-8"?>
<a:theme xmlns:a="http://schemas.openxmlformats.org/drawingml/2006/main" name="6_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1779</TotalTime>
  <Words>432</Words>
  <Application>Microsoft Office PowerPoint</Application>
  <PresentationFormat>Widescreen</PresentationFormat>
  <Paragraphs>149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Calibri</vt:lpstr>
      <vt:lpstr>Century Schoolbook</vt:lpstr>
      <vt:lpstr>Corbel</vt:lpstr>
      <vt:lpstr>NikoshBAN</vt:lpstr>
      <vt:lpstr>SutonnyMJ</vt:lpstr>
      <vt:lpstr>Tahoma</vt:lpstr>
      <vt:lpstr>Times New Roman</vt:lpstr>
      <vt:lpstr>Vrinda</vt:lpstr>
      <vt:lpstr>Wingdings</vt:lpstr>
      <vt:lpstr>Feathered</vt:lpstr>
      <vt:lpstr>1_Feathered</vt:lpstr>
      <vt:lpstr>2_Feathered</vt:lpstr>
      <vt:lpstr>3_Feathered</vt:lpstr>
      <vt:lpstr>4_Feathered</vt:lpstr>
      <vt:lpstr>5_Feathered</vt:lpstr>
      <vt:lpstr>6_Feathered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Rasel Mredha</dc:creator>
  <cp:lastModifiedBy>KHALID</cp:lastModifiedBy>
  <cp:revision>310</cp:revision>
  <dcterms:created xsi:type="dcterms:W3CDTF">2019-05-17T06:05:07Z</dcterms:created>
  <dcterms:modified xsi:type="dcterms:W3CDTF">2026-07-25T19:10:07Z</dcterms:modified>
</cp:coreProperties>
</file>