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14" r:id="rId2"/>
    <p:sldId id="341" r:id="rId3"/>
    <p:sldId id="317" r:id="rId4"/>
    <p:sldId id="311" r:id="rId5"/>
    <p:sldId id="347" r:id="rId6"/>
    <p:sldId id="319" r:id="rId7"/>
    <p:sldId id="374" r:id="rId8"/>
    <p:sldId id="359" r:id="rId9"/>
    <p:sldId id="360" r:id="rId10"/>
    <p:sldId id="320" r:id="rId11"/>
    <p:sldId id="344" r:id="rId12"/>
    <p:sldId id="342" r:id="rId13"/>
    <p:sldId id="349" r:id="rId14"/>
    <p:sldId id="362" r:id="rId15"/>
    <p:sldId id="363" r:id="rId16"/>
    <p:sldId id="364" r:id="rId17"/>
    <p:sldId id="325" r:id="rId18"/>
    <p:sldId id="368" r:id="rId19"/>
    <p:sldId id="369" r:id="rId20"/>
    <p:sldId id="370" r:id="rId21"/>
    <p:sldId id="356" r:id="rId22"/>
    <p:sldId id="371" r:id="rId23"/>
    <p:sldId id="372" r:id="rId24"/>
    <p:sldId id="373" r:id="rId25"/>
    <p:sldId id="332" r:id="rId26"/>
    <p:sldId id="333" r:id="rId27"/>
    <p:sldId id="346" r:id="rId2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290A"/>
    <a:srgbClr val="4F19E7"/>
    <a:srgbClr val="DFF12F"/>
    <a:srgbClr val="F33B5A"/>
    <a:srgbClr val="1DE35A"/>
    <a:srgbClr val="D73217"/>
    <a:srgbClr val="D6DA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803" autoAdjust="0"/>
  </p:normalViewPr>
  <p:slideViewPr>
    <p:cSldViewPr>
      <p:cViewPr varScale="1"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82F85D4-6163-4C75-8297-5CF6B5A1F86A}" type="datetimeFigureOut">
              <a:rPr lang="en-US"/>
              <a:pPr>
                <a:defRPr/>
              </a:pPr>
              <a:t>7/26/2026</a:t>
            </a:fld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D9D0BF9-4589-43A2-AA29-C85A585FAC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2895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8A3D09-18DA-4EC4-8B60-E6DF34DD04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B785D-5174-4CCD-884C-6AE1FEBEC4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BE9019-1B46-447D-9BE7-BCB9F85EB4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EC979-04BD-4DBD-B990-AFDF119C1E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4176B-44D3-485E-ADED-910C7E22EA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C3BD87-BBDA-4DB9-ADE6-05FBB244FA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07EB0D-0B0D-400D-97F9-3E1A27285A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C4C47E-BBCA-4F03-9666-8A3284CC5C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945DE5-9ED4-48AE-91CB-72EDDA92E2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B4CA8A-638A-4C73-B6CA-F23EB805AD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315A12-FE19-4545-9EE9-8359C23A33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8DBE83C-AC71-4CE5-B60F-42FE8C90CB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tb.gov.bd/" TargetMode="Externa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ame 19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57200" y="533400"/>
            <a:ext cx="8077200" cy="4953000"/>
            <a:chOff x="457200" y="533400"/>
            <a:chExt cx="8077200" cy="4953000"/>
          </a:xfrm>
        </p:grpSpPr>
        <p:pic>
          <p:nvPicPr>
            <p:cNvPr id="3074" name="Picture 2" descr="D:\New Upload\0007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413380" y="533400"/>
              <a:ext cx="4121020" cy="4953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3075" name="Picture 3" descr="D:\New Upload\0003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57200" y="533400"/>
              <a:ext cx="4203441" cy="4953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7" name="TextBox 6"/>
          <p:cNvSpPr txBox="1"/>
          <p:nvPr/>
        </p:nvSpPr>
        <p:spPr>
          <a:xfrm>
            <a:off x="685800" y="5562600"/>
            <a:ext cx="7772400" cy="754040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76186" tIns="38094" rIns="76186" bIns="38094" rtlCol="0">
            <a:spAutoFit/>
          </a:bodyPr>
          <a:lstStyle/>
          <a:p>
            <a:pPr algn="ctr"/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পাঠে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তোমাদের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4400" b="1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38100"/>
          <a:effectLst>
            <a:innerShdw blurRad="114300">
              <a:prstClr val="black"/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1" descr="Purple mesh"/>
          <p:cNvSpPr>
            <a:spLocks noChangeArrowheads="1"/>
          </p:cNvSpPr>
          <p:nvPr/>
        </p:nvSpPr>
        <p:spPr bwMode="auto">
          <a:xfrm>
            <a:off x="2133600" y="496014"/>
            <a:ext cx="4953000" cy="646986"/>
          </a:xfrm>
          <a:prstGeom prst="roundRect">
            <a:avLst>
              <a:gd name="adj" fmla="val 16667"/>
            </a:avLst>
          </a:prstGeom>
          <a:solidFill>
            <a:srgbClr val="C2290A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ক্ষাক্ষেত্রে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ইন্টারনেটের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29213" y="1514475"/>
            <a:ext cx="3557587" cy="2371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" descr="E:\Motiar D. Content\Class Viii\Picture\46\aulas-virtuales-gico-20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038600"/>
            <a:ext cx="3657600" cy="22513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381000" y="1870075"/>
            <a:ext cx="4419600" cy="5292725"/>
          </a:xfrm>
          <a:prstGeom prst="rect">
            <a:avLst/>
          </a:prstGeom>
        </p:spPr>
        <p:txBody>
          <a:bodyPr/>
          <a:lstStyle/>
          <a:p>
            <a:pPr marL="342900" indent="-342900" algn="just">
              <a:spcBef>
                <a:spcPct val="20000"/>
              </a:spcBef>
              <a:buFont typeface="Courier New" pitchFamily="49" charset="0"/>
              <a:buChar char="o"/>
            </a:pPr>
            <a:r>
              <a:rPr lang="bn-BD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NikoshBAN" pitchFamily="2" charset="0"/>
                <a:cs typeface="NikoshBAN" pitchFamily="2" charset="0"/>
              </a:rPr>
              <a:t>শিক্ষা সংক্রান্ত যে কোন তথ্য এখন সহজেই পাওয়া যায়-</a:t>
            </a:r>
            <a:endParaRPr lang="en-US" sz="2800" dirty="0">
              <a:effectLst>
                <a:outerShdw blurRad="38100" dist="38100" dir="2700000" algn="tl">
                  <a:srgbClr val="C0C0C0"/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342900" indent="-342900" algn="just">
              <a:spcBef>
                <a:spcPct val="20000"/>
              </a:spcBef>
              <a:buFont typeface="Courier New" pitchFamily="49" charset="0"/>
              <a:buChar char="o"/>
            </a:pPr>
            <a:r>
              <a:rPr lang="bn-BD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NikoshBAN" pitchFamily="2" charset="0"/>
                <a:cs typeface="NikoshBAN" pitchFamily="2" charset="0"/>
              </a:rPr>
              <a:t>ইন্টারনেটের মাধ্যমে ঘরে বসে।</a:t>
            </a:r>
          </a:p>
          <a:p>
            <a:pPr marL="342900" indent="-342900" algn="just">
              <a:spcBef>
                <a:spcPct val="20000"/>
              </a:spcBef>
              <a:buFont typeface="Courier New" pitchFamily="49" charset="0"/>
              <a:buChar char="o"/>
            </a:pPr>
            <a:endParaRPr lang="en-US" sz="2800" dirty="0">
              <a:effectLst>
                <a:outerShdw blurRad="38100" dist="38100" dir="2700000" algn="tl">
                  <a:srgbClr val="C0C0C0"/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342900" indent="-342900" algn="just">
              <a:spcBef>
                <a:spcPct val="20000"/>
              </a:spcBef>
              <a:buFont typeface="Courier New" pitchFamily="49" charset="0"/>
              <a:buChar char="o"/>
            </a:pPr>
            <a:r>
              <a:rPr lang="bn-BD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NikoshBAN" pitchFamily="2" charset="0"/>
                <a:cs typeface="NikoshBAN" pitchFamily="2" charset="0"/>
              </a:rPr>
              <a:t>এমনকি ক্লাশরুম গুলিকেও এখন করা হয়েছে-</a:t>
            </a:r>
            <a:endParaRPr lang="en-US" sz="2800" dirty="0">
              <a:effectLst>
                <a:outerShdw blurRad="38100" dist="38100" dir="2700000" algn="tl">
                  <a:srgbClr val="C0C0C0"/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342900" indent="-342900" algn="just">
              <a:spcBef>
                <a:spcPct val="20000"/>
              </a:spcBef>
              <a:buFont typeface="Courier New" pitchFamily="49" charset="0"/>
              <a:buChar char="o"/>
            </a:pPr>
            <a:r>
              <a:rPr lang="bn-BD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NikoshBAN" pitchFamily="2" charset="0"/>
                <a:cs typeface="NikoshBAN" pitchFamily="2" charset="0"/>
              </a:rPr>
              <a:t>ইন্টারনেট নির্ভর</a:t>
            </a:r>
            <a:endParaRPr lang="en-US" sz="3200" b="1" dirty="0">
              <a:effectLst>
                <a:outerShdw blurRad="38100" dist="38100" dir="2700000" algn="tl">
                  <a:srgbClr val="C0C0C0"/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" descr="Purple mesh"/>
          <p:cNvSpPr>
            <a:spLocks noChangeArrowheads="1"/>
          </p:cNvSpPr>
          <p:nvPr/>
        </p:nvSpPr>
        <p:spPr bwMode="auto">
          <a:xfrm>
            <a:off x="2133600" y="496014"/>
            <a:ext cx="4953000" cy="646986"/>
          </a:xfrm>
          <a:prstGeom prst="roundRect">
            <a:avLst>
              <a:gd name="adj" fmla="val 16667"/>
            </a:avLst>
          </a:prstGeom>
          <a:solidFill>
            <a:srgbClr val="C2290A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ক্ষাক্ষেত্রে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ইন্টারনেটের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7800" y="1371600"/>
            <a:ext cx="3505200" cy="251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3886200"/>
            <a:ext cx="3429000" cy="251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609601" y="1692275"/>
            <a:ext cx="4572000" cy="3108325"/>
          </a:xfrm>
          <a:prstGeom prst="rect">
            <a:avLst/>
          </a:prstGeom>
        </p:spPr>
        <p:txBody>
          <a:bodyPr/>
          <a:lstStyle/>
          <a:p>
            <a:pPr marL="342900" indent="-342900" algn="just">
              <a:spcBef>
                <a:spcPct val="20000"/>
              </a:spcBef>
              <a:buFont typeface="Courier New" pitchFamily="49" charset="0"/>
              <a:buChar char="o"/>
              <a:defRPr/>
            </a:pPr>
            <a:r>
              <a:rPr lang="bn-BD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এখন সহজেই পরীক্ষার ফলাফল জানা যায়- </a:t>
            </a:r>
            <a:endParaRPr lang="en-U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342900" indent="-342900" algn="just">
              <a:spcBef>
                <a:spcPct val="20000"/>
              </a:spcBef>
              <a:buFont typeface="Courier New" pitchFamily="49" charset="0"/>
              <a:buChar char="o"/>
              <a:defRPr/>
            </a:pPr>
            <a:r>
              <a:rPr lang="bn-BD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ইন্টারনেটের মাধ্যমে শিক্ষা বোর্ডের </a:t>
            </a:r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342900" indent="-342900" algn="just">
              <a:spcBef>
                <a:spcPct val="20000"/>
              </a:spcBef>
              <a:buFont typeface="Courier New" pitchFamily="49" charset="0"/>
              <a:buChar char="o"/>
              <a:defRPr/>
            </a:pPr>
            <a:r>
              <a:rPr lang="bn-BD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ওয়েব </a:t>
            </a:r>
            <a:r>
              <a:rPr lang="bn-BD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সাইট থেকে</a:t>
            </a:r>
            <a:r>
              <a:rPr lang="bn-BD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342900" indent="-342900" algn="just">
              <a:spcBef>
                <a:spcPct val="20000"/>
              </a:spcBef>
              <a:buFont typeface="Courier New" pitchFamily="49" charset="0"/>
              <a:buChar char="o"/>
              <a:defRPr/>
            </a:pPr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342900" indent="-342900" algn="just">
              <a:spcBef>
                <a:spcPct val="20000"/>
              </a:spcBef>
              <a:buFont typeface="Courier New" pitchFamily="49" charset="0"/>
              <a:buChar char="o"/>
              <a:defRPr/>
            </a:pPr>
            <a:endParaRPr lang="en-US" sz="2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342900" indent="-342900" algn="just">
              <a:spcBef>
                <a:spcPct val="20000"/>
              </a:spcBef>
              <a:buFont typeface="Courier New" pitchFamily="49" charset="0"/>
              <a:buChar char="o"/>
              <a:defRPr/>
            </a:pPr>
            <a:endParaRPr lang="en-U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342900" indent="-342900" algn="just">
              <a:spcBef>
                <a:spcPct val="20000"/>
              </a:spcBef>
              <a:buFont typeface="Courier New" pitchFamily="49" charset="0"/>
              <a:buChar char="o"/>
              <a:defRPr/>
            </a:pPr>
            <a:r>
              <a:rPr lang="bn-BD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ইন্টারনেটের কল্যানে এছাড়াও ফলাফল জানা যায়-</a:t>
            </a:r>
            <a:endParaRPr lang="en-U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342900" indent="-342900" algn="just">
              <a:spcBef>
                <a:spcPct val="20000"/>
              </a:spcBef>
              <a:buFont typeface="Courier New" pitchFamily="49" charset="0"/>
              <a:buChar char="o"/>
              <a:defRPr/>
            </a:pPr>
            <a:r>
              <a:rPr lang="bn-BD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মোবাইল ফোনে 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SMS </a:t>
            </a:r>
            <a:r>
              <a:rPr lang="bn-BD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এর মাধ্যমে</a:t>
            </a:r>
          </a:p>
          <a:p>
            <a:pPr marL="342900" indent="-342900">
              <a:defRPr/>
            </a:pPr>
            <a:endParaRPr lang="en-US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" descr="Purple mesh"/>
          <p:cNvSpPr>
            <a:spLocks noChangeArrowheads="1"/>
          </p:cNvSpPr>
          <p:nvPr/>
        </p:nvSpPr>
        <p:spPr bwMode="auto">
          <a:xfrm>
            <a:off x="2133600" y="496014"/>
            <a:ext cx="4953000" cy="646986"/>
          </a:xfrm>
          <a:prstGeom prst="roundRect">
            <a:avLst>
              <a:gd name="adj" fmla="val 16667"/>
            </a:avLst>
          </a:prstGeom>
          <a:solidFill>
            <a:srgbClr val="C2290A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ক্ষাক্ষেত্রে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ইন্টারনেটের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00600" y="3810000"/>
            <a:ext cx="388620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295400"/>
            <a:ext cx="3962400" cy="2548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457200" y="1828800"/>
            <a:ext cx="4038600" cy="45219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Courier New" panose="02070309020205020404" pitchFamily="49" charset="0"/>
              <a:buChar char="o"/>
              <a:defRPr/>
            </a:pPr>
            <a:r>
              <a:rPr lang="bn-BD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দেশি-বিদেশী বিশ্ববিদ্যালয়ে </a:t>
            </a:r>
            <a:endParaRPr lang="en-US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>
              <a:buFont typeface="Courier New" panose="02070309020205020404" pitchFamily="49" charset="0"/>
              <a:buChar char="o"/>
              <a:defRPr/>
            </a:pPr>
            <a:r>
              <a:rPr lang="bn-BD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ভর্তির আবেদন করা যায়-</a:t>
            </a:r>
            <a:endParaRPr lang="en-US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548640" indent="-274320" algn="just">
              <a:buNone/>
              <a:defRPr/>
            </a:pPr>
            <a:r>
              <a:rPr lang="bn-BD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ইন্টারনেটের মাধ্যমে।</a:t>
            </a:r>
          </a:p>
          <a:p>
            <a:pPr marL="548640" indent="-274320" algn="just">
              <a:buFont typeface="Courier New" panose="02070309020205020404" pitchFamily="49" charset="0"/>
              <a:buChar char="o"/>
              <a:defRPr/>
            </a:pPr>
            <a:endParaRPr lang="en-US" dirty="0" smtClean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>
              <a:buFont typeface="Courier New" panose="02070309020205020404" pitchFamily="49" charset="0"/>
              <a:buChar char="o"/>
              <a:defRPr/>
            </a:pPr>
            <a:r>
              <a:rPr lang="bn-BD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ইন্টারনেটের কল্যানে ঘরে </a:t>
            </a:r>
            <a:endParaRPr lang="en-US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>
              <a:buFont typeface="Courier New" panose="02070309020205020404" pitchFamily="49" charset="0"/>
              <a:buChar char="o"/>
              <a:defRPr/>
            </a:pPr>
            <a:r>
              <a:rPr lang="bn-BD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বসেই অর্জন করা সম্ভব।</a:t>
            </a:r>
            <a:endParaRPr lang="en-US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548640" indent="-274320" algn="just">
              <a:buNone/>
              <a:defRPr/>
            </a:pPr>
            <a:r>
              <a:rPr lang="bn-BD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দেশি-বিদেশী যে কোন ডিগ্রী।</a:t>
            </a:r>
            <a:endParaRPr lang="bn-BD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>
              <a:buFont typeface="Courier New" panose="02070309020205020404" pitchFamily="49" charset="0"/>
              <a:buChar char="o"/>
              <a:defRPr/>
            </a:pPr>
            <a:endParaRPr lang="bn-BD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>
              <a:buFont typeface="Courier New" panose="02070309020205020404" pitchFamily="49" charset="0"/>
              <a:buChar char="o"/>
              <a:defRPr/>
            </a:pPr>
            <a:endParaRPr lang="en-US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38100"/>
          <a:effectLst>
            <a:innerShdw blurRad="114300">
              <a:prstClr val="black"/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 descr="Photo00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28600"/>
            <a:ext cx="8686800" cy="64008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2209800" y="533400"/>
            <a:ext cx="4572000" cy="685800"/>
          </a:xfrm>
          <a:prstGeom prst="rect">
            <a:avLst/>
          </a:prstGeom>
          <a:solidFill>
            <a:srgbClr val="002060"/>
          </a:solidFill>
          <a:ln w="38100" algn="ctr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/>
          <a:lstStyle/>
          <a:p>
            <a:pPr algn="ctr">
              <a:defRPr/>
            </a:pPr>
            <a:r>
              <a:rPr lang="bn-BD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Untitled-1589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1524000"/>
            <a:ext cx="3699773" cy="3048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Flowchart: Alternate Process 9"/>
          <p:cNvSpPr>
            <a:spLocks noChangeArrowheads="1"/>
          </p:cNvSpPr>
          <p:nvPr/>
        </p:nvSpPr>
        <p:spPr bwMode="auto">
          <a:xfrm>
            <a:off x="914400" y="4953000"/>
            <a:ext cx="7772400" cy="1191816"/>
          </a:xfrm>
          <a:prstGeom prst="flowChartAlternateProcess">
            <a:avLst/>
          </a:prstGeom>
          <a:noFill/>
          <a:ln w="38100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শিক্ষাক্ষেত্রে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ইন্টারনেটের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গুরুত্ব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বিশ্লেষণ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</a:t>
            </a:r>
            <a:r>
              <a:rPr lang="bn-BD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?</a:t>
            </a:r>
            <a:endParaRPr lang="en-US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514350" indent="-514350" algn="ctr"/>
            <a:endParaRPr lang="en-US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1" descr="Purple mesh"/>
          <p:cNvSpPr>
            <a:spLocks noChangeArrowheads="1"/>
          </p:cNvSpPr>
          <p:nvPr/>
        </p:nvSpPr>
        <p:spPr bwMode="auto">
          <a:xfrm>
            <a:off x="2133600" y="343614"/>
            <a:ext cx="4953000" cy="646986"/>
          </a:xfrm>
          <a:prstGeom prst="roundRect">
            <a:avLst>
              <a:gd name="adj" fmla="val 16667"/>
            </a:avLst>
          </a:prstGeom>
          <a:solidFill>
            <a:srgbClr val="C2290A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ক্ষাক্ষেত্রে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ইন্টারনেটের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Capture12333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066800"/>
            <a:ext cx="8458200" cy="4114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533400" y="5334000"/>
            <a:ext cx="836295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spAutoFit/>
          </a:bodyPr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EMIS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ব্যবহার করে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সংশ্লিষ্ট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যে কোনো তথ্য 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অনুসন্ধান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করা যায়।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28575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1" descr="Purple mesh"/>
          <p:cNvSpPr>
            <a:spLocks noChangeArrowheads="1"/>
          </p:cNvSpPr>
          <p:nvPr/>
        </p:nvSpPr>
        <p:spPr bwMode="auto">
          <a:xfrm>
            <a:off x="2133600" y="496014"/>
            <a:ext cx="4953000" cy="646986"/>
          </a:xfrm>
          <a:prstGeom prst="roundRect">
            <a:avLst>
              <a:gd name="adj" fmla="val 16667"/>
            </a:avLst>
          </a:prstGeom>
          <a:solidFill>
            <a:srgbClr val="C2290A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ক্ষাক্ষেত্রে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ইন্টারনেটের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Capture456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371600"/>
            <a:ext cx="8001000" cy="35056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4F19E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381000" y="5181600"/>
            <a:ext cx="836295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spAutoFit/>
          </a:bodyPr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ESIF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ব্যবহার করে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JSC , SSC ,HSC , N.U </a:t>
            </a:r>
          </a:p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রেজিষ্টেশন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করা যায়।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" descr="Purple mesh"/>
          <p:cNvSpPr>
            <a:spLocks noChangeArrowheads="1"/>
          </p:cNvSpPr>
          <p:nvPr/>
        </p:nvSpPr>
        <p:spPr bwMode="auto">
          <a:xfrm>
            <a:off x="2133600" y="496014"/>
            <a:ext cx="4953000" cy="646986"/>
          </a:xfrm>
          <a:prstGeom prst="roundRect">
            <a:avLst>
              <a:gd name="adj" fmla="val 16667"/>
            </a:avLst>
          </a:prstGeom>
          <a:solidFill>
            <a:srgbClr val="C2290A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ক্ষাক্ষেত্রে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ইন্টারনেটের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Capture2345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8153400" cy="38391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381000" y="5399782"/>
            <a:ext cx="836295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spAutoFit/>
          </a:bodyPr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eFF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ব্যবহার করে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JSC , SSC ,HSC , N.U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ফরম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ফিলাপ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করা যায়।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38100"/>
          <a:effectLst>
            <a:innerShdw blurRad="114300">
              <a:prstClr val="black"/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9" name="Picture 8" descr="Photo01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28600"/>
            <a:ext cx="8686800" cy="6400800"/>
          </a:xfrm>
          <a:prstGeom prst="rect">
            <a:avLst/>
          </a:prstGeom>
        </p:spPr>
      </p:pic>
      <p:sp>
        <p:nvSpPr>
          <p:cNvPr id="10" name="TextBox 1" descr="Bouquet"/>
          <p:cNvSpPr>
            <a:spLocks noChangeArrowheads="1"/>
          </p:cNvSpPr>
          <p:nvPr/>
        </p:nvSpPr>
        <p:spPr bwMode="auto">
          <a:xfrm>
            <a:off x="2819400" y="533400"/>
            <a:ext cx="3043238" cy="806450"/>
          </a:xfrm>
          <a:prstGeom prst="roundRect">
            <a:avLst>
              <a:gd name="adj" fmla="val 16667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38100" algn="ctr">
            <a:noFill/>
            <a:round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2" descr="E:\New Picture Down\Picture1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4600" y="1752600"/>
            <a:ext cx="3505200" cy="297173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3" name="Flowchart: Alternate Process 12"/>
          <p:cNvSpPr/>
          <p:nvPr/>
        </p:nvSpPr>
        <p:spPr>
          <a:xfrm>
            <a:off x="609600" y="5181600"/>
            <a:ext cx="8001000" cy="914400"/>
          </a:xfrm>
          <a:prstGeom prst="flowChartAlternateProcess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Tx/>
              <a:buAutoNum type="arabicPeriod"/>
            </a:pPr>
            <a:endParaRPr lang="en-US" sz="28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342900" indent="-342900" algn="ctr">
              <a:buFontTx/>
              <a:buAutoNum type="arabicPeriod"/>
            </a:pP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শিক্ষাক্ষেত্রে ইন্টারনেট কি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কাজে লাগে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28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342900" indent="-342900" algn="ctr">
              <a:buClr>
                <a:schemeClr val="tx1"/>
              </a:buClr>
              <a:buSzPts val="4800"/>
              <a:buFont typeface="NikoshBAN" pitchFamily="2" charset="0"/>
              <a:buChar char="•"/>
            </a:pP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28575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1" descr="Purple mesh"/>
          <p:cNvSpPr>
            <a:spLocks noChangeArrowheads="1"/>
          </p:cNvSpPr>
          <p:nvPr/>
        </p:nvSpPr>
        <p:spPr bwMode="auto">
          <a:xfrm>
            <a:off x="2133600" y="496014"/>
            <a:ext cx="4953000" cy="646986"/>
          </a:xfrm>
          <a:prstGeom prst="roundRect">
            <a:avLst>
              <a:gd name="adj" fmla="val 16667"/>
            </a:avLst>
          </a:prstGeom>
          <a:solidFill>
            <a:srgbClr val="C2290A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ক্ষাক্ষেত্রে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ইন্টারনেটের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371600"/>
            <a:ext cx="8153400" cy="4343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1066800" y="5867400"/>
            <a:ext cx="7010400" cy="510778"/>
          </a:xfrm>
          <a:prstGeom prst="flowChartAlternateProcess">
            <a:avLst/>
          </a:prstGeom>
          <a:ln w="38100"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400">
                <a:latin typeface="NikoshBAN" pitchFamily="2" charset="0"/>
                <a:cs typeface="NikoshBAN" pitchFamily="2" charset="0"/>
              </a:rPr>
              <a:t>Youtube </a:t>
            </a:r>
            <a:r>
              <a:rPr lang="bn-BD" sz="2400">
                <a:latin typeface="NikoshBAN" pitchFamily="2" charset="0"/>
                <a:cs typeface="NikoshBAN" pitchFamily="2" charset="0"/>
              </a:rPr>
              <a:t> থেকে যে কোন শিক্ষা মূলক ভিডি ও ডাউনলোড করা যায় । </a:t>
            </a:r>
            <a:endParaRPr lang="en-US" sz="240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1" descr="Purple mesh"/>
          <p:cNvSpPr>
            <a:spLocks noChangeArrowheads="1"/>
          </p:cNvSpPr>
          <p:nvPr/>
        </p:nvSpPr>
        <p:spPr bwMode="auto">
          <a:xfrm>
            <a:off x="2133600" y="496014"/>
            <a:ext cx="4953000" cy="646986"/>
          </a:xfrm>
          <a:prstGeom prst="roundRect">
            <a:avLst>
              <a:gd name="adj" fmla="val 16667"/>
            </a:avLst>
          </a:prstGeom>
          <a:solidFill>
            <a:srgbClr val="C2290A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ক্ষাক্ষেত্রে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ইন্টারনেটের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457200" y="1447800"/>
            <a:ext cx="83629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ওয়বে ব্রাউজার ব্যবহার করে যে কোনো তথ্য অনুসন্ধান করা যায়।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99739" y="2133600"/>
            <a:ext cx="7266735" cy="3115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995363" y="5172075"/>
            <a:ext cx="7335837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bn-BD" sz="3600" u="sng" dirty="0">
                <a:latin typeface="NikoshBAN" pitchFamily="2" charset="0"/>
                <a:cs typeface="NikoshBAN" pitchFamily="2" charset="0"/>
                <a:hlinkClick r:id="rId3"/>
              </a:rPr>
              <a:t>সব পাঠ্য পুস্তক পাওয়া যাবে এই সাইট দু’টোতে</a:t>
            </a:r>
            <a:endParaRPr lang="en-US" sz="3600" u="sng" dirty="0">
              <a:latin typeface="NikoshBAN" pitchFamily="2" charset="0"/>
              <a:cs typeface="NikoshBAN" pitchFamily="2" charset="0"/>
              <a:hlinkClick r:id="rId3"/>
            </a:endParaRPr>
          </a:p>
          <a:p>
            <a:pPr algn="ctr"/>
            <a:r>
              <a:rPr lang="en-US" sz="2400" dirty="0">
                <a:latin typeface="NikoshBAN" pitchFamily="2" charset="0"/>
                <a:cs typeface="NikoshBAN" pitchFamily="2" charset="0"/>
                <a:hlinkClick r:id="rId3"/>
              </a:rPr>
              <a:t>www.nctb.gov.bd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400" dirty="0">
                <a:latin typeface="NikoshBAN" pitchFamily="2" charset="0"/>
                <a:cs typeface="NikoshBAN" pitchFamily="2" charset="0"/>
              </a:rPr>
              <a:t>www.ebook.gov.bd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38100"/>
          <a:effectLst>
            <a:innerShdw blurRad="114300">
              <a:prstClr val="black"/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lowchart: Alternate Process 7"/>
          <p:cNvSpPr/>
          <p:nvPr/>
        </p:nvSpPr>
        <p:spPr>
          <a:xfrm>
            <a:off x="2590800" y="457200"/>
            <a:ext cx="4267200" cy="533400"/>
          </a:xfrm>
          <a:prstGeom prst="flowChartAlternateProcess">
            <a:avLst/>
          </a:prstGeom>
          <a:solidFill>
            <a:srgbClr val="00B0F0"/>
          </a:solidFill>
          <a:ln>
            <a:solidFill>
              <a:srgbClr val="FFFF00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7200" y="3846254"/>
            <a:ext cx="411928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মানিক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চন্দ্র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দাস</a:t>
            </a:r>
            <a:endParaRPr lang="bn-IN" sz="2800" b="1" dirty="0">
              <a:latin typeface="NikoshBAN" pitchFamily="2" charset="0"/>
              <a:cs typeface="NikoshBAN" pitchFamily="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IN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)</a:t>
            </a:r>
            <a:endParaRPr lang="bn-BD" sz="2400" b="1" dirty="0">
              <a:latin typeface="NikoshBAN" pitchFamily="2" charset="0"/>
              <a:cs typeface="NikoshBAN" pitchFamily="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চিনামূড়া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লক্ষ্মী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নারায়ণ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>
                <a:latin typeface="NikoshBAN" pitchFamily="2" charset="0"/>
                <a:cs typeface="NikoshBAN" pitchFamily="2" charset="0"/>
              </a:rPr>
              <a:t> উচ্চ বিদ্যালয়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দাউদকান্দি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কুমিল্লা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NikoshBAN" pitchFamily="2" charset="0"/>
                <a:cs typeface="NikoshBAN" pitchFamily="2" charset="0"/>
              </a:rPr>
              <a:t>Email:manikdas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0086@gmail.com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নম্বর-০১৬৮7-০৭২৫২৩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1295400"/>
            <a:ext cx="2133600" cy="237066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029200" y="3907810"/>
            <a:ext cx="3297506" cy="230832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বিষয়ঃ তথ্য ও যোগাযোগ প্রযুক্তি</a:t>
            </a:r>
          </a:p>
          <a:p>
            <a:pPr algn="ctr"/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শ্রেণিঃ ৭ম </a:t>
            </a:r>
            <a:endParaRPr lang="en-US" sz="2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অধ্যায়ঃ পঞ্চম</a:t>
            </a:r>
          </a:p>
          <a:p>
            <a:pPr algn="ctr"/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পাঠঃ শিক্ষায় ইন্টারনেটের ব্যবহার</a:t>
            </a:r>
          </a:p>
          <a:p>
            <a:pPr algn="ctr"/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সময়ঃ </a:t>
            </a: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৫০মি</a:t>
            </a:r>
            <a:r>
              <a:rPr lang="en-US" sz="2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নিট</a:t>
            </a:r>
            <a:endParaRPr lang="bn-BD" sz="2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2" descr="E:\manik das\IMG-20250829-WA005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096370"/>
            <a:ext cx="22860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28575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1" descr="Purple mesh"/>
          <p:cNvSpPr>
            <a:spLocks noChangeArrowheads="1"/>
          </p:cNvSpPr>
          <p:nvPr/>
        </p:nvSpPr>
        <p:spPr bwMode="auto">
          <a:xfrm>
            <a:off x="2133600" y="496014"/>
            <a:ext cx="4953000" cy="646986"/>
          </a:xfrm>
          <a:prstGeom prst="roundRect">
            <a:avLst>
              <a:gd name="adj" fmla="val 16667"/>
            </a:avLst>
          </a:prstGeom>
          <a:solidFill>
            <a:srgbClr val="C2290A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ক্ষাক্ষেত্রে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ইন্টারনেটের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0724" y="1371600"/>
            <a:ext cx="7696201" cy="387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838200" y="5410200"/>
            <a:ext cx="7239000" cy="1055608"/>
          </a:xfrm>
          <a:prstGeom prst="flowChartAlternateProcess">
            <a:avLst/>
          </a:prstGeom>
          <a:solidFill>
            <a:schemeClr val="accent2">
              <a:lumMod val="75000"/>
            </a:schemeClr>
          </a:solidFill>
          <a:ln w="28575" algn="ctr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শিক্ষক </a:t>
            </a:r>
            <a:r>
              <a:rPr lang="bn-BD" sz="28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বাতায়ন ওয়েব সাইট থেকে ডিজিটাল কন্টেন্ট আপলোড ও ডাউনলোড করতে হয়।</a:t>
            </a:r>
            <a:r>
              <a:rPr lang="bn-BD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Picture 6" descr="Photo01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8839200" cy="6477000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9" name="Picture 7" descr="Untitled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1567774"/>
            <a:ext cx="4495800" cy="315662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TextBox 1" descr="Water droplets"/>
          <p:cNvSpPr>
            <a:spLocks noChangeArrowheads="1"/>
          </p:cNvSpPr>
          <p:nvPr/>
        </p:nvSpPr>
        <p:spPr bwMode="auto">
          <a:xfrm>
            <a:off x="2819400" y="533400"/>
            <a:ext cx="3043238" cy="806450"/>
          </a:xfrm>
          <a:prstGeom prst="roundRect">
            <a:avLst>
              <a:gd name="adj" fmla="val 16667"/>
            </a:avLst>
          </a:prstGeom>
          <a:blipFill dpi="0" rotWithShape="1">
            <a:blip r:embed="rId4"/>
            <a:srcRect/>
            <a:tile tx="0" ty="0" sx="100000" sy="100000" flip="none" algn="tl"/>
          </a:blipFill>
          <a:ln w="38100" algn="ctr">
            <a:noFill/>
            <a:round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4000" b="1"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4000" b="1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Flowchart: Alternate Process 11"/>
          <p:cNvSpPr/>
          <p:nvPr/>
        </p:nvSpPr>
        <p:spPr>
          <a:xfrm>
            <a:off x="609600" y="5181600"/>
            <a:ext cx="8001000" cy="1219200"/>
          </a:xfrm>
          <a:prstGeom prst="flowChartAlternateProcess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Tx/>
              <a:buAutoNum type="arabicPeriod"/>
            </a:pPr>
            <a:endParaRPr lang="en-US" sz="2400" dirty="0" smtClean="0">
              <a:latin typeface="NikoshBAN" pitchFamily="2" charset="0"/>
              <a:cs typeface="NikoshBAN" pitchFamily="2" charset="0"/>
            </a:endParaRPr>
          </a:p>
          <a:p>
            <a:pPr marL="457200" indent="-457200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400" dirty="0" smtClean="0">
              <a:latin typeface="NikoshBAN" pitchFamily="2" charset="0"/>
              <a:cs typeface="NikoshBAN" pitchFamily="2" charset="0"/>
            </a:endParaRPr>
          </a:p>
          <a:p>
            <a:pPr marL="457200" indent="-457200" algn="ctr">
              <a:buFont typeface="+mj-lt"/>
              <a:buAutoNum type="arabicPeriod"/>
            </a:pP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ব্যবস্থার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ক্ষেত্রে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ইন্টারনেট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রয়েছে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তার</a:t>
            </a:r>
            <a:endParaRPr lang="en-US" sz="24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তালিকা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প্রস্তুত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?</a:t>
            </a:r>
            <a:endParaRPr lang="en-US" sz="2400" b="1" dirty="0" smtClean="0">
              <a:effectLst>
                <a:outerShdw blurRad="38100" dist="38100" dir="2700000" algn="tl">
                  <a:srgbClr val="FFFFFF"/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342900" indent="-342900">
              <a:buFontTx/>
              <a:buAutoNum type="arabicPeriod"/>
            </a:pPr>
            <a:endParaRPr lang="en-US" sz="2400" b="1" dirty="0" smtClean="0">
              <a:solidFill>
                <a:srgbClr val="1F200D"/>
              </a:solidFill>
              <a:latin typeface="NikoshBAN" pitchFamily="2" charset="0"/>
              <a:cs typeface="NikoshBAN" pitchFamily="2" charset="0"/>
            </a:endParaRPr>
          </a:p>
          <a:p>
            <a:pPr marL="457200" indent="-457200">
              <a:buClr>
                <a:schemeClr val="tx1"/>
              </a:buClr>
              <a:buSzPts val="4800"/>
              <a:buFont typeface="+mj-lt"/>
              <a:buAutoNum type="arabicPeriod"/>
            </a:pP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28575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1" descr="Purple mesh"/>
          <p:cNvSpPr>
            <a:spLocks noChangeArrowheads="1"/>
          </p:cNvSpPr>
          <p:nvPr/>
        </p:nvSpPr>
        <p:spPr bwMode="auto">
          <a:xfrm>
            <a:off x="2133600" y="496014"/>
            <a:ext cx="4953000" cy="646986"/>
          </a:xfrm>
          <a:prstGeom prst="roundRect">
            <a:avLst>
              <a:gd name="adj" fmla="val 16667"/>
            </a:avLst>
          </a:prstGeom>
          <a:solidFill>
            <a:srgbClr val="C2290A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ক্ষাক্ষেত্রে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ইন্টারনেটের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71600"/>
            <a:ext cx="7924800" cy="3537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85800" y="4876800"/>
            <a:ext cx="7772400" cy="1600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Courier New" panose="02070309020205020404" pitchFamily="49" charset="0"/>
              <a:buChar char="o"/>
              <a:defRPr/>
            </a:pPr>
            <a:r>
              <a:rPr lang="bn-BD" spc="-15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এভাবেই আমরা পেতে পারি শিক্ষা সংশ্লিষ্ট যে কোন ওয়েব সাইট থেকে যে কোন তথ্য-</a:t>
            </a:r>
          </a:p>
          <a:p>
            <a:pPr algn="just">
              <a:buNone/>
              <a:defRPr/>
            </a:pPr>
            <a:r>
              <a:rPr lang="bn-BD" b="1" spc="-15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যেমন.</a:t>
            </a:r>
            <a:endParaRPr lang="en-US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752600" y="5943600"/>
            <a:ext cx="2980135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None/>
              <a:defRPr/>
            </a:pPr>
            <a:r>
              <a:rPr lang="bn-BD" spc="-150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জাতীয় বিশ্ববিদ্যালয়</a:t>
            </a:r>
            <a:endParaRPr lang="en-US" b="1" dirty="0" smtClean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1" descr="Purple mesh"/>
          <p:cNvSpPr>
            <a:spLocks noChangeArrowheads="1"/>
          </p:cNvSpPr>
          <p:nvPr/>
        </p:nvSpPr>
        <p:spPr bwMode="auto">
          <a:xfrm>
            <a:off x="2133600" y="496014"/>
            <a:ext cx="4953000" cy="646986"/>
          </a:xfrm>
          <a:prstGeom prst="roundRect">
            <a:avLst>
              <a:gd name="adj" fmla="val 16667"/>
            </a:avLst>
          </a:prstGeom>
          <a:solidFill>
            <a:srgbClr val="C2290A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ক্ষাক্ষেত্রে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ইন্টারনেটের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209800"/>
            <a:ext cx="5890424" cy="4267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228600" y="1524000"/>
            <a:ext cx="8763000" cy="1600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Courier New" panose="02070309020205020404" pitchFamily="49" charset="0"/>
              <a:buChar char="o"/>
              <a:defRPr/>
            </a:pPr>
            <a:r>
              <a:rPr lang="bn-BD" spc="-15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এভাবেই আমরা পেতে পারি শিক্ষা সংশ্লিষ্ট যে কোন ওয়েব সাইট থেকে যে কোন তথ্য-</a:t>
            </a:r>
          </a:p>
          <a:p>
            <a:pPr algn="just">
              <a:buFont typeface="Courier New" panose="02070309020205020404" pitchFamily="49" charset="0"/>
              <a:buChar char="o"/>
              <a:defRPr/>
            </a:pPr>
            <a:r>
              <a:rPr lang="bn-BD" b="1" spc="-15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যেমন.</a:t>
            </a:r>
            <a:endParaRPr lang="en-US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304800" y="3276600"/>
            <a:ext cx="2599136" cy="1232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None/>
              <a:defRPr/>
            </a:pPr>
            <a:r>
              <a:rPr lang="bn-BD" spc="-150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জাতীয় শিক্ষাক্রম </a:t>
            </a:r>
            <a:endParaRPr lang="en-US" spc="-150" dirty="0" smtClean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>
              <a:buNone/>
              <a:defRPr/>
            </a:pPr>
            <a:r>
              <a:rPr lang="bn-BD" spc="-150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 পাঠ্য পুস্তক বোর্ড</a:t>
            </a:r>
            <a:endParaRPr lang="en-US" b="1" dirty="0" smtClean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build="p"/>
      <p:bldP spid="1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ame 19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1" descr="Purple mesh"/>
          <p:cNvSpPr>
            <a:spLocks noChangeArrowheads="1"/>
          </p:cNvSpPr>
          <p:nvPr/>
        </p:nvSpPr>
        <p:spPr bwMode="auto">
          <a:xfrm>
            <a:off x="2133600" y="496014"/>
            <a:ext cx="4953000" cy="646986"/>
          </a:xfrm>
          <a:prstGeom prst="roundRect">
            <a:avLst>
              <a:gd name="adj" fmla="val 16667"/>
            </a:avLst>
          </a:prstGeom>
          <a:solidFill>
            <a:srgbClr val="C2290A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ক্ষাক্ষেত্রে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ইন্টারনেটের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2286000"/>
            <a:ext cx="6384599" cy="41195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28600" y="1600200"/>
            <a:ext cx="8610600" cy="1600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Courier New" panose="02070309020205020404" pitchFamily="49" charset="0"/>
              <a:buChar char="o"/>
              <a:defRPr/>
            </a:pPr>
            <a:r>
              <a:rPr lang="bn-BD" spc="-15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এভাবেই আমরা পেতে পারি শিক্ষা সংশ্লিষ্ট যে কোন ওয়েব সাইট থেকে যে কোন তথ্য-</a:t>
            </a:r>
          </a:p>
          <a:p>
            <a:pPr algn="just">
              <a:buFont typeface="Courier New" panose="02070309020205020404" pitchFamily="49" charset="0"/>
              <a:buChar char="o"/>
              <a:defRPr/>
            </a:pPr>
            <a:r>
              <a:rPr lang="bn-BD" b="1" spc="-15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যেমন.</a:t>
            </a:r>
            <a:endParaRPr lang="en-US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72664" y="3568144"/>
            <a:ext cx="2928307" cy="1232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None/>
              <a:defRPr/>
            </a:pPr>
            <a:r>
              <a:rPr lang="bn-BD" spc="-150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শিক্ষা মন্ত্রনালয়</a:t>
            </a:r>
            <a:endParaRPr lang="en-US" b="1" dirty="0" smtClean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28575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 descr="Photo01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28600"/>
            <a:ext cx="8686800" cy="6343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Pictur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1752600"/>
            <a:ext cx="4724400" cy="269345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" name="TextBox 1" descr="Purple mesh"/>
          <p:cNvSpPr>
            <a:spLocks noChangeArrowheads="1"/>
          </p:cNvSpPr>
          <p:nvPr/>
        </p:nvSpPr>
        <p:spPr bwMode="auto">
          <a:xfrm>
            <a:off x="2819400" y="533400"/>
            <a:ext cx="3059113" cy="806450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 w="38100" algn="ctr">
            <a:solidFill>
              <a:srgbClr val="FFFF00"/>
            </a:solidFill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bn-BD" sz="40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মুল্যায়ন</a:t>
            </a:r>
            <a:endParaRPr lang="en-US" sz="40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4648200"/>
            <a:ext cx="7924800" cy="1055608"/>
          </a:xfrm>
          <a:prstGeom prst="flowChartAlternateProcess">
            <a:avLst/>
          </a:prstGeom>
          <a:solidFill>
            <a:srgbClr val="00B0F0"/>
          </a:solidFill>
          <a:ln w="57150">
            <a:solidFill>
              <a:srgbClr val="4F19E7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elaxedModerately"/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১.ইন্টারনেট কি ?</a:t>
            </a:r>
          </a:p>
          <a:p>
            <a:pPr marL="342900" indent="-342900"/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2.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ইন্টারনেটের মাধ্যমে আমরা আর কি কি সুবিধা পেতে পারি?</a:t>
            </a:r>
            <a:endParaRPr lang="bn-BD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 descr="Photo00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28600"/>
            <a:ext cx="8686800" cy="6400800"/>
          </a:xfrm>
          <a:prstGeom prst="rect">
            <a:avLst/>
          </a:prstGeom>
        </p:spPr>
      </p:pic>
      <p:sp>
        <p:nvSpPr>
          <p:cNvPr id="7" name="TextBox 1"/>
          <p:cNvSpPr>
            <a:spLocks noChangeArrowheads="1"/>
          </p:cNvSpPr>
          <p:nvPr/>
        </p:nvSpPr>
        <p:spPr bwMode="auto">
          <a:xfrm>
            <a:off x="2743200" y="560388"/>
            <a:ext cx="3044825" cy="806450"/>
          </a:xfrm>
          <a:prstGeom prst="roundRect">
            <a:avLst>
              <a:gd name="adj" fmla="val 16667"/>
            </a:avLst>
          </a:prstGeom>
          <a:solidFill>
            <a:srgbClr val="33CCCC"/>
          </a:solidFill>
          <a:ln w="57150" algn="ctr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bn-BD" sz="4000" b="1" dirty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 descr="images ncc-0017   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1600200"/>
            <a:ext cx="4114800" cy="273696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Rounded Rectangle 10" descr="diving_1024x768"/>
          <p:cNvSpPr>
            <a:spLocks noChangeArrowheads="1"/>
          </p:cNvSpPr>
          <p:nvPr/>
        </p:nvSpPr>
        <p:spPr bwMode="auto">
          <a:xfrm>
            <a:off x="609600" y="4724400"/>
            <a:ext cx="7924800" cy="1295400"/>
          </a:xfrm>
          <a:prstGeom prst="roundRect">
            <a:avLst>
              <a:gd name="adj" fmla="val 28491"/>
            </a:avLst>
          </a:prstGeom>
          <a:solidFill>
            <a:srgbClr val="00B0F0"/>
          </a:solidFill>
          <a:ln w="57150" algn="ctr">
            <a:solidFill>
              <a:srgbClr val="C2290A"/>
            </a:solidFill>
            <a:round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anchor="ctr"/>
          <a:lstStyle/>
          <a:p>
            <a:pPr algn="ctr"/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ইন্টারনেট আমাদের শিক্ষা ব্যবস্থায় কী রকম পরিবর্তন এনেছে আলোচনা কর।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04800" y="304800"/>
            <a:ext cx="8458200" cy="6172200"/>
            <a:chOff x="609600" y="685800"/>
            <a:chExt cx="7620000" cy="4419600"/>
          </a:xfrm>
        </p:grpSpPr>
        <p:pic>
          <p:nvPicPr>
            <p:cNvPr id="2050" name="Picture 2" descr="D:\New Upload\Teachers,gov,bd OK\New  Picture July\dgfdgf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09600" y="685800"/>
              <a:ext cx="3886200" cy="44196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051" name="Picture 3" descr="D:\New Upload\Teachers,gov,bd OK\New  Picture  July    2\imageskkkkkkkkkkkkkkkkkkkkggggggggggggg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267200" y="685800"/>
              <a:ext cx="3962400" cy="44196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0" name="TextBox 9"/>
          <p:cNvSpPr txBox="1"/>
          <p:nvPr/>
        </p:nvSpPr>
        <p:spPr>
          <a:xfrm>
            <a:off x="685800" y="5715000"/>
            <a:ext cx="8001000" cy="7540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lIns="76186" tIns="38094" rIns="76186" bIns="38094" rtlCol="0">
            <a:spAutoFit/>
          </a:bodyPr>
          <a:lstStyle/>
          <a:p>
            <a:pPr algn="ctr"/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ক্লাশের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 ধন্যবাদ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জানিয়ে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শেষ</a:t>
            </a: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করছি</a:t>
            </a:r>
            <a:endParaRPr lang="en-US" sz="4400" b="1" dirty="0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62000" y="381000"/>
            <a:ext cx="7391400" cy="495300"/>
          </a:xfrm>
          <a:prstGeom prst="roundRect">
            <a:avLst/>
          </a:prstGeom>
          <a:pattFill prst="pct5">
            <a:fgClr>
              <a:schemeClr val="bg1"/>
            </a:fgClr>
            <a:bgClr>
              <a:schemeClr val="bg1"/>
            </a:bgClr>
          </a:pattFill>
          <a:ln w="38100">
            <a:solidFill>
              <a:srgbClr val="C000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এসো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কিছু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দেখি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066800"/>
            <a:ext cx="396240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" descr="D:\New Upload\Teachers,gov,bd OK\New  Picture July\imagesrrrrrrrrrrrrrrrrrrrrrrr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990600"/>
            <a:ext cx="4038600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33400" y="3429000"/>
            <a:ext cx="4083676" cy="236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505200"/>
            <a:ext cx="3886200" cy="2323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Round Single Corner Rectangle 4"/>
          <p:cNvSpPr/>
          <p:nvPr/>
        </p:nvSpPr>
        <p:spPr>
          <a:xfrm>
            <a:off x="1219200" y="5943600"/>
            <a:ext cx="6716423" cy="495300"/>
          </a:xfrm>
          <a:prstGeom prst="flowChartAlternateProcess">
            <a:avLst/>
          </a:prstGeom>
          <a:pattFill prst="pct5">
            <a:fgClr>
              <a:schemeClr val="bg1"/>
            </a:fgClr>
            <a:bgClr>
              <a:schemeClr val="bg1"/>
            </a:bgClr>
          </a:pattFill>
          <a:ln w="38100">
            <a:solidFill>
              <a:schemeClr val="tx1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উপরের ছবিগুলোর মাধ্যমে কি বুঝতে পারছ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1752600" y="304800"/>
            <a:ext cx="5486400" cy="762000"/>
          </a:xfrm>
          <a:prstGeom prst="flowChartAlternateProcess">
            <a:avLst/>
          </a:prstGeom>
          <a:solidFill>
            <a:srgbClr val="00B050"/>
          </a:solidFill>
          <a:ln w="38100" algn="ctr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পাঠ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Picture 2" descr="C:\Users\harunnccjuly\Downloads\images30000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990600" y="1295400"/>
            <a:ext cx="7162800" cy="40827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TextBox 2"/>
          <p:cNvSpPr txBox="1">
            <a:spLocks noChangeArrowheads="1"/>
          </p:cNvSpPr>
          <p:nvPr/>
        </p:nvSpPr>
        <p:spPr bwMode="auto">
          <a:xfrm>
            <a:off x="685800" y="5562600"/>
            <a:ext cx="8001000" cy="92333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শিক্ষাক্ষেত্রে ইন্টারনেটের ব্যবহার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28575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7400" y="609600"/>
            <a:ext cx="4572000" cy="646331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elaxedModerately"/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81000" y="1752600"/>
            <a:ext cx="4267199" cy="5715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----</a:t>
            </a:r>
          </a:p>
        </p:txBody>
      </p:sp>
      <p:sp>
        <p:nvSpPr>
          <p:cNvPr id="9" name="Notched Right Arrow 8"/>
          <p:cNvSpPr/>
          <p:nvPr/>
        </p:nvSpPr>
        <p:spPr>
          <a:xfrm>
            <a:off x="533400" y="4572000"/>
            <a:ext cx="688242" cy="381000"/>
          </a:xfrm>
          <a:prstGeom prst="notchedRightArrow">
            <a:avLst/>
          </a:prstGeom>
          <a:solidFill>
            <a:srgbClr val="0070C0"/>
          </a:solidFill>
          <a:ln>
            <a:solidFill>
              <a:srgbClr val="C0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Notched Right Arrow 9"/>
          <p:cNvSpPr/>
          <p:nvPr/>
        </p:nvSpPr>
        <p:spPr>
          <a:xfrm>
            <a:off x="533400" y="3733800"/>
            <a:ext cx="688242" cy="381000"/>
          </a:xfrm>
          <a:prstGeom prst="notchedRightArrow">
            <a:avLst/>
          </a:prstGeom>
          <a:solidFill>
            <a:srgbClr val="0070C0"/>
          </a:solidFill>
          <a:ln>
            <a:solidFill>
              <a:srgbClr val="C0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Notched Right Arrow 10"/>
          <p:cNvSpPr/>
          <p:nvPr/>
        </p:nvSpPr>
        <p:spPr>
          <a:xfrm>
            <a:off x="533400" y="2895600"/>
            <a:ext cx="688242" cy="381000"/>
          </a:xfrm>
          <a:prstGeom prst="notchedRightArrow">
            <a:avLst/>
          </a:prstGeom>
          <a:solidFill>
            <a:srgbClr val="0070C0"/>
          </a:solidFill>
          <a:ln>
            <a:solidFill>
              <a:srgbClr val="C0000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371600" y="2820050"/>
            <a:ext cx="6289840" cy="5715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defRPr/>
            </a:pP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ইন্টারনেট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।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295400" y="4419600"/>
            <a:ext cx="7206532" cy="6096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defRPr/>
            </a:pP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শিক্ষাক্ষেত্রে ইন্টারনেটের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গুরুত্ব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বিশ্লেষন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পারবে। </a:t>
            </a:r>
            <a:endParaRPr lang="en-US" sz="28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295400" y="3657600"/>
            <a:ext cx="7467600" cy="5715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endParaRPr lang="en-US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342900" indent="-342900"/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শিক্ষায় কীভাবে ইন্টারনেট ব্যবহার করা যায় তা বলতে </a:t>
            </a:r>
            <a:r>
              <a:rPr lang="en-US" sz="2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800" b="1" kern="1100" spc="-15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ea typeface="NikoshBAN" pitchFamily="2" charset="0"/>
              <a:cs typeface="NikoshBAN" pitchFamily="2" charset="0"/>
            </a:endParaRPr>
          </a:p>
          <a:p>
            <a:pPr marL="342900" indent="-342900"/>
            <a:endParaRPr lang="bn-BD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9" grpId="0" animBg="1"/>
      <p:bldP spid="10" grpId="0" animBg="1"/>
      <p:bldP spid="11" grpId="0" animBg="1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1" descr="Purple mesh"/>
          <p:cNvSpPr>
            <a:spLocks noChangeArrowheads="1"/>
          </p:cNvSpPr>
          <p:nvPr/>
        </p:nvSpPr>
        <p:spPr bwMode="auto">
          <a:xfrm>
            <a:off x="2133600" y="496014"/>
            <a:ext cx="4953000" cy="646986"/>
          </a:xfrm>
          <a:prstGeom prst="roundRect">
            <a:avLst>
              <a:gd name="adj" fmla="val 16667"/>
            </a:avLst>
          </a:prstGeom>
          <a:solidFill>
            <a:srgbClr val="C2290A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3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“</a:t>
            </a:r>
            <a:r>
              <a:rPr lang="en-US" sz="3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ইন্টারনেট  ”</a:t>
            </a:r>
            <a:endParaRPr lang="en-US" sz="32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1179512"/>
            <a:ext cx="4191000" cy="202088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57200" y="3048000"/>
            <a:ext cx="8153400" cy="1191816"/>
          </a:xfrm>
          <a:prstGeom prst="flowChartAlternateProcess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bn-BD" sz="4000">
                <a:latin typeface="NikoshBAN" pitchFamily="2" charset="0"/>
                <a:cs typeface="NikoshBAN" pitchFamily="2" charset="0"/>
              </a:rPr>
              <a:t>ইন্টারনেট</a:t>
            </a:r>
          </a:p>
          <a:p>
            <a:pPr algn="ctr"/>
            <a:r>
              <a:rPr lang="bn-BD" sz="2400" b="1">
                <a:latin typeface="NikoshBAN" pitchFamily="2" charset="0"/>
                <a:cs typeface="NikoshBAN" pitchFamily="2" charset="0"/>
              </a:rPr>
              <a:t>পৃথিবীজুড়ে বিস্তৃত নেটওয়ার্কের সমন্বয়ে গঠিত একটি বৃহৎ নেটওয়ার্ক ব্যবস্থপনার নাম।</a:t>
            </a:r>
            <a:r>
              <a:rPr lang="bn-BD" sz="2400" b="1">
                <a:solidFill>
                  <a:srgbClr val="2E75B6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400" b="1">
              <a:solidFill>
                <a:srgbClr val="2E75B6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41101" y="4267200"/>
            <a:ext cx="3543342" cy="21105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7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4911766" y="4267200"/>
            <a:ext cx="3471583" cy="21199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38100"/>
          <a:effectLst>
            <a:innerShdw blurRad="114300">
              <a:prstClr val="black"/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1" descr="Purple mesh"/>
          <p:cNvSpPr>
            <a:spLocks noChangeArrowheads="1"/>
          </p:cNvSpPr>
          <p:nvPr/>
        </p:nvSpPr>
        <p:spPr bwMode="auto">
          <a:xfrm>
            <a:off x="2133600" y="496014"/>
            <a:ext cx="4953000" cy="646986"/>
          </a:xfrm>
          <a:prstGeom prst="roundRect">
            <a:avLst>
              <a:gd name="adj" fmla="val 16667"/>
            </a:avLst>
          </a:prstGeom>
          <a:solidFill>
            <a:srgbClr val="C2290A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ক্ষাক্ষেত্রে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ইন্টারনেটের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371600"/>
            <a:ext cx="8382000" cy="4831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3429000" y="6019800"/>
            <a:ext cx="2171700" cy="523220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ইন্টারনেট সংযোগ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28575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>
          <a:xfrm>
            <a:off x="228600" y="1869744"/>
            <a:ext cx="5486400" cy="45219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Courier New" panose="02070309020205020404" pitchFamily="49" charset="0"/>
              <a:buChar char="o"/>
              <a:defRPr/>
            </a:pPr>
            <a:r>
              <a:rPr lang="bn-BD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ওয়েব ব্রাউজার ব্যবহার করে শিক্ষা সংক্রান্ত তথ্য অনুসন্ধানের জন্য প্রয়োজন-</a:t>
            </a:r>
            <a:endParaRPr lang="en-US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548640" indent="-274320" algn="just">
              <a:buNone/>
              <a:defRPr/>
            </a:pPr>
            <a:r>
              <a:rPr lang="bn-BD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ইন্টারনেট </a:t>
            </a:r>
            <a:r>
              <a:rPr lang="bn-BD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যুক্ত কম্পিউটার।</a:t>
            </a:r>
            <a:endParaRPr lang="bn-BD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548640" indent="-274320" algn="just">
              <a:buFont typeface="Courier New" panose="02070309020205020404" pitchFamily="49" charset="0"/>
              <a:buChar char="o"/>
              <a:defRPr/>
            </a:pPr>
            <a:endParaRPr lang="bn-BD" dirty="0" smtClean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274320" indent="0" algn="just">
              <a:buNone/>
              <a:defRPr/>
            </a:pPr>
            <a:endParaRPr lang="en-US" dirty="0" smtClean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>
              <a:buFont typeface="Courier New" panose="02070309020205020404" pitchFamily="49" charset="0"/>
              <a:buChar char="o"/>
              <a:defRPr/>
            </a:pPr>
            <a:r>
              <a:rPr lang="bn-BD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কিংবা ব্যবহার করা যেতে পারে-</a:t>
            </a:r>
            <a:endParaRPr lang="en-US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548640" indent="-274320" algn="just">
              <a:buNone/>
              <a:defRPr/>
            </a:pPr>
            <a:r>
              <a:rPr lang="bn-BD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ইন্টারনেট </a:t>
            </a:r>
            <a:r>
              <a:rPr lang="bn-BD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যুক্ত মোবাইলফোন।</a:t>
            </a:r>
            <a:endParaRPr lang="bn-BD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>
              <a:buFont typeface="Courier New" panose="02070309020205020404" pitchFamily="49" charset="0"/>
              <a:buChar char="o"/>
              <a:defRPr/>
            </a:pPr>
            <a:endParaRPr lang="bn-BD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>
              <a:buFont typeface="Courier New" panose="02070309020205020404" pitchFamily="49" charset="0"/>
              <a:buChar char="o"/>
              <a:defRPr/>
            </a:pPr>
            <a:endParaRPr lang="en-US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" descr="Purple mesh"/>
          <p:cNvSpPr>
            <a:spLocks noChangeArrowheads="1"/>
          </p:cNvSpPr>
          <p:nvPr/>
        </p:nvSpPr>
        <p:spPr bwMode="auto">
          <a:xfrm>
            <a:off x="2133600" y="496014"/>
            <a:ext cx="4953000" cy="646986"/>
          </a:xfrm>
          <a:prstGeom prst="roundRect">
            <a:avLst>
              <a:gd name="adj" fmla="val 16667"/>
            </a:avLst>
          </a:prstGeom>
          <a:solidFill>
            <a:srgbClr val="C2290A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ক্ষাক্ষেত্রে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ইন্টারনেটের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4130731"/>
            <a:ext cx="3126663" cy="23269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1732631"/>
            <a:ext cx="3034392" cy="21726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ame 2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1" descr="Purple mesh"/>
          <p:cNvSpPr>
            <a:spLocks noChangeArrowheads="1"/>
          </p:cNvSpPr>
          <p:nvPr/>
        </p:nvSpPr>
        <p:spPr bwMode="auto">
          <a:xfrm>
            <a:off x="2133600" y="496014"/>
            <a:ext cx="4953000" cy="646986"/>
          </a:xfrm>
          <a:prstGeom prst="roundRect">
            <a:avLst>
              <a:gd name="adj" fmla="val 16667"/>
            </a:avLst>
          </a:prstGeom>
          <a:solidFill>
            <a:srgbClr val="C2290A"/>
          </a:solidFill>
          <a:ln w="38100" algn="ctr">
            <a:noFill/>
            <a:round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ক্ষাক্ষেত্রে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ইন্টারনেটের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4130731"/>
            <a:ext cx="2982709" cy="23269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498007"/>
            <a:ext cx="2667000" cy="2029752"/>
          </a:xfrm>
          <a:prstGeom prst="rect">
            <a:avLst/>
          </a:prstGeom>
        </p:spPr>
      </p:pic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381000" y="1869744"/>
            <a:ext cx="5334000" cy="45219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Courier New" panose="02070309020205020404" pitchFamily="49" charset="0"/>
              <a:buChar char="o"/>
              <a:defRPr/>
            </a:pPr>
            <a:r>
              <a:rPr lang="bn-BD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ওয়েব ব্রাউজার হিসেবে প্রয়োজন-</a:t>
            </a:r>
            <a:endParaRPr lang="en-US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548640" indent="-274320" algn="just">
              <a:buNone/>
              <a:defRPr/>
            </a:pPr>
            <a:r>
              <a:rPr lang="bn-BD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যে কোন ওয়েব ব্রাউজার সফট্‌ওয়্যার</a:t>
            </a:r>
            <a:endParaRPr lang="bn-BD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548640" indent="-274320" algn="just">
              <a:buFont typeface="Courier New" panose="02070309020205020404" pitchFamily="49" charset="0"/>
              <a:buChar char="o"/>
              <a:defRPr/>
            </a:pPr>
            <a:endParaRPr lang="bn-BD" dirty="0" smtClean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274320" indent="0" algn="just">
              <a:buNone/>
              <a:defRPr/>
            </a:pPr>
            <a:endParaRPr lang="en-US" dirty="0" smtClean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>
              <a:buFont typeface="Courier New" panose="02070309020205020404" pitchFamily="49" charset="0"/>
              <a:buChar char="o"/>
              <a:defRPr/>
            </a:pPr>
            <a:r>
              <a:rPr lang="bn-BD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এছাড়াও প্রয়োজন হতে পারে-</a:t>
            </a:r>
            <a:endParaRPr lang="en-US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548640" indent="-274320" algn="just">
              <a:buNone/>
              <a:defRPr/>
            </a:pPr>
            <a:r>
              <a:rPr lang="bn-BD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যে কোন সার্চ ইঞ্জিন</a:t>
            </a:r>
            <a:endParaRPr lang="bn-BD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>
              <a:buFont typeface="Courier New" panose="02070309020205020404" pitchFamily="49" charset="0"/>
              <a:buChar char="o"/>
              <a:defRPr/>
            </a:pPr>
            <a:endParaRPr lang="bn-BD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>
              <a:buFont typeface="Courier New" panose="02070309020205020404" pitchFamily="49" charset="0"/>
              <a:buChar char="o"/>
              <a:defRPr/>
            </a:pPr>
            <a:endParaRPr lang="en-US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1624</TotalTime>
  <Words>493</Words>
  <Application>Microsoft Office PowerPoint</Application>
  <PresentationFormat>On-screen Show (4:3)</PresentationFormat>
  <Paragraphs>112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HARUNSIR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HARUNSIR</dc:creator>
  <cp:lastModifiedBy>Rasel</cp:lastModifiedBy>
  <cp:revision>181</cp:revision>
  <dcterms:created xsi:type="dcterms:W3CDTF">2015-05-05T06:43:27Z</dcterms:created>
  <dcterms:modified xsi:type="dcterms:W3CDTF">2026-07-26T04:51:39Z</dcterms:modified>
</cp:coreProperties>
</file>