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7" r:id="rId3"/>
    <p:sldId id="278" r:id="rId4"/>
    <p:sldId id="279" r:id="rId5"/>
    <p:sldId id="295" r:id="rId6"/>
    <p:sldId id="296" r:id="rId7"/>
    <p:sldId id="297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5" r:id="rId21"/>
    <p:sldId id="314" r:id="rId22"/>
    <p:sldId id="311" r:id="rId23"/>
    <p:sldId id="312" r:id="rId24"/>
    <p:sldId id="298" r:id="rId25"/>
    <p:sldId id="29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56" d="100"/>
          <a:sy n="56" d="100"/>
        </p:scale>
        <p:origin x="8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AD155-C10C-4B77-901B-577BDEF335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9FB72-C5A9-4F2B-89DD-5B14CE10B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9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CF23E-AF3D-4FB7-BCBC-270DD9CA23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38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9FB72-C5A9-4F2B-89DD-5B14CE10B5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8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9FB72-C5A9-4F2B-89DD-5B14CE10B5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15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9FB72-C5A9-4F2B-89DD-5B14CE10B5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3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C6B0FB-6A6A-A9D4-645B-D51F6B1FB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7EBEF-7F5E-4C86-A0DA-0BF16F09BB43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545507-83F5-F72D-C61B-700B83B00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E5A48-1FA0-4A9E-9277-0F55CC1AB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36996-FDB0-4DBB-A1BF-B3DCDA7D4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7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B9EE7C-DE10-89ED-4819-B763C8DF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0FF14-70D0-C0C0-2972-0634DAB49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078EF-35BF-D459-C906-36AE194C25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7EBEF-7F5E-4C86-A0DA-0BF16F09BB43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76E73-272F-8843-936E-488845ABF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488FF-1B5C-D6DD-6810-E404082D1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936996-FDB0-4DBB-A1BF-B3DCDA7D4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2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64EAB0-A4FA-1289-E0A6-BA8F0CBC9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09359" cy="62064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D6DED4-9B1C-F34D-9173-05A46349F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48" y="1"/>
            <a:ext cx="6410952" cy="6332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7DFA10-C020-0319-07FE-95721F9BF035}"/>
              </a:ext>
            </a:extLst>
          </p:cNvPr>
          <p:cNvSpPr txBox="1"/>
          <p:nvPr/>
        </p:nvSpPr>
        <p:spPr>
          <a:xfrm>
            <a:off x="2755899" y="3146734"/>
            <a:ext cx="67183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 to </a:t>
            </a:r>
          </a:p>
          <a:p>
            <a:pPr algn="ctr"/>
            <a:r>
              <a: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our English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2E2279-C1B5-4F2F-F658-1B92D61BE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5524500"/>
            <a:ext cx="12611099" cy="143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38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858CD5-CD5D-819B-02F7-BAF72ADCBEB1}"/>
              </a:ext>
            </a:extLst>
          </p:cNvPr>
          <p:cNvSpPr txBox="1"/>
          <p:nvPr/>
        </p:nvSpPr>
        <p:spPr>
          <a:xfrm>
            <a:off x="3759124" y="630830"/>
            <a:ext cx="4673751" cy="6872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Vocabulary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59464-5DF6-C884-F71E-EE32CB4CB3D5}"/>
              </a:ext>
            </a:extLst>
          </p:cNvPr>
          <p:cNvSpPr txBox="1"/>
          <p:nvPr/>
        </p:nvSpPr>
        <p:spPr>
          <a:xfrm>
            <a:off x="285750" y="1738235"/>
            <a:ext cx="11658600" cy="4524315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Playground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খেলার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মাঠ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) There is a large playground in </a:t>
            </a:r>
            <a:endParaRPr lang="en-US" sz="32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     			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front of our school.</a:t>
            </a:r>
          </a:p>
          <a:p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Fence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বেড়া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There is a fence around our school.</a:t>
            </a:r>
          </a:p>
          <a:p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Enclose 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বেষ্টন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A fence incloses  the garden. </a:t>
            </a:r>
          </a:p>
          <a:p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Ditch 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খাল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নালা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There is a ditch near our school.</a:t>
            </a:r>
          </a:p>
          <a:p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Remove 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দূর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We remove weeds from our flower 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				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garden.</a:t>
            </a:r>
            <a:endParaRPr lang="en-US" sz="32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Butterfly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প্রজাপতি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A butterfly is sitting on the flower. </a:t>
            </a:r>
          </a:p>
          <a:p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Plant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গাছ/ চারা গাছ </a:t>
            </a:r>
            <a:r>
              <a:rPr lang="en-US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) There are many plants in the garden.</a:t>
            </a:r>
            <a:r>
              <a:rPr lang="bn-BD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2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C31B37-3179-1D99-75EC-DA3606620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00" y="5791200"/>
            <a:ext cx="12560300" cy="11432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87993E-2924-3B68-FDB5-A052F1458833}"/>
              </a:ext>
            </a:extLst>
          </p:cNvPr>
          <p:cNvSpPr txBox="1"/>
          <p:nvPr/>
        </p:nvSpPr>
        <p:spPr>
          <a:xfrm>
            <a:off x="458106" y="330200"/>
            <a:ext cx="11275787" cy="12821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Now I’m reading the text. Please be attentive and put your finger under the line.</a:t>
            </a:r>
            <a:r>
              <a:rPr lang="en-US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Listen to me carefully.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CEEBED-F16A-1FC3-1665-129258C0C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99" y="1784073"/>
            <a:ext cx="11275787" cy="2445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423D7D-408D-46F6-945D-19EBD58E929C}"/>
              </a:ext>
            </a:extLst>
          </p:cNvPr>
          <p:cNvSpPr txBox="1"/>
          <p:nvPr/>
        </p:nvSpPr>
        <p:spPr>
          <a:xfrm>
            <a:off x="507999" y="4400827"/>
            <a:ext cx="11275787" cy="1569660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school has a lovely garden in front of the big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B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playground.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B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B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fence encloses the garden. In the garden there are many beautiful flowers like roses, sunflowers.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bn-B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asmines and marigolds.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58810C-B97B-4688-86EB-E20456A46647}"/>
              </a:ext>
            </a:extLst>
          </p:cNvPr>
          <p:cNvSpPr txBox="1"/>
          <p:nvPr/>
        </p:nvSpPr>
        <p:spPr>
          <a:xfrm>
            <a:off x="361044" y="4449184"/>
            <a:ext cx="11593286" cy="1282146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866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swarm </a:t>
            </a:r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butterflies dances on the flowers. It makes the garden look very beautiful.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ED029F-269B-19AB-480B-99D3893CE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4" y="474538"/>
            <a:ext cx="5557156" cy="3631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82BA84-D0BB-BCC5-E897-AFD731AED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74538"/>
            <a:ext cx="5388430" cy="3631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F8017D-7075-E7E4-14AF-F8F49508E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00" y="5842000"/>
            <a:ext cx="12598400" cy="107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42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E5ADDF-E6DA-600A-1E4B-C4E6FA368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78" y="273328"/>
            <a:ext cx="11092543" cy="381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1A4285-6B8E-679C-9EFD-6B438BAF1426}"/>
              </a:ext>
            </a:extLst>
          </p:cNvPr>
          <p:cNvSpPr txBox="1"/>
          <p:nvPr/>
        </p:nvSpPr>
        <p:spPr>
          <a:xfrm>
            <a:off x="299356" y="4215141"/>
            <a:ext cx="11593286" cy="1282146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There is a </a:t>
            </a:r>
            <a:r>
              <a:rPr lang="bn-BD" sz="3866" dirty="0">
                <a:solidFill>
                  <a:srgbClr val="FF000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ditch</a:t>
            </a:r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 near the corner of the garden. A group of frogs live  there.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7E3BE2-2AF5-C843-2542-E27501BCC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00" y="5760914"/>
            <a:ext cx="12560300" cy="112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05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716376-E78D-64B5-6635-FCA26A954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9" y="250371"/>
            <a:ext cx="11429999" cy="3331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3CBC49-9145-465A-A59B-9CC0B71756F6}"/>
              </a:ext>
            </a:extLst>
          </p:cNvPr>
          <p:cNvSpPr txBox="1"/>
          <p:nvPr/>
        </p:nvSpPr>
        <p:spPr>
          <a:xfrm>
            <a:off x="299357" y="4211694"/>
            <a:ext cx="11593286" cy="1282146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Sometimes, we see </a:t>
            </a:r>
            <a:r>
              <a:rPr lang="bn-BD" sz="3866" dirty="0">
                <a:solidFill>
                  <a:srgbClr val="FF0000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a flock of </a:t>
            </a:r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birds sitting on the nearby trees, singing sweet songs.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4724A-CF87-0B1D-BFA1-4E7FFC370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00" y="5735514"/>
            <a:ext cx="12611099" cy="112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63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D9CD23-75DC-49BB-8A42-11898A2FB6F4}"/>
              </a:ext>
            </a:extLst>
          </p:cNvPr>
          <p:cNvSpPr txBox="1"/>
          <p:nvPr/>
        </p:nvSpPr>
        <p:spPr>
          <a:xfrm>
            <a:off x="299357" y="4730571"/>
            <a:ext cx="11593286" cy="1200329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just"/>
            <a:r>
              <a:rPr lang="bn-BD" sz="3600" dirty="0">
                <a:latin typeface="Times New Roman" panose="02020603050405020304" pitchFamily="18" charset="0"/>
                <a:cs typeface="NikoshBAN" panose="02000000000000000000" pitchFamily="2" charset="0"/>
              </a:rPr>
              <a:t>We take care of the garden regularly. On a selected day, students from each class work together to clean the garden.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81083D-8D51-1659-3574-BB3ABDEE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326016"/>
            <a:ext cx="11593285" cy="44045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77FA0-8C28-0E5E-F6D0-A20935B45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" y="5930900"/>
            <a:ext cx="12509500" cy="102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4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219BEC-7030-0D57-9495-A66687FA0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43" y="439057"/>
            <a:ext cx="5442857" cy="349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4590C3-ED08-5EAA-2D44-556DB049F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439057"/>
            <a:ext cx="4778830" cy="3492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25BFA9-896E-C899-C816-FC4FC90FA3CA}"/>
              </a:ext>
            </a:extLst>
          </p:cNvPr>
          <p:cNvSpPr txBox="1"/>
          <p:nvPr/>
        </p:nvSpPr>
        <p:spPr>
          <a:xfrm>
            <a:off x="299357" y="4269569"/>
            <a:ext cx="11593286" cy="1282146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We  use a set of gardening tools like spades ,rakes, and sickles.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47538-6A53-5D9D-C24D-68EB6D944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5461000"/>
            <a:ext cx="125095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2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E15DC0-3B9D-3220-19BB-68F58F8D7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30414"/>
            <a:ext cx="10972800" cy="4252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BBF50-D675-92D6-81BD-1AE1E40D8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00" y="5943600"/>
            <a:ext cx="12522200" cy="990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EB674B-7FCF-95E3-E52F-6269B362998C}"/>
              </a:ext>
            </a:extLst>
          </p:cNvPr>
          <p:cNvSpPr txBox="1"/>
          <p:nvPr/>
        </p:nvSpPr>
        <p:spPr>
          <a:xfrm>
            <a:off x="609601" y="4726769"/>
            <a:ext cx="10972800" cy="1282146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We water the plants and remove the weeds regularly.</a:t>
            </a:r>
          </a:p>
          <a:p>
            <a:pPr algn="ctr"/>
            <a:r>
              <a:rPr lang="bn-BD" sz="3866" dirty="0">
                <a:latin typeface="Times New Roman" panose="02020603050405020304" pitchFamily="18" charset="0"/>
                <a:cs typeface="NikoshBAN" panose="02000000000000000000" pitchFamily="2" charset="0"/>
              </a:rPr>
              <a:t>We also add compost to the soil for making it fertile.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20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E766B8-57D5-3027-30A8-9A077825D1DA}"/>
              </a:ext>
            </a:extLst>
          </p:cNvPr>
          <p:cNvSpPr txBox="1"/>
          <p:nvPr/>
        </p:nvSpPr>
        <p:spPr>
          <a:xfrm>
            <a:off x="248557" y="4379417"/>
            <a:ext cx="11593286" cy="1261884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garden is full of plants and flowers. They give us joy and happyness. We love working in our school garden.</a:t>
            </a:r>
            <a:endParaRPr lang="en-GB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DE84F8-D612-F929-97E2-171E71275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3" y="292099"/>
            <a:ext cx="11593286" cy="40873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16061F-631C-3890-2B05-0672F0E18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5641301"/>
            <a:ext cx="12547600" cy="126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56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FBBB9B6-526E-08E3-451C-D4ACE8284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00" y="5867780"/>
            <a:ext cx="12712699" cy="1096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D6F9FE-12EC-26BC-2A5F-34D0FC6B7530}"/>
              </a:ext>
            </a:extLst>
          </p:cNvPr>
          <p:cNvSpPr txBox="1"/>
          <p:nvPr/>
        </p:nvSpPr>
        <p:spPr>
          <a:xfrm>
            <a:off x="642257" y="990220"/>
            <a:ext cx="10907486" cy="1200329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book at page 8 and look at the table in activity 2.1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names of the type/ category of the group of  words in the table and present their group work in front of the class.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03CA1-2599-2EBE-1F87-E316841F9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77" y="2291989"/>
            <a:ext cx="10544629" cy="39259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B78CC4-DCCA-31AB-FE71-BCC25B3F5566}"/>
              </a:ext>
            </a:extLst>
          </p:cNvPr>
          <p:cNvSpPr txBox="1"/>
          <p:nvPr/>
        </p:nvSpPr>
        <p:spPr>
          <a:xfrm>
            <a:off x="4074886" y="119339"/>
            <a:ext cx="416741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Groupwork</a:t>
            </a:r>
          </a:p>
        </p:txBody>
      </p:sp>
    </p:spTree>
    <p:extLst>
      <p:ext uri="{BB962C8B-B14F-4D97-AF65-F5344CB8AC3E}">
        <p14:creationId xmlns:p14="http://schemas.microsoft.com/office/powerpoint/2010/main" val="273242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AA2A4B3-6883-02A4-CF98-6F429B08F7A4}"/>
              </a:ext>
            </a:extLst>
          </p:cNvPr>
          <p:cNvSpPr txBox="1"/>
          <p:nvPr/>
        </p:nvSpPr>
        <p:spPr>
          <a:xfrm>
            <a:off x="2921044" y="368451"/>
            <a:ext cx="6349911" cy="9036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272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Teacher’s Identity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E37B3A-E9A7-67BE-6BCB-D7C3A9723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88" y="1803840"/>
            <a:ext cx="4210822" cy="34356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Scroll: Vertical 8">
            <a:extLst>
              <a:ext uri="{FF2B5EF4-FFF2-40B4-BE49-F238E27FC236}">
                <a16:creationId xmlns:a16="http://schemas.microsoft.com/office/drawing/2014/main" id="{B82B86E1-95A1-3C2E-FFAB-06981E244FF5}"/>
              </a:ext>
            </a:extLst>
          </p:cNvPr>
          <p:cNvSpPr/>
          <p:nvPr/>
        </p:nvSpPr>
        <p:spPr>
          <a:xfrm>
            <a:off x="5613930" y="1803840"/>
            <a:ext cx="5680325" cy="3699054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 Zakaria Habib </a:t>
            </a:r>
          </a:p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Ranidighi G.P.S.</a:t>
            </a:r>
          </a:p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Birol, Dinajpur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A54C24-169A-8DA6-20D1-8577082F0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06440" y="5600700"/>
            <a:ext cx="6385560" cy="12573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89BDED-7D61-08A2-7922-B57157245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600700"/>
            <a:ext cx="6294120" cy="12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8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7D41C1-18CA-6D34-80DC-5222A23AF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326937"/>
            <a:ext cx="11364685" cy="50108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834D8A-10FB-6793-F6B4-67A073E257B1}"/>
              </a:ext>
            </a:extLst>
          </p:cNvPr>
          <p:cNvSpPr txBox="1"/>
          <p:nvPr/>
        </p:nvSpPr>
        <p:spPr>
          <a:xfrm>
            <a:off x="8969827" y="1840439"/>
            <a:ext cx="262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gardening</a:t>
            </a:r>
            <a:r>
              <a:rPr lang="en-US" sz="2400" b="1" dirty="0"/>
              <a:t> tools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724019-8CC0-F2C6-462A-BA3CAC923DBE}"/>
              </a:ext>
            </a:extLst>
          </p:cNvPr>
          <p:cNvSpPr txBox="1"/>
          <p:nvPr/>
        </p:nvSpPr>
        <p:spPr>
          <a:xfrm>
            <a:off x="9165770" y="2520883"/>
            <a:ext cx="2231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Person’s name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D2EA6-C4B3-5B94-C926-17B012502EEB}"/>
              </a:ext>
            </a:extLst>
          </p:cNvPr>
          <p:cNvSpPr txBox="1"/>
          <p:nvPr/>
        </p:nvSpPr>
        <p:spPr>
          <a:xfrm>
            <a:off x="9165770" y="3956607"/>
            <a:ext cx="2231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birds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19D87-8B3E-E93D-6135-44B7CDAC71AA}"/>
              </a:ext>
            </a:extLst>
          </p:cNvPr>
          <p:cNvSpPr txBox="1"/>
          <p:nvPr/>
        </p:nvSpPr>
        <p:spPr>
          <a:xfrm>
            <a:off x="9269184" y="4516213"/>
            <a:ext cx="2231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fruits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11402D-E95D-B27D-4CAA-C45CDD74889F}"/>
              </a:ext>
            </a:extLst>
          </p:cNvPr>
          <p:cNvSpPr txBox="1"/>
          <p:nvPr/>
        </p:nvSpPr>
        <p:spPr>
          <a:xfrm>
            <a:off x="8969827" y="3174097"/>
            <a:ext cx="2830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Domestic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271314-0041-5EFD-0FF1-37D803EA5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889" y="5521098"/>
            <a:ext cx="12435989" cy="144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7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C23760A-923F-A595-25C4-C0C0B7992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79810"/>
              </p:ext>
            </p:extLst>
          </p:nvPr>
        </p:nvGraphicFramePr>
        <p:xfrm>
          <a:off x="1149350" y="1312028"/>
          <a:ext cx="9893300" cy="4233943"/>
        </p:xfrm>
        <a:graphic>
          <a:graphicData uri="http://schemas.openxmlformats.org/drawingml/2006/table">
            <a:tbl>
              <a:tblPr/>
              <a:tblGrid>
                <a:gridCol w="5314950">
                  <a:extLst>
                    <a:ext uri="{9D8B030D-6E8A-4147-A177-3AD203B41FA5}">
                      <a16:colId xmlns:a16="http://schemas.microsoft.com/office/drawing/2014/main" val="1834340212"/>
                    </a:ext>
                  </a:extLst>
                </a:gridCol>
                <a:gridCol w="4578350">
                  <a:extLst>
                    <a:ext uri="{9D8B030D-6E8A-4147-A177-3AD203B41FA5}">
                      <a16:colId xmlns:a16="http://schemas.microsoft.com/office/drawing/2014/main" val="3460328887"/>
                    </a:ext>
                  </a:extLst>
                </a:gridCol>
              </a:tblGrid>
              <a:tr h="873528"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Phrase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Words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564683"/>
                  </a:ext>
                </a:extLst>
              </a:tr>
              <a:tr h="759455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A swarm of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i) birds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157438"/>
                  </a:ext>
                </a:extLst>
              </a:tr>
              <a:tr h="569902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A group of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ii) flowers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450823"/>
                  </a:ext>
                </a:extLst>
              </a:tr>
              <a:tr h="569902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A set of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iii) gardening tools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870662"/>
                  </a:ext>
                </a:extLst>
              </a:tr>
              <a:tr h="569902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 A flock of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iv) frogs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90254"/>
                  </a:ext>
                </a:extLst>
              </a:tr>
              <a:tr h="569902"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 A bunch of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r>
                        <a:rPr lang="en-US" sz="3600" b="0" dirty="0">
                          <a:solidFill>
                            <a:srgbClr val="1F1F1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v) butterflies/bees</a:t>
                      </a:r>
                    </a:p>
                  </a:txBody>
                  <a:tcPr marL="76200" marR="762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165863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8D3EFD-4D21-36FB-455F-FDDC50F819DD}"/>
              </a:ext>
            </a:extLst>
          </p:cNvPr>
          <p:cNvCxnSpPr>
            <a:cxnSpLocks/>
          </p:cNvCxnSpPr>
          <p:nvPr/>
        </p:nvCxnSpPr>
        <p:spPr>
          <a:xfrm>
            <a:off x="4367319" y="3948394"/>
            <a:ext cx="19871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9A2FAC-EC68-3AD2-1BC3-74F41D9E26DA}"/>
              </a:ext>
            </a:extLst>
          </p:cNvPr>
          <p:cNvCxnSpPr>
            <a:cxnSpLocks/>
          </p:cNvCxnSpPr>
          <p:nvPr/>
        </p:nvCxnSpPr>
        <p:spPr>
          <a:xfrm flipV="1">
            <a:off x="3867408" y="2689788"/>
            <a:ext cx="2678001" cy="18604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D27F7D-AD6B-CB21-6BF1-A9ABB3B9660E}"/>
              </a:ext>
            </a:extLst>
          </p:cNvPr>
          <p:cNvCxnSpPr>
            <a:cxnSpLocks/>
          </p:cNvCxnSpPr>
          <p:nvPr/>
        </p:nvCxnSpPr>
        <p:spPr>
          <a:xfrm flipV="1">
            <a:off x="4058338" y="3442290"/>
            <a:ext cx="2478075" cy="17647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8EFDD8-93AF-999B-22EB-6538ACBC6CCF}"/>
              </a:ext>
            </a:extLst>
          </p:cNvPr>
          <p:cNvCxnSpPr>
            <a:cxnSpLocks/>
          </p:cNvCxnSpPr>
          <p:nvPr/>
        </p:nvCxnSpPr>
        <p:spPr>
          <a:xfrm>
            <a:off x="4058338" y="3428999"/>
            <a:ext cx="2296140" cy="12143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F32D6F-BEE2-5F52-C375-ED5C73511FF0}"/>
              </a:ext>
            </a:extLst>
          </p:cNvPr>
          <p:cNvCxnSpPr>
            <a:cxnSpLocks/>
          </p:cNvCxnSpPr>
          <p:nvPr/>
        </p:nvCxnSpPr>
        <p:spPr>
          <a:xfrm>
            <a:off x="3987036" y="2689788"/>
            <a:ext cx="2558373" cy="25172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39AD2F3-61BC-1A4B-A745-509D4678080D}"/>
              </a:ext>
            </a:extLst>
          </p:cNvPr>
          <p:cNvSpPr txBox="1"/>
          <p:nvPr/>
        </p:nvSpPr>
        <p:spPr>
          <a:xfrm>
            <a:off x="577850" y="347584"/>
            <a:ext cx="11036300" cy="584775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the text again and match each phrase with the correct words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785B3E-D7EE-1B47-A878-49AD2CC84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5713103"/>
            <a:ext cx="12649200" cy="128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62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4D9406-BB60-65D9-4C17-F9A4A7712C55}"/>
              </a:ext>
            </a:extLst>
          </p:cNvPr>
          <p:cNvSpPr txBox="1"/>
          <p:nvPr/>
        </p:nvSpPr>
        <p:spPr>
          <a:xfrm>
            <a:off x="622300" y="1828884"/>
            <a:ext cx="10693400" cy="2554545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1.Where is the school garden ?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Name two flowers mentioned in the passage.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Why is compost added to the soil ?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How does the garden make us feel ?</a:t>
            </a:r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0F4800-6F96-DC43-D1D1-11319764A819}"/>
              </a:ext>
            </a:extLst>
          </p:cNvPr>
          <p:cNvSpPr/>
          <p:nvPr/>
        </p:nvSpPr>
        <p:spPr>
          <a:xfrm>
            <a:off x="7621978" y="447099"/>
            <a:ext cx="336665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4500B8-5BB6-F8AE-0DF7-BD0365A97033}"/>
              </a:ext>
            </a:extLst>
          </p:cNvPr>
          <p:cNvSpPr txBox="1"/>
          <p:nvPr/>
        </p:nvSpPr>
        <p:spPr>
          <a:xfrm>
            <a:off x="746167" y="1002213"/>
            <a:ext cx="5220293" cy="523220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the following questions.</a:t>
            </a:r>
            <a:endParaRPr lang="en-GB" sz="386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3316DF-C594-9F11-C865-F5FFABF2C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302" y="5215766"/>
            <a:ext cx="12518102" cy="170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19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0E6F61-31AB-F71A-571F-E446C5F1DF49}"/>
              </a:ext>
            </a:extLst>
          </p:cNvPr>
          <p:cNvSpPr txBox="1"/>
          <p:nvPr/>
        </p:nvSpPr>
        <p:spPr>
          <a:xfrm>
            <a:off x="441778" y="1843950"/>
            <a:ext cx="11308444" cy="3170099"/>
          </a:xfrm>
          <a:prstGeom prst="rect">
            <a:avLst/>
          </a:prstGeom>
          <a:noFill/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1.Answer: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school garden is in front of the big   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playground.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.Answer: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Roses and Jasmine. 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Answer: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Compost is added to make the soil fertile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4.Answer: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garden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givse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 joy and happiness.</a:t>
            </a:r>
            <a:r>
              <a:rPr lang="en-US" sz="386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8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53408C-E4E1-25B9-74A0-49F8F66E86C6}"/>
              </a:ext>
            </a:extLst>
          </p:cNvPr>
          <p:cNvSpPr/>
          <p:nvPr/>
        </p:nvSpPr>
        <p:spPr>
          <a:xfrm>
            <a:off x="4207493" y="437237"/>
            <a:ext cx="336665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Soluation</a:t>
            </a:r>
            <a:endParaRPr lang="en-US" sz="5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694B74-D08A-7420-D438-B9878F361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50" y="5347970"/>
            <a:ext cx="12433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1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88594F-07CC-945F-CBD0-B0F8ADBE1ED4}"/>
              </a:ext>
            </a:extLst>
          </p:cNvPr>
          <p:cNvSpPr txBox="1"/>
          <p:nvPr/>
        </p:nvSpPr>
        <p:spPr>
          <a:xfrm>
            <a:off x="2298548" y="1734234"/>
            <a:ext cx="712681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write down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582A4B-65D0-8C22-A611-CA42CB3B622E}"/>
              </a:ext>
            </a:extLst>
          </p:cNvPr>
          <p:cNvSpPr txBox="1"/>
          <p:nvPr/>
        </p:nvSpPr>
        <p:spPr>
          <a:xfrm>
            <a:off x="1080406" y="3000971"/>
            <a:ext cx="102489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“Your School Garden” </a:t>
            </a:r>
            <a:r>
              <a:rPr lang="bn-B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your notebook,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n-B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n-B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sentences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86FDF-EEDB-1ED5-0C8B-D0F6BC6DBA25}"/>
              </a:ext>
            </a:extLst>
          </p:cNvPr>
          <p:cNvSpPr txBox="1"/>
          <p:nvPr/>
        </p:nvSpPr>
        <p:spPr>
          <a:xfrm>
            <a:off x="2641448" y="355598"/>
            <a:ext cx="7126816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Task</a:t>
            </a:r>
            <a:r>
              <a:rPr lang="en-US" sz="72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7200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C0E035-D054-A1A3-49A0-A8D1FCFF3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4981"/>
            <a:ext cx="12192000" cy="138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34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9ABDAE4-027F-6120-07B2-B00766974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00" y="5235756"/>
            <a:ext cx="12659359" cy="17096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E7D864-9ED2-CB70-FB16-9EAEB95C1315}"/>
              </a:ext>
            </a:extLst>
          </p:cNvPr>
          <p:cNvSpPr/>
          <p:nvPr/>
        </p:nvSpPr>
        <p:spPr>
          <a:xfrm>
            <a:off x="2306921" y="1263398"/>
            <a:ext cx="1329129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50E509-22B9-4D23-B11E-A4B67A1C9F91}"/>
              </a:ext>
            </a:extLst>
          </p:cNvPr>
          <p:cNvSpPr/>
          <p:nvPr/>
        </p:nvSpPr>
        <p:spPr>
          <a:xfrm>
            <a:off x="419818" y="331236"/>
            <a:ext cx="1887103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D13C9E-5DF8-4A57-9B01-907862617E1A}"/>
              </a:ext>
            </a:extLst>
          </p:cNvPr>
          <p:cNvSpPr/>
          <p:nvPr/>
        </p:nvSpPr>
        <p:spPr>
          <a:xfrm>
            <a:off x="5879747" y="3429000"/>
            <a:ext cx="1734817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4560EC-A54A-BD1B-82B2-165B15C23ECB}"/>
              </a:ext>
            </a:extLst>
          </p:cNvPr>
          <p:cNvSpPr/>
          <p:nvPr/>
        </p:nvSpPr>
        <p:spPr>
          <a:xfrm>
            <a:off x="8098375" y="3397903"/>
            <a:ext cx="1226666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AA447D-BE77-900E-A81A-D07A6C0F9761}"/>
              </a:ext>
            </a:extLst>
          </p:cNvPr>
          <p:cNvSpPr/>
          <p:nvPr/>
        </p:nvSpPr>
        <p:spPr>
          <a:xfrm>
            <a:off x="3636050" y="1927982"/>
            <a:ext cx="1242696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All 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58ED88-9783-83B1-4DA5-D770614E7388}"/>
              </a:ext>
            </a:extLst>
          </p:cNvPr>
          <p:cNvSpPr/>
          <p:nvPr/>
        </p:nvSpPr>
        <p:spPr>
          <a:xfrm>
            <a:off x="9489559" y="3397902"/>
            <a:ext cx="2477009" cy="8113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80351" tIns="40176" rIns="80351" bIns="40176">
            <a:spAutoFit/>
          </a:bodyPr>
          <a:lstStyle/>
          <a:p>
            <a:pPr algn="ctr"/>
            <a:r>
              <a:rPr lang="en-US" sz="4745" b="1" dirty="0">
                <a:ln w="0"/>
                <a:solidFill>
                  <a:srgbClr val="7F04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</a:p>
        </p:txBody>
      </p:sp>
    </p:spTree>
    <p:extLst>
      <p:ext uri="{BB962C8B-B14F-4D97-AF65-F5344CB8AC3E}">
        <p14:creationId xmlns:p14="http://schemas.microsoft.com/office/powerpoint/2010/main" val="981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  <p:bldP spid="14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1B356D-8CE3-6307-AF9B-16E72B27CCE0}"/>
              </a:ext>
            </a:extLst>
          </p:cNvPr>
          <p:cNvSpPr/>
          <p:nvPr/>
        </p:nvSpPr>
        <p:spPr>
          <a:xfrm>
            <a:off x="5613526" y="2397263"/>
            <a:ext cx="5110943" cy="2471959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866" b="1" dirty="0">
                <a:solidFill>
                  <a:srgbClr val="C00000"/>
                </a:solidFill>
                <a:latin typeface="NikoshBAN"/>
                <a:cs typeface="Times New Roman" panose="02020603050405020304" pitchFamily="18" charset="0"/>
              </a:rPr>
              <a:t>Unit: </a:t>
            </a:r>
            <a:r>
              <a:rPr lang="en-US" sz="3866" b="1" dirty="0">
                <a:solidFill>
                  <a:srgbClr val="C00000"/>
                </a:solidFill>
                <a:cs typeface="Times New Roman" panose="02020603050405020304" pitchFamily="18" charset="0"/>
              </a:rPr>
              <a:t>02</a:t>
            </a:r>
            <a:endParaRPr lang="en-US" sz="3866" dirty="0">
              <a:solidFill>
                <a:srgbClr val="C00000"/>
              </a:solidFill>
            </a:endParaRPr>
          </a:p>
          <a:p>
            <a:pPr algn="ctr"/>
            <a:r>
              <a:rPr lang="en-US" sz="3866" b="1" dirty="0">
                <a:solidFill>
                  <a:srgbClr val="C00000"/>
                </a:solidFill>
                <a:latin typeface="NikoshBAN"/>
                <a:cs typeface="Times New Roman" panose="02020603050405020304" pitchFamily="18" charset="0"/>
              </a:rPr>
              <a:t>Our School Garden </a:t>
            </a:r>
            <a:endParaRPr lang="en-GB" sz="3866" b="1" dirty="0">
              <a:solidFill>
                <a:srgbClr val="C00000"/>
              </a:solidFill>
              <a:latin typeface="NikoshBAN"/>
              <a:cs typeface="Times New Roman" panose="02020603050405020304" pitchFamily="18" charset="0"/>
            </a:endParaRPr>
          </a:p>
          <a:p>
            <a:pPr algn="ctr"/>
            <a:r>
              <a:rPr lang="en-US" sz="3866" b="1" dirty="0">
                <a:solidFill>
                  <a:srgbClr val="C00000"/>
                </a:solidFill>
              </a:rPr>
              <a:t>Page no : 7</a:t>
            </a:r>
          </a:p>
          <a:p>
            <a:pPr algn="ctr"/>
            <a:r>
              <a:rPr lang="en-US" sz="3866" b="1" dirty="0">
                <a:solidFill>
                  <a:srgbClr val="C00000"/>
                </a:solidFill>
              </a:rPr>
              <a:t>Time: 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DED9E9-DCD7-D315-289D-BCA17AEFD599}"/>
              </a:ext>
            </a:extLst>
          </p:cNvPr>
          <p:cNvSpPr txBox="1"/>
          <p:nvPr/>
        </p:nvSpPr>
        <p:spPr>
          <a:xfrm>
            <a:off x="3496135" y="533432"/>
            <a:ext cx="544103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Introducing Lesson </a:t>
            </a:r>
            <a:endParaRPr lang="en-GB" sz="4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B8BBDDF-275D-37F2-1C1A-6200568805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46"/>
          <a:stretch>
            <a:fillRect/>
          </a:stretch>
        </p:blipFill>
        <p:spPr>
          <a:xfrm>
            <a:off x="925830" y="2027600"/>
            <a:ext cx="3234334" cy="3211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707189-9A91-47B7-4979-1FC9AA23B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8886"/>
            <a:ext cx="12192000" cy="187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6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12A97F5-5E70-AB87-7CAA-E96F6079A411}"/>
              </a:ext>
            </a:extLst>
          </p:cNvPr>
          <p:cNvSpPr/>
          <p:nvPr/>
        </p:nvSpPr>
        <p:spPr>
          <a:xfrm>
            <a:off x="323850" y="309622"/>
            <a:ext cx="11544300" cy="501675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 Outcome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Listening: 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4.2.1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Understend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enjoy simple stories.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Speaking: 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1.1.1 Say words, phrases and sentences with proper sounds and stress.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Reading: 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1.7.1 Read paragraphs dialogues, stories,  letters and other texts.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Writing: 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10.1.1 To </a:t>
            </a:r>
            <a:r>
              <a:rPr lang="en-US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wtite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short piece of composition by answering questions.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2705E3-2517-D4B3-4C96-E89706647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3" y="5326380"/>
            <a:ext cx="12355253" cy="156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8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4C7474-4980-9D9E-101B-E51165F0A4AA}"/>
              </a:ext>
            </a:extLst>
          </p:cNvPr>
          <p:cNvSpPr txBox="1"/>
          <p:nvPr/>
        </p:nvSpPr>
        <p:spPr>
          <a:xfrm>
            <a:off x="1317173" y="403524"/>
            <a:ext cx="9731828" cy="1518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are going to read a text about</a:t>
            </a:r>
          </a:p>
          <a:p>
            <a:pPr algn="ctr"/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66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“Our School Garden” </a:t>
            </a:r>
            <a:endParaRPr lang="en-GB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0FBD26-93CA-E098-B71D-DF3A3B0E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49" y="2160271"/>
            <a:ext cx="11315701" cy="4571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283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F0E68C-5080-C284-46AC-B6B72F993AA8}"/>
              </a:ext>
            </a:extLst>
          </p:cNvPr>
          <p:cNvSpPr txBox="1"/>
          <p:nvPr/>
        </p:nvSpPr>
        <p:spPr>
          <a:xfrm>
            <a:off x="1805940" y="404510"/>
            <a:ext cx="9021793" cy="6872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picture. What can you see?</a:t>
            </a:r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5D5EEB-47A5-3E6D-0534-88383B24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97" y="1629227"/>
            <a:ext cx="4935312" cy="359954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E18B1B-1AF4-976A-386C-AA6A81163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581" y="1629227"/>
            <a:ext cx="4338031" cy="35995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C2169F-582F-3F6F-DA76-E9810494D15E}"/>
              </a:ext>
            </a:extLst>
          </p:cNvPr>
          <p:cNvSpPr txBox="1"/>
          <p:nvPr/>
        </p:nvSpPr>
        <p:spPr>
          <a:xfrm>
            <a:off x="6757270" y="5640364"/>
            <a:ext cx="3802894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Sunflowers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5A937F-E581-1C2A-54AD-0687BDDFD23E}"/>
              </a:ext>
            </a:extLst>
          </p:cNvPr>
          <p:cNvSpPr txBox="1"/>
          <p:nvPr/>
        </p:nvSpPr>
        <p:spPr>
          <a:xfrm>
            <a:off x="1536367" y="5605613"/>
            <a:ext cx="3160637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Roses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B79FDF-1BAC-EDE1-C83C-CA81D356F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390"/>
            <a:ext cx="12192000" cy="9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3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4A3C5E-334A-DAF8-8276-7F974A550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32" y="558593"/>
            <a:ext cx="5003800" cy="3933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6327FC-1868-FE9E-F1E7-775EE9663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558593"/>
            <a:ext cx="5003800" cy="3933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A9E37C-4B65-7211-810E-68A38B9C6EFF}"/>
              </a:ext>
            </a:extLst>
          </p:cNvPr>
          <p:cNvSpPr txBox="1"/>
          <p:nvPr/>
        </p:nvSpPr>
        <p:spPr>
          <a:xfrm>
            <a:off x="7085390" y="4898581"/>
            <a:ext cx="3084437" cy="687239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Jasmines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E9E2E4-4F25-0AEF-BAE6-22BC5B9FD36B}"/>
              </a:ext>
            </a:extLst>
          </p:cNvPr>
          <p:cNvSpPr txBox="1"/>
          <p:nvPr/>
        </p:nvSpPr>
        <p:spPr>
          <a:xfrm>
            <a:off x="1086742" y="4910011"/>
            <a:ext cx="4194780" cy="687239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Marigolds</a:t>
            </a:r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0D4E2-D24C-CD71-D24F-205B175F8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8279"/>
            <a:ext cx="12192000" cy="179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34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9332E4-EEA9-9157-1063-3860330C8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458917"/>
            <a:ext cx="5379176" cy="4162774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EBA766-B638-ABDD-57B4-EF0F91BD4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37" y="410265"/>
            <a:ext cx="5131163" cy="4211426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220C9-92DB-5119-3CFB-5A76D13BB87A}"/>
              </a:ext>
            </a:extLst>
          </p:cNvPr>
          <p:cNvSpPr txBox="1"/>
          <p:nvPr/>
        </p:nvSpPr>
        <p:spPr>
          <a:xfrm>
            <a:off x="471623" y="5037141"/>
            <a:ext cx="5061857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Aswarm of –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ঝাঁক</a:t>
            </a:r>
            <a:endParaRPr lang="en-GB" sz="3866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11B86-4430-CC55-D067-94B84A587C4C}"/>
              </a:ext>
            </a:extLst>
          </p:cNvPr>
          <p:cNvSpPr txBox="1"/>
          <p:nvPr/>
        </p:nvSpPr>
        <p:spPr>
          <a:xfrm>
            <a:off x="6905634" y="5037140"/>
            <a:ext cx="4330736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bunch of- 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গুচ্ছ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10E66-2E7D-A241-44B2-540B545B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8601"/>
            <a:ext cx="12192000" cy="179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45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D70513-A4E6-B5EE-1A0F-C016A6658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2" y="417763"/>
            <a:ext cx="5188932" cy="409708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FEA873-1836-AD76-3A4E-67BA287FDC1A}"/>
              </a:ext>
            </a:extLst>
          </p:cNvPr>
          <p:cNvSpPr txBox="1"/>
          <p:nvPr/>
        </p:nvSpPr>
        <p:spPr>
          <a:xfrm>
            <a:off x="674913" y="4666355"/>
            <a:ext cx="4673751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set of –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6F84CA-805C-FBF8-4F84-3C071FE982DB}"/>
              </a:ext>
            </a:extLst>
          </p:cNvPr>
          <p:cNvSpPr txBox="1"/>
          <p:nvPr/>
        </p:nvSpPr>
        <p:spPr>
          <a:xfrm>
            <a:off x="6663690" y="4666355"/>
            <a:ext cx="4969362" cy="6872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86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group of-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66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866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386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BB5C1-2734-330A-013C-45B709E53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30" y="5467894"/>
            <a:ext cx="12595860" cy="1504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03E834-FDE1-DA58-CBF1-65DEDEC55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629" y="417763"/>
            <a:ext cx="5361399" cy="39891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6350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675</Words>
  <Application>Microsoft Office PowerPoint</Application>
  <PresentationFormat>Widescreen</PresentationFormat>
  <Paragraphs>94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WPBX4125BLF092406567</dc:creator>
  <cp:lastModifiedBy>Pedp4 WPBX4125BLF092407072</cp:lastModifiedBy>
  <cp:revision>82</cp:revision>
  <dcterms:created xsi:type="dcterms:W3CDTF">2026-03-11T15:21:54Z</dcterms:created>
  <dcterms:modified xsi:type="dcterms:W3CDTF">2026-07-26T09:11:05Z</dcterms:modified>
</cp:coreProperties>
</file>