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-3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স্বাগতম! আজকের ক্লাসে আমরা শিখব সেমি-মাইক্রো ও মাইক্রো এনালাইসিস সম্পর্কে। সময়: ৪০ মিনিট, শিক্ষার্থী ২৫ জন। শুরুতে শিক্ষার্থীদের সাথে পরিচিতি ও আজকের বিষয়ের গুরুত্ব সংক্ষেপে বলুন। (০-১ মিনিট) স্লাইড ট্রানজিশন: Fade। এনিমেশন: শিরোনাম Fade In।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শিক্ষার্থীদের প্রশ্ন করার সুযোগ দিন। ধন্যবাদ জানিয়ে ক্লাস শেষ করুন এবং পরবর্তী ক্লাসের বিষয় সংক্ষেপে জানিয়ে দিন। (২-৩ মিনিট) Slide Transition: Fade Out।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এই ৬টি শিক্ষণফল বোর্ডে সংক্ষেপে উল্লেখ করুন। শিক্ষার্থীদের বলুন, ক্লাস শেষে এই বিষয়গুলো তারা নিজেরাই যাচাই করতে পারবে। (২-৩ মিনিট) এনিমেশন: কার্ডগুলো একে একে Wipe হয়ে আসবে।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সেমি-মাইক্রো এনালাইসিসের সংজ্ঞা বোর্ডে লিখুন এবং ফ্লোচার্টের প্রতিটি ধাপ ব্যাখ্যা করুন। শিক্ষার্থীদের জিজ্ঞাসা করুন — আমাদের ল্যাবে আমরা কোন পদ্ধতি ব্যবহার করি? (৪-৫ মিনিট) Think-Pair-Share: পাশের সহপাঠীর সাথে আলোচনা করুন এই পদ্ধতির একটি সুবিধা নিয়ে।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মাইক্রো এনালাইসিসের নমুনার আকার সেমি-মাইক্রোর সাথে তুলনা করে দেখান। কেন অতি অল্প নমুনা ব্যবহার করা হয় তা ব্যাখ্যা করুন — মূল্যবান বা বিরল নমুনা সংরক্ষণের প্রয়োজনীয়তা। (৪-৫ মিনিট)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টেবিলটি লাইনে লাইনে পড়ে ব্যাখ্যা করুন। প্রতিটি সারির পর শিক্ষার্থীদের প্রশ্ন করুন — কোন পদ্ধতি কখন ব্যবহার করা উচিত? (৫-৬ মিনিট) এনিমেশন: টেবিলের সারিগুলো একে একে প্রদর্শিত হবে।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প্রতিটি যন্ত্রের নাম ও ব্যবহার সংক্ষেপে বলুন, সম্ভব হলে বাস্তব যন্ত্র দেখান। নিরাপত্তা নিয়মগুলো জোর দিয়ে বলুন — এগুলো প্রতিটি ব্যবহারিক ক্লাসে মেনে চলতে হবে। (৫ মিনিট)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প্রতিটি প্রয়োগক্ষেত্র নিয়ে সংক্ষেপে বাস্তব উদাহরণ দিন, যেমন ফরেনসিক বিজ্ঞানে অতি অল্প রক্ত বা চুলের নমুনা বিশ্লেষণ। শিক্ষার্থীদের জিজ্ঞাসা করুন তারা আর কোথায় এর প্রয়োগ দেখতে পান। (৪ মিনিট)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শিক্ষার্থীদের হাত তুলে উত্তর দিতে বলুন অথবা ছোট গ্রুপে আলোচনা করে উত্তর দিতে বলুন। সব প্রশ্ন শেষে Answer Key দেখিয়ে যাচাই করুন। (৫-৬ মিনিট)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বাড়ির কাজগুলো সংক্ষেপে ব্যাখ্যা করুন এবং জমাদানের তারিখ বলে দিন। বিভিন্ন ধরনের কাজ (লিখিত, বিশ্লেষণমূলক, গবেষণাধর্মী, সৃজনশীল, যুক্তিভিত্তিক) বিভিন্ন দক্ষতা যাচাই করে তা উল্লেখ করুন। (২ মিনিট)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E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097280"/>
            <a:ext cx="4114800" cy="41148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389120"/>
            <a:ext cx="3840480" cy="3840480"/>
          </a:xfrm>
          <a:prstGeom prst="ellipse">
            <a:avLst/>
          </a:prstGeom>
          <a:solidFill>
            <a:srgbClr val="028090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623560" y="685800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5" name="Image 0" descr="title_flas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33288" y="795528"/>
            <a:ext cx="694944" cy="6949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874520"/>
            <a:ext cx="10332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সেমি-মাইক্রো এনালাইসিস ও মাইক্রো এনালাইসিস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914400" y="306324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Semi-Micro Analysis &amp; Micro Analysis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4937760" y="3794760"/>
            <a:ext cx="2286000" cy="0"/>
          </a:xfrm>
          <a:prstGeom prst="line">
            <a:avLst/>
          </a:prstGeom>
          <a:noFill/>
          <a:ln w="19050">
            <a:solidFill>
              <a:srgbClr val="02809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4023360"/>
            <a:ext cx="10332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উপস্থাপক
</a:t>
            </a:r>
            <a:endParaRPr lang="en-US" sz="14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রাম দাস পাল
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অধ্যাপক (রসায়ন বিজ্ঞান)
</a:t>
            </a:r>
            <a:endParaRPr lang="en-US" sz="14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কলেজ, ধোবাউড়া, ময়মনসিংহ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2E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371600"/>
            <a:ext cx="4389120" cy="438912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572000"/>
            <a:ext cx="4023360" cy="4023360"/>
          </a:xfrm>
          <a:prstGeom prst="ellipse">
            <a:avLst/>
          </a:prstGeom>
          <a:solidFill>
            <a:srgbClr val="028090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623560" y="822960"/>
            <a:ext cx="914400" cy="91440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5" name="Image 0" descr="thanks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33288" y="932688"/>
            <a:ext cx="694944" cy="6949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965960"/>
            <a:ext cx="10332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ধন্যবাদ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914400" y="278892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প্রশ্নোত্তর পর্ব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4937760" y="3429000"/>
            <a:ext cx="2286000" cy="0"/>
          </a:xfrm>
          <a:prstGeom prst="line">
            <a:avLst/>
          </a:prstGeom>
          <a:noFill/>
          <a:ln w="19050">
            <a:solidFill>
              <a:srgbClr val="02809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3657600"/>
            <a:ext cx="10332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যোগাযোগ
</a:t>
            </a:r>
            <a:endParaRPr lang="en-US" sz="13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রাম দাস পাল
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অধ্যাপক (রসায়ন বিজ্ঞান)
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B9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শিক্ষণফল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881360" y="13716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learn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969142" y="224942"/>
            <a:ext cx="555955" cy="5559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1234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এই সেশন শেষে শিক্ষার্থীরা যা পারবে —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1737360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1965960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10" name="Image 1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37590" y="2026310"/>
            <a:ext cx="382219" cy="3822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77240" y="19659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731520" y="2606040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সেমি-মাইক্রো এনালাইসিস ব্যাখ্যা করতে পারবে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4114800" y="1737360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343400" y="1965960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15" name="Image 2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03750" y="2026310"/>
            <a:ext cx="382219" cy="3822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343400" y="19659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4297680" y="2606040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মাইক্রো এনালাইসিস ব্যাখ্যা করতে পারবে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7680960" y="1737360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909560" y="1965960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20" name="Image 3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969910" y="2026310"/>
            <a:ext cx="382219" cy="38221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909560" y="19659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7863840" y="2606040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দুইটির মধ্যে পার্থক্য বলতে পারবে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548640" y="3593592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777240" y="3822192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25" name="Image 4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37590" y="3882542"/>
            <a:ext cx="382219" cy="382219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77240" y="38221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0"/>
          <p:cNvSpPr/>
          <p:nvPr/>
        </p:nvSpPr>
        <p:spPr>
          <a:xfrm>
            <a:off x="731520" y="4462272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প্রয়োজনীয় যন্ত্রপাতি শনাক্ত করতে পারবে</a:t>
            </a:r>
            <a:endParaRPr lang="en-US" sz="1300" dirty="0"/>
          </a:p>
        </p:txBody>
      </p:sp>
      <p:sp>
        <p:nvSpPr>
          <p:cNvPr id="28" name="Shape 21"/>
          <p:cNvSpPr/>
          <p:nvPr/>
        </p:nvSpPr>
        <p:spPr>
          <a:xfrm>
            <a:off x="4114800" y="3593592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9" name="Shape 22"/>
          <p:cNvSpPr/>
          <p:nvPr/>
        </p:nvSpPr>
        <p:spPr>
          <a:xfrm>
            <a:off x="4343400" y="3822192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30" name="Image 5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03750" y="3882542"/>
            <a:ext cx="382219" cy="382219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4343400" y="38221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32" name="Text 24"/>
          <p:cNvSpPr/>
          <p:nvPr/>
        </p:nvSpPr>
        <p:spPr>
          <a:xfrm>
            <a:off x="4297680" y="4462272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পরীক্ষাগারে নিরাপদভাবে বিশ্লেষণ করতে পারবে</a:t>
            </a:r>
            <a:endParaRPr lang="en-US" sz="1300" dirty="0"/>
          </a:p>
        </p:txBody>
      </p:sp>
      <p:sp>
        <p:nvSpPr>
          <p:cNvPr id="33" name="Shape 25"/>
          <p:cNvSpPr/>
          <p:nvPr/>
        </p:nvSpPr>
        <p:spPr>
          <a:xfrm>
            <a:off x="7680960" y="3593592"/>
            <a:ext cx="3310128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34" name="Shape 26"/>
          <p:cNvSpPr/>
          <p:nvPr/>
        </p:nvSpPr>
        <p:spPr>
          <a:xfrm>
            <a:off x="7909560" y="3822192"/>
            <a:ext cx="502920" cy="502920"/>
          </a:xfrm>
          <a:prstGeom prst="ellipse">
            <a:avLst/>
          </a:prstGeom>
          <a:solidFill>
            <a:srgbClr val="E4F0F3"/>
          </a:solidFill>
          <a:ln/>
        </p:spPr>
      </p:sp>
      <p:pic>
        <p:nvPicPr>
          <p:cNvPr id="35" name="Image 6" descr="outcome_targe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969910" y="3882542"/>
            <a:ext cx="382219" cy="382219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7909560" y="38221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37" name="Text 28"/>
          <p:cNvSpPr/>
          <p:nvPr/>
        </p:nvSpPr>
        <p:spPr>
          <a:xfrm>
            <a:off x="7863840" y="4462272"/>
            <a:ext cx="294436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বাস্তব জীবনে এর ব্যবহার ব্যাখ্যা করতে পারবে</a:t>
            </a:r>
            <a:endParaRPr lang="en-US" sz="1300" dirty="0"/>
          </a:p>
        </p:txBody>
      </p:sp>
      <p:sp>
        <p:nvSpPr>
          <p:cNvPr id="38" name="Text 29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39" name="Text 30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" name="Image 0" descr="semimicro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1675" y="510235"/>
            <a:ext cx="625450" cy="6254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657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সেমি-মাইক্রো এনালাইসিস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463040" y="8412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Semi-Micro Analysis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5120640" cy="4754880"/>
          </a:xfrm>
          <a:prstGeom prst="roundRect">
            <a:avLst>
              <a:gd name="adj" fmla="val 230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77240" y="1600200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সংজ্ঞা: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যে বিশ্লেষণ পদ্ধতিতে ০.১ – ১ গ্রাম নমুনা এবং কয়েক মি.লি. বিকারক ব্যবহার করা হয়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7240" y="2313432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বৈশিষ্ট্য: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সাধারণ ল্যাব যন্ত্রপাতি (টেস্ট টিউব, বিকার) ব্যবহৃত হয়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3026664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রাসায়নিকের পরিমাণ: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মাইক্রো এনালাইসিসের চেয়ে বেশি, ম্যাক্রোর চেয়ে কম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7240" y="3739896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সুবিধা: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কম খরচ, দ্রুত ফলাফল, শেখার জন্য উপযোগী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77240" y="4453128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সীমাবদ্ধতা: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অতি সূক্ষ্ম উপাদান শনাক্তে যথেষ্ট সংবেদনশীল নয়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7240" y="5166360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ব্যবহারক্ষেত্র:  </a:t>
            </a:r>
            <a:r>
              <a:rPr lang="en-US" sz="135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 প্রতিষ্ঠানের সাধারণ গুণগত বিশ্লেষণ ল্যাব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5943600" y="1371600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প্রক্রিয়া (Flowchart)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943600" y="1783080"/>
            <a:ext cx="5669280" cy="621792"/>
          </a:xfrm>
          <a:prstGeom prst="roundRect">
            <a:avLst>
              <a:gd name="adj" fmla="val 14706"/>
            </a:avLst>
          </a:prstGeom>
          <a:solidFill>
            <a:srgbClr val="065A82"/>
          </a:solidFill>
          <a:ln/>
        </p:spPr>
      </p:sp>
      <p:sp>
        <p:nvSpPr>
          <p:cNvPr id="15" name="Text 12"/>
          <p:cNvSpPr/>
          <p:nvPr/>
        </p:nvSpPr>
        <p:spPr>
          <a:xfrm>
            <a:off x="6126480" y="1783080"/>
            <a:ext cx="5303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নমুনা সংগ্রহ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 rot="10800000">
            <a:off x="8595360" y="2404872"/>
            <a:ext cx="182880" cy="128016"/>
          </a:xfrm>
          <a:prstGeom prst="triangle">
            <a:avLst/>
          </a:prstGeom>
          <a:solidFill>
            <a:srgbClr val="5C7A85"/>
          </a:solidFill>
          <a:ln/>
        </p:spPr>
      </p:sp>
      <p:sp>
        <p:nvSpPr>
          <p:cNvPr id="17" name="Shape 14"/>
          <p:cNvSpPr/>
          <p:nvPr/>
        </p:nvSpPr>
        <p:spPr>
          <a:xfrm>
            <a:off x="5943600" y="2606040"/>
            <a:ext cx="5669280" cy="621792"/>
          </a:xfrm>
          <a:prstGeom prst="roundRect">
            <a:avLst>
              <a:gd name="adj" fmla="val 14706"/>
            </a:avLst>
          </a:prstGeom>
          <a:solidFill>
            <a:srgbClr val="028090"/>
          </a:solidFill>
          <a:ln/>
        </p:spPr>
      </p:sp>
      <p:sp>
        <p:nvSpPr>
          <p:cNvPr id="18" name="Text 15"/>
          <p:cNvSpPr/>
          <p:nvPr/>
        </p:nvSpPr>
        <p:spPr>
          <a:xfrm>
            <a:off x="6126480" y="2606040"/>
            <a:ext cx="5303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দ্রবীভূতকরণ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 rot="10800000">
            <a:off x="8595360" y="3227832"/>
            <a:ext cx="182880" cy="128016"/>
          </a:xfrm>
          <a:prstGeom prst="triangle">
            <a:avLst/>
          </a:prstGeom>
          <a:solidFill>
            <a:srgbClr val="5C7A85"/>
          </a:solidFill>
          <a:ln/>
        </p:spPr>
      </p:sp>
      <p:sp>
        <p:nvSpPr>
          <p:cNvPr id="20" name="Shape 17"/>
          <p:cNvSpPr/>
          <p:nvPr/>
        </p:nvSpPr>
        <p:spPr>
          <a:xfrm>
            <a:off x="5943600" y="3429000"/>
            <a:ext cx="5669280" cy="621792"/>
          </a:xfrm>
          <a:prstGeom prst="roundRect">
            <a:avLst>
              <a:gd name="adj" fmla="val 14706"/>
            </a:avLst>
          </a:prstGeom>
          <a:solidFill>
            <a:srgbClr val="065A82"/>
          </a:solidFill>
          <a:ln/>
        </p:spPr>
      </p:sp>
      <p:sp>
        <p:nvSpPr>
          <p:cNvPr id="21" name="Text 18"/>
          <p:cNvSpPr/>
          <p:nvPr/>
        </p:nvSpPr>
        <p:spPr>
          <a:xfrm>
            <a:off x="6126480" y="3429000"/>
            <a:ext cx="5303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বিকারক যোগ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 rot="10800000">
            <a:off x="8595360" y="4050792"/>
            <a:ext cx="182880" cy="128016"/>
          </a:xfrm>
          <a:prstGeom prst="triangle">
            <a:avLst/>
          </a:prstGeom>
          <a:solidFill>
            <a:srgbClr val="5C7A85"/>
          </a:solidFill>
          <a:ln/>
        </p:spPr>
      </p:sp>
      <p:sp>
        <p:nvSpPr>
          <p:cNvPr id="23" name="Shape 20"/>
          <p:cNvSpPr/>
          <p:nvPr/>
        </p:nvSpPr>
        <p:spPr>
          <a:xfrm>
            <a:off x="5943600" y="4251960"/>
            <a:ext cx="5669280" cy="621792"/>
          </a:xfrm>
          <a:prstGeom prst="roundRect">
            <a:avLst>
              <a:gd name="adj" fmla="val 14706"/>
            </a:avLst>
          </a:prstGeom>
          <a:solidFill>
            <a:srgbClr val="028090"/>
          </a:solidFill>
          <a:ln/>
        </p:spPr>
      </p:sp>
      <p:sp>
        <p:nvSpPr>
          <p:cNvPr id="24" name="Text 21"/>
          <p:cNvSpPr/>
          <p:nvPr/>
        </p:nvSpPr>
        <p:spPr>
          <a:xfrm>
            <a:off x="6126480" y="4251960"/>
            <a:ext cx="5303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পর্যবেক্ষণ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 rot="10800000">
            <a:off x="8595360" y="4873752"/>
            <a:ext cx="182880" cy="128016"/>
          </a:xfrm>
          <a:prstGeom prst="triangle">
            <a:avLst/>
          </a:prstGeom>
          <a:solidFill>
            <a:srgbClr val="5C7A85"/>
          </a:solidFill>
          <a:ln/>
        </p:spPr>
      </p:sp>
      <p:sp>
        <p:nvSpPr>
          <p:cNvPr id="26" name="Shape 23"/>
          <p:cNvSpPr/>
          <p:nvPr/>
        </p:nvSpPr>
        <p:spPr>
          <a:xfrm>
            <a:off x="5943600" y="5074920"/>
            <a:ext cx="5669280" cy="621792"/>
          </a:xfrm>
          <a:prstGeom prst="roundRect">
            <a:avLst>
              <a:gd name="adj" fmla="val 14706"/>
            </a:avLst>
          </a:prstGeom>
          <a:solidFill>
            <a:srgbClr val="065A82"/>
          </a:solidFill>
          <a:ln/>
        </p:spPr>
      </p:sp>
      <p:sp>
        <p:nvSpPr>
          <p:cNvPr id="27" name="Text 24"/>
          <p:cNvSpPr/>
          <p:nvPr/>
        </p:nvSpPr>
        <p:spPr>
          <a:xfrm>
            <a:off x="6126480" y="5074920"/>
            <a:ext cx="5303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ফলাফল নির্ণয়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" name="Image 0" descr="micro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1675" y="510235"/>
            <a:ext cx="625450" cy="6254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657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মাইক্রো এনালাইসিস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463040" y="8412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Analysis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5120640" cy="4754880"/>
          </a:xfrm>
          <a:prstGeom prst="roundRect">
            <a:avLst>
              <a:gd name="adj" fmla="val 230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22960" y="15544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নমুনার আকার তুলনা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1188720" y="2103120"/>
            <a:ext cx="2011680" cy="2011680"/>
          </a:xfrm>
          <a:prstGeom prst="ellipse">
            <a:avLst/>
          </a:prstGeom>
          <a:solidFill>
            <a:srgbClr val="065A82">
              <a:alpha val="80000"/>
            </a:srgbClr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22816" y="3398532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সেমি-মাইক্রো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০.১–১ g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874520" y="2788920"/>
            <a:ext cx="640080" cy="640080"/>
          </a:xfrm>
          <a:prstGeom prst="ellipse">
            <a:avLst/>
          </a:prstGeom>
          <a:solidFill>
            <a:srgbClr val="02809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874520" y="290779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মাইক্রো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&lt;0.01 g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188720" y="434340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মাইক্রো এনালাইসিসে নমুনার পরিমাণ সেমি-মাইক্রোর তুলনায় অনেক কম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309360" y="1691640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সংজ্ঞা: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অত্যন্ত অল্প পরিমাণ নমুনা (&lt; ০.০১ গ্রাম) নিয়ে বিশ্লেষণ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309360" y="2450592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 বৈশিষ্ট্য: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উচ্চ নির্ভুলতা ও উচ্চ সংবেদনশীল যন্ত্রের প্রয়োজন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309360" y="3209544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কারণ: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মূল্যবান/বিরল নমুনা সংরক্ষণ ও নির্ভুল ফলাফলের জন্য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309360" y="3968496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প্রয়োজনীয় যন্ত্র: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মাইক্রোস্কোপ, মাইক্রোপিপেট, সেন্ট্রিফিউজ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309360" y="4727448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গবেষণাগার, ফরেনসিক, ফার্মাসিউটিক্যাল বিশ্লেষণ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309360" y="5486400"/>
            <a:ext cx="53949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সুবিধা:  </a:t>
            </a: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অতি অল্প নমুনায় নির্ভুল ও দ্রুত ফলাফল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13716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4" name="Image 0" descr="compare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969142" y="224942"/>
            <a:ext cx="555955" cy="5559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371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Semi-Micro বনাম Micro Analysis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56692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 Table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9011935"/>
              </p:ext>
            </p:extLst>
          </p:nvPr>
        </p:nvGraphicFramePr>
        <p:xfrm>
          <a:off x="548640" y="1234440"/>
          <a:ext cx="11064240" cy="5102352"/>
        </p:xfrm>
        <a:graphic>
          <a:graphicData uri="http://schemas.openxmlformats.org/drawingml/2006/table">
            <a:tbl>
              <a:tblPr/>
              <a:tblGrid>
                <a:gridCol w="3840480"/>
                <a:gridCol w="3657600"/>
                <a:gridCol w="3566160"/>
              </a:tblGrid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বিষয়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Semi-Micro Analysis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 Analysis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নমুনার পরিমাণ (Sample Size)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০.১ – ১ গ্রাম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০.০১ গ্রাম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বিকারকের পরিমাণ (Reagent)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কয়েক মি.লি.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কয়েক ফোঁটা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নির্ভুলতা (Accuracy)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মধ্যম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অত্যন্ত উচ্চ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সময় (Time)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তুলনামূলক কম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তুলনামূলক বেশি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খরচ (Cost)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উচ্চ (যন্ত্রনির্ভর)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যন্ত্রপাতি (Equipment)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সাধারণ ল্যাব যন্ত্র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উচ্চ সংবেদনশীল যন্ত্র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প্রয়োগ (Application)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শিক্ষা প্রতিষ্ঠান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গবেষণা, ফরেনসিক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3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বর্জ্য উৎপাদন (Waste)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অপেক্ষাকৃত বেশি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732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খুব কম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73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পরীক্ষাগারের যন্ত্রপাতি ও নিরাপত্তা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48640" y="79552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Equipment &amp; Safety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46404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6" name="Image 0" descr="eq_testtube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28700" y="1636776"/>
            <a:ext cx="521208" cy="5212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Tube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2139696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2537460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10" name="Image 1" descr="eq_dropper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619756" y="1636776"/>
            <a:ext cx="521208" cy="5212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185416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Dropper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3730752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128516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14" name="Image 2" descr="eq_centrifuge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10812" y="1636776"/>
            <a:ext cx="521208" cy="5212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776472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Centrifuge Tube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321808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719572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18" name="Image 3" descr="eq_watchglass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801868" y="1636776"/>
            <a:ext cx="521208" cy="5212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67528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Glass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6912864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310628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22" name="Image 4" descr="eq_beaker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392924" y="1636776"/>
            <a:ext cx="521208" cy="5212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958584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Beaker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8503920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5" name="Shape 18"/>
          <p:cNvSpPr/>
          <p:nvPr/>
        </p:nvSpPr>
        <p:spPr>
          <a:xfrm>
            <a:off x="8901684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26" name="Image 5" descr="eq_goggles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8983980" y="1636776"/>
            <a:ext cx="521208" cy="52120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549640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Goggles</a:t>
            </a:r>
            <a:endParaRPr lang="en-US" sz="1050" dirty="0"/>
          </a:p>
        </p:txBody>
      </p:sp>
      <p:sp>
        <p:nvSpPr>
          <p:cNvPr id="28" name="Shape 20"/>
          <p:cNvSpPr/>
          <p:nvPr/>
        </p:nvSpPr>
        <p:spPr>
          <a:xfrm>
            <a:off x="10094976" y="1371600"/>
            <a:ext cx="1481328" cy="1691640"/>
          </a:xfrm>
          <a:prstGeom prst="roundRect">
            <a:avLst>
              <a:gd name="adj" fmla="val 7407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10492740" y="1554480"/>
            <a:ext cx="685800" cy="685800"/>
          </a:xfrm>
          <a:prstGeom prst="ellipse">
            <a:avLst/>
          </a:prstGeom>
          <a:solidFill>
            <a:srgbClr val="DCEEF1"/>
          </a:solidFill>
          <a:ln/>
        </p:spPr>
      </p:sp>
      <p:pic>
        <p:nvPicPr>
          <p:cNvPr id="30" name="Image 6" descr="eq_gloves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0575036" y="1636776"/>
            <a:ext cx="521208" cy="521208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10140696" y="2377440"/>
            <a:ext cx="138988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Gloves</a:t>
            </a:r>
            <a:endParaRPr lang="en-US" sz="1050" dirty="0"/>
          </a:p>
        </p:txBody>
      </p:sp>
      <p:sp>
        <p:nvSpPr>
          <p:cNvPr id="32" name="Shape 23"/>
          <p:cNvSpPr/>
          <p:nvPr/>
        </p:nvSpPr>
        <p:spPr>
          <a:xfrm>
            <a:off x="548640" y="3337560"/>
            <a:ext cx="11064240" cy="2788920"/>
          </a:xfrm>
          <a:prstGeom prst="roundRect">
            <a:avLst>
              <a:gd name="adj" fmla="val 3934"/>
            </a:avLst>
          </a:prstGeom>
          <a:solidFill>
            <a:srgbClr val="065A82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33" name="Shape 24"/>
          <p:cNvSpPr/>
          <p:nvPr/>
        </p:nvSpPr>
        <p:spPr>
          <a:xfrm>
            <a:off x="868680" y="3611880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4" name="Image 7" descr="safety_icon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934517" y="3677717"/>
            <a:ext cx="416966" cy="416966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1600200" y="356616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Laboratory Safety Rules</a:t>
            </a:r>
            <a:endParaRPr lang="en-US" sz="1700" dirty="0"/>
          </a:p>
        </p:txBody>
      </p:sp>
      <p:sp>
        <p:nvSpPr>
          <p:cNvPr id="36" name="Text 26"/>
          <p:cNvSpPr/>
          <p:nvPr/>
        </p:nvSpPr>
        <p:spPr>
          <a:xfrm>
            <a:off x="868680" y="416052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সর্বদা সেফটি গগলস ও গ্লাভস ব্যবহার করুন</a:t>
            </a:r>
            <a:endParaRPr lang="en-US" sz="1250" dirty="0"/>
          </a:p>
        </p:txBody>
      </p:sp>
      <p:sp>
        <p:nvSpPr>
          <p:cNvPr id="37" name="Text 27"/>
          <p:cNvSpPr/>
          <p:nvPr/>
        </p:nvSpPr>
        <p:spPr>
          <a:xfrm>
            <a:off x="6263640" y="416052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রাসায়নিক পদার্থ সরাসরি শ্বাসে না নেওয়া</a:t>
            </a:r>
            <a:endParaRPr lang="en-US" sz="1250" dirty="0"/>
          </a:p>
        </p:txBody>
      </p:sp>
      <p:sp>
        <p:nvSpPr>
          <p:cNvPr id="38" name="Text 28"/>
          <p:cNvSpPr/>
          <p:nvPr/>
        </p:nvSpPr>
        <p:spPr>
          <a:xfrm>
            <a:off x="868680" y="4782312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কাজ শেষে হাত ভালোভাবে ধুয়ে নিন</a:t>
            </a:r>
            <a:endParaRPr lang="en-US" sz="1250" dirty="0"/>
          </a:p>
        </p:txBody>
      </p:sp>
      <p:sp>
        <p:nvSpPr>
          <p:cNvPr id="39" name="Text 29"/>
          <p:cNvSpPr/>
          <p:nvPr/>
        </p:nvSpPr>
        <p:spPr>
          <a:xfrm>
            <a:off x="6263640" y="4782312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ভাঙা কাচপাত্র সতর্কতার সাথে সরান</a:t>
            </a:r>
            <a:endParaRPr lang="en-US" sz="1250" dirty="0"/>
          </a:p>
        </p:txBody>
      </p:sp>
      <p:sp>
        <p:nvSpPr>
          <p:cNvPr id="40" name="Text 30"/>
          <p:cNvSpPr/>
          <p:nvPr/>
        </p:nvSpPr>
        <p:spPr>
          <a:xfrm>
            <a:off x="868680" y="5404104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খোলা শিখার কাছে দাহ্য পদার্থ না রাখা</a:t>
            </a:r>
            <a:endParaRPr lang="en-US" sz="1250" dirty="0"/>
          </a:p>
        </p:txBody>
      </p:sp>
      <p:sp>
        <p:nvSpPr>
          <p:cNvPr id="41" name="Text 31"/>
          <p:cNvSpPr/>
          <p:nvPr/>
        </p:nvSpPr>
        <p:spPr>
          <a:xfrm>
            <a:off x="6263640" y="5404104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দুর্ঘটনায় সাথে সাথে শিক্ষককে জানান</a:t>
            </a:r>
            <a:endParaRPr lang="en-US" sz="1250" dirty="0"/>
          </a:p>
        </p:txBody>
      </p:sp>
      <p:sp>
        <p:nvSpPr>
          <p:cNvPr id="42" name="Text 32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43" name="Text 33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2E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ব্যবহারিক প্রয়োগ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85039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Applications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94360" y="15087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943100" y="178308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app_edu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041855" y="1881835"/>
            <a:ext cx="625450" cy="62545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7889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শিক্ষাপ্রতিষ্ঠানের ল্যাব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31520" y="32461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 Labs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389120" y="15087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2809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737860" y="178308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1" name="Image 1" descr="app_research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836615" y="1881835"/>
            <a:ext cx="625450" cy="62545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26280" y="27889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গবেষণা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526280" y="32461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183880" y="15087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2C39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532620" y="17830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6" name="Image 2" descr="app_pharma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631375" y="1881835"/>
            <a:ext cx="625450" cy="62545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278892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ওষুধ শিল্প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321040" y="32461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Pharmaceutical Industry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94360" y="411480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943100" y="438912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21" name="Image 3" descr="app_food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041855" y="4487875"/>
            <a:ext cx="625450" cy="62545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1520" y="5394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খাদ্য বিশ্লেষণ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731520" y="585216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Analysis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389120" y="411480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28090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5737860" y="4389120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6" name="Image 4" descr="app_env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836615" y="4487875"/>
            <a:ext cx="625450" cy="62545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526280" y="5394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পরিবেশ বিশ্লেষণ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4526280" y="585216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Analysis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183880" y="411480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12405C"/>
          </a:solidFill>
          <a:ln w="19050">
            <a:solidFill>
              <a:srgbClr val="02C39A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9532620" y="438912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31" name="Image 5" descr="app_forensic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9631375" y="4487875"/>
            <a:ext cx="625450" cy="62545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21040" y="539496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ফরেনসিক বিজ্ঞান</a:t>
            </a:r>
            <a:endParaRPr lang="en-US" sz="1500" dirty="0"/>
          </a:p>
        </p:txBody>
      </p:sp>
      <p:sp>
        <p:nvSpPr>
          <p:cNvPr id="33" name="Text 25"/>
          <p:cNvSpPr/>
          <p:nvPr/>
        </p:nvSpPr>
        <p:spPr>
          <a:xfrm>
            <a:off x="8321040" y="585216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FC7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Science</a:t>
            </a:r>
            <a:endParaRPr lang="en-US" sz="1050" dirty="0"/>
          </a:p>
        </p:txBody>
      </p:sp>
      <p:sp>
        <p:nvSpPr>
          <p:cNvPr id="34" name="Text 26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137160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4" name="Image 0" descr="quiz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969142" y="224942"/>
            <a:ext cx="555955" cy="5559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37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Quiz Time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56692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8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দ্রুত মূল্যায়ন — ৫টি প্রশ্ন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31520" y="134416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সেমি-মাইক্রো এনালাইসিসে নমুনার পরিমাণ সাধারণত কত?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31520" y="192024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&lt; ০.০১ g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3337560" y="192024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০.১ – ১ g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31520" y="242316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১ – ১০ g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337560" y="242316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১০ g এর বেশি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217920" y="123444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400800" y="134416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মাইক্রো এনালাইসিসে কোন যন্ত্র অপরিহার্য?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00800" y="192024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বিকার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006840" y="192024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মাইক্রোস্কোপ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400800" y="242316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থার্মোমিটার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9006840" y="242316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ফানেল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320040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731520" y="331012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কোন পদ্ধতিতে বর্জ্য উৎপাদন সবচেয়ে কম হয়?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731520" y="388620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ম্যাক্রো এনালাইসিস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3337560" y="388620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সেমি-মাইক্রো এনালাইসিস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31520" y="438912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মাইক্রো এনালাইসিস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3337560" y="438912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সবগুলোতে সমান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6217920" y="320040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6" name="Text 23"/>
          <p:cNvSpPr/>
          <p:nvPr/>
        </p:nvSpPr>
        <p:spPr>
          <a:xfrm>
            <a:off x="6400800" y="3310128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ল্যাবে রাসায়নিক নেওয়ার সময় কোনটি বাধ্যতামূলক?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6400800" y="388620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সেফটি গগলস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9006840" y="388620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সানগ্লাস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6400800" y="438912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ছাতা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9006840" y="4389120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হেডফোন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548640" y="5166360"/>
            <a:ext cx="110642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32" name="Text 29"/>
          <p:cNvSpPr/>
          <p:nvPr/>
        </p:nvSpPr>
        <p:spPr>
          <a:xfrm>
            <a:off x="731520" y="52578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ফরেনসিক বিজ্ঞানে সাধারণত কোন পদ্ধতি বেশি ব্যবহৃত হয়?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731520" y="56692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ম্যাক্রো এনালাইসিস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3429000" y="56692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সেমি-মাইক্রো এনালাইসিস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6126480" y="56692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মাইক্রো এনালাইসিস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8823960" y="56692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কোনোটিই না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731520" y="61264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Key:  1-B   2-B   3-C   4-A   5-C</a:t>
            </a:r>
            <a:endParaRPr lang="en-US" sz="1150" dirty="0"/>
          </a:p>
        </p:txBody>
      </p:sp>
      <p:sp>
        <p:nvSpPr>
          <p:cNvPr id="38" name="Text 35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3" name="Image 0" descr="homework_icon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1675" y="464515"/>
            <a:ext cx="625450" cy="6254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32004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3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বাড়ির কাজ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1463040" y="80467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Homework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1417320"/>
            <a:ext cx="11064240" cy="777240"/>
          </a:xfrm>
          <a:prstGeom prst="roundRect">
            <a:avLst>
              <a:gd name="adj" fmla="val 1411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31520" y="1600200"/>
            <a:ext cx="1417320" cy="411480"/>
          </a:xfrm>
          <a:prstGeom prst="roundRect">
            <a:avLst>
              <a:gd name="adj" fmla="val 17778"/>
            </a:avLst>
          </a:prstGeom>
          <a:solidFill>
            <a:srgbClr val="065A82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600200"/>
            <a:ext cx="1417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লিখিত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2331720" y="1417320"/>
            <a:ext cx="9052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সেমি-মাইক্রো ও মাইক্রো এনালাইসিসের পার্থক্য লিখ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331720"/>
            <a:ext cx="11064240" cy="777240"/>
          </a:xfrm>
          <a:prstGeom prst="roundRect">
            <a:avLst>
              <a:gd name="adj" fmla="val 1411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31520" y="2514600"/>
            <a:ext cx="1417320" cy="411480"/>
          </a:xfrm>
          <a:prstGeom prst="roundRect">
            <a:avLst>
              <a:gd name="adj" fmla="val 17778"/>
            </a:avLst>
          </a:prstGeom>
          <a:solidFill>
            <a:srgbClr val="028090"/>
          </a:solidFill>
          <a:ln/>
        </p:spPr>
      </p:sp>
      <p:sp>
        <p:nvSpPr>
          <p:cNvPr id="12" name="Text 9"/>
          <p:cNvSpPr/>
          <p:nvPr/>
        </p:nvSpPr>
        <p:spPr>
          <a:xfrm>
            <a:off x="731520" y="2514600"/>
            <a:ext cx="1417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বিশ্লেষণমূলক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2331720" y="2331720"/>
            <a:ext cx="9052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উভয় পদ্ধতির সুবিধা ও অসুবিধা লিখ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3246120"/>
            <a:ext cx="11064240" cy="777240"/>
          </a:xfrm>
          <a:prstGeom prst="roundRect">
            <a:avLst>
              <a:gd name="adj" fmla="val 1411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31520" y="3429000"/>
            <a:ext cx="1417320" cy="411480"/>
          </a:xfrm>
          <a:prstGeom prst="roundRect">
            <a:avLst>
              <a:gd name="adj" fmla="val 17778"/>
            </a:avLst>
          </a:prstGeom>
          <a:solidFill>
            <a:srgbClr val="02C39A"/>
          </a:solidFill>
          <a:ln/>
        </p:spPr>
      </p:sp>
      <p:sp>
        <p:nvSpPr>
          <p:cNvPr id="16" name="Text 13"/>
          <p:cNvSpPr/>
          <p:nvPr/>
        </p:nvSpPr>
        <p:spPr>
          <a:xfrm>
            <a:off x="731520" y="3429000"/>
            <a:ext cx="1417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গবেষণাধর্মী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2331720" y="3246120"/>
            <a:ext cx="9052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ল্যাব নিরাপত্তার ১০টি নিয়ম লিখ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4160520"/>
            <a:ext cx="11064240" cy="777240"/>
          </a:xfrm>
          <a:prstGeom prst="roundRect">
            <a:avLst>
              <a:gd name="adj" fmla="val 1411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31520" y="4343400"/>
            <a:ext cx="1417320" cy="411480"/>
          </a:xfrm>
          <a:prstGeom prst="roundRect">
            <a:avLst>
              <a:gd name="adj" fmla="val 17778"/>
            </a:avLst>
          </a:prstGeom>
          <a:solidFill>
            <a:srgbClr val="6A4C93"/>
          </a:solidFill>
          <a:ln/>
        </p:spPr>
      </p:sp>
      <p:sp>
        <p:nvSpPr>
          <p:cNvPr id="20" name="Text 17"/>
          <p:cNvSpPr/>
          <p:nvPr/>
        </p:nvSpPr>
        <p:spPr>
          <a:xfrm>
            <a:off x="731520" y="4343400"/>
            <a:ext cx="1417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সৃজনশীল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2331720" y="4160520"/>
            <a:ext cx="9052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মাইক্রো এনালাইসিসের দুটি বাস্তব ব্যবহার লিখ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548640" y="5074920"/>
            <a:ext cx="11064240" cy="777240"/>
          </a:xfrm>
          <a:prstGeom prst="roundRect">
            <a:avLst>
              <a:gd name="adj" fmla="val 14118"/>
            </a:avLst>
          </a:prstGeom>
          <a:solidFill>
            <a:srgbClr val="F4F8F9"/>
          </a:solidFill>
          <a:ln w="12700">
            <a:solidFill>
              <a:srgbClr val="E1EAEC"/>
            </a:solidFill>
            <a:prstDash val="solid"/>
          </a:ln>
          <a:effectLst>
            <a:outerShdw blurRad="76200" dist="25400" dir="5400000" algn="bl" rotWithShape="0">
              <a:srgbClr val="1B3A4B">
                <a:alpha val="18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731520" y="5257800"/>
            <a:ext cx="1417320" cy="411480"/>
          </a:xfrm>
          <a:prstGeom prst="roundRect">
            <a:avLst>
              <a:gd name="adj" fmla="val 17778"/>
            </a:avLst>
          </a:prstGeom>
          <a:solidFill>
            <a:srgbClr val="B85042"/>
          </a:solidFill>
          <a:ln/>
        </p:spPr>
      </p:sp>
      <p:sp>
        <p:nvSpPr>
          <p:cNvPr id="24" name="Text 21"/>
          <p:cNvSpPr/>
          <p:nvPr/>
        </p:nvSpPr>
        <p:spPr>
          <a:xfrm>
            <a:off x="731520" y="5257800"/>
            <a:ext cx="1417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যুক্তিভিত্তিক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2331720" y="5074920"/>
            <a:ext cx="9052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3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কোন পরিস্থিতিতে Semi-Micro Analysis অধিক উপযোগী — যুক্তিসহ ব্যাখ্যা কর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ডিগ্রি কলেজ  •  রসায়ন বিজ্ঞান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2471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1044</Words>
  <Application>Microsoft Office PowerPoint</Application>
  <PresentationFormat>Custom</PresentationFormat>
  <Paragraphs>190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2026-07-26T12:35:48Z</dcterms:created>
  <dcterms:modified xsi:type="dcterms:W3CDTF">2026-07-26T12:40:43Z</dcterms:modified>
</cp:coreProperties>
</file>