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-75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1C8C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320040"/>
            <a:ext cx="1097280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2900" b="1">
                <a:solidFill>
                  <a:srgbClr val="0F3750"/>
                </a:solidFill>
                <a:latin typeface="Noto Sans Bengali"/>
              </a:defRPr>
            </a:pPr>
            <a:r>
              <a:t>আয়নিক বন্ধন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928226"/>
            <a:ext cx="10789920" cy="29238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1300" b="0">
                <a:solidFill>
                  <a:srgbClr val="5F6E78"/>
                </a:solidFill>
                <a:latin typeface="Noto Sans Bengali"/>
              </a:defRPr>
            </a:pPr>
            <a:r>
              <a:rPr dirty="0" err="1"/>
              <a:t>ইলেকট্রন</a:t>
            </a:r>
            <a:r>
              <a:rPr dirty="0"/>
              <a:t> </a:t>
            </a:r>
            <a:r>
              <a:rPr dirty="0" err="1"/>
              <a:t>দেওয়া-নেওয়ার</a:t>
            </a:r>
            <a:r>
              <a:rPr dirty="0"/>
              <a:t> </a:t>
            </a:r>
            <a:r>
              <a:rPr dirty="0" err="1"/>
              <a:t>এক</a:t>
            </a:r>
            <a:r>
              <a:rPr dirty="0"/>
              <a:t> </a:t>
            </a:r>
            <a:r>
              <a:rPr dirty="0" err="1"/>
              <a:t>মজার</a:t>
            </a:r>
            <a:r>
              <a:rPr dirty="0"/>
              <a:t> </a:t>
            </a:r>
            <a:r>
              <a:rPr dirty="0" err="1"/>
              <a:t>গল্প</a:t>
            </a:r>
            <a:r>
              <a:rPr dirty="0"/>
              <a:t> • </a:t>
            </a:r>
            <a:r>
              <a:rPr dirty="0" err="1"/>
              <a:t>নবম</a:t>
            </a:r>
            <a:r>
              <a:rPr dirty="0"/>
              <a:t>–</a:t>
            </a:r>
            <a:r>
              <a:rPr dirty="0" err="1"/>
              <a:t>দশম</a:t>
            </a:r>
            <a:r>
              <a:rPr dirty="0"/>
              <a:t> </a:t>
            </a:r>
            <a:r>
              <a:rPr dirty="0" err="1" smtClean="0"/>
              <a:t>শ্রেণি</a:t>
            </a:r>
            <a:r>
              <a:rPr lang="en-US" dirty="0" smtClean="0"/>
              <a:t> . </a:t>
            </a:r>
            <a:r>
              <a:rPr lang="en-US" dirty="0" err="1" smtClean="0"/>
              <a:t>বিষয়ঃ</a:t>
            </a:r>
            <a:r>
              <a:rPr lang="en-US" dirty="0" smtClean="0"/>
              <a:t> </a:t>
            </a:r>
            <a:r>
              <a:rPr lang="en-US" dirty="0" err="1" smtClean="0"/>
              <a:t>রসায়ন</a:t>
            </a:r>
            <a:r>
              <a:rPr lang="en-US" dirty="0" smtClean="0"/>
              <a:t>। </a:t>
            </a:r>
            <a:r>
              <a:rPr lang="en-US" dirty="0" err="1" smtClean="0"/>
              <a:t>অধ্যায়ঃ</a:t>
            </a:r>
            <a:r>
              <a:rPr lang="en-US" dirty="0" smtClean="0"/>
              <a:t> </a:t>
            </a:r>
            <a:r>
              <a:rPr lang="en-US" dirty="0" err="1" smtClean="0"/>
              <a:t>পঞ্চম</a:t>
            </a: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9692640" y="6446520"/>
            <a:ext cx="1828800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defRPr sz="900" b="0">
                <a:solidFill>
                  <a:srgbClr val="5F6E78"/>
                </a:solidFill>
                <a:latin typeface="Noto Sans Bengali"/>
              </a:defRPr>
            </a:pPr>
            <a:r>
              <a:t>রসায়ন সহজে শিখি • 01</a:t>
            </a:r>
          </a:p>
        </p:txBody>
      </p:sp>
      <p:sp>
        <p:nvSpPr>
          <p:cNvPr id="6" name="Oval 5"/>
          <p:cNvSpPr/>
          <p:nvPr/>
        </p:nvSpPr>
        <p:spPr>
          <a:xfrm>
            <a:off x="2514600" y="3246120"/>
            <a:ext cx="822960" cy="822960"/>
          </a:xfrm>
          <a:prstGeom prst="ellipse">
            <a:avLst/>
          </a:prstGeom>
          <a:solidFill>
            <a:srgbClr val="1D69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2560320" y="3429000"/>
            <a:ext cx="73152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100" b="1">
                <a:solidFill>
                  <a:srgbClr val="FFFFFF"/>
                </a:solidFill>
                <a:latin typeface="Noto Sans Bengali"/>
              </a:defRPr>
            </a:pPr>
            <a:r>
              <a:t>Na</a:t>
            </a:r>
          </a:p>
        </p:txBody>
      </p:sp>
      <p:sp>
        <p:nvSpPr>
          <p:cNvPr id="8" name="Oval 7"/>
          <p:cNvSpPr/>
          <p:nvPr/>
        </p:nvSpPr>
        <p:spPr>
          <a:xfrm>
            <a:off x="2148840" y="2880360"/>
            <a:ext cx="1554480" cy="1554480"/>
          </a:xfrm>
          <a:prstGeom prst="ellipse">
            <a:avLst/>
          </a:prstGeom>
          <a:noFill/>
          <a:ln w="15240">
            <a:solidFill>
              <a:srgbClr val="96B4C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1783080" y="2514600"/>
            <a:ext cx="2286000" cy="2286000"/>
          </a:xfrm>
          <a:prstGeom prst="ellipse">
            <a:avLst/>
          </a:prstGeom>
          <a:noFill/>
          <a:ln w="15240">
            <a:solidFill>
              <a:srgbClr val="96B4C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Oval 9"/>
          <p:cNvSpPr/>
          <p:nvPr/>
        </p:nvSpPr>
        <p:spPr>
          <a:xfrm>
            <a:off x="1417320" y="2148840"/>
            <a:ext cx="3017520" cy="3017520"/>
          </a:xfrm>
          <a:prstGeom prst="ellipse">
            <a:avLst/>
          </a:prstGeom>
          <a:noFill/>
          <a:ln w="15240">
            <a:solidFill>
              <a:srgbClr val="96B4C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691640" y="5285232"/>
            <a:ext cx="246888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1400" b="1">
                <a:solidFill>
                  <a:srgbClr val="0F3750"/>
                </a:solidFill>
                <a:latin typeface="Noto Sans Bengali"/>
              </a:defRPr>
            </a:pPr>
            <a:r>
              <a:t>2, 8, 1</a:t>
            </a:r>
          </a:p>
        </p:txBody>
      </p:sp>
      <p:sp>
        <p:nvSpPr>
          <p:cNvPr id="12" name="Oval 11"/>
          <p:cNvSpPr/>
          <p:nvPr/>
        </p:nvSpPr>
        <p:spPr>
          <a:xfrm>
            <a:off x="8823960" y="3246120"/>
            <a:ext cx="822960" cy="822960"/>
          </a:xfrm>
          <a:prstGeom prst="ellipse">
            <a:avLst/>
          </a:prstGeom>
          <a:solidFill>
            <a:srgbClr val="1C8C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8869680" y="3429000"/>
            <a:ext cx="73152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100" b="1">
                <a:solidFill>
                  <a:srgbClr val="FFFFFF"/>
                </a:solidFill>
                <a:latin typeface="Noto Sans Bengali"/>
              </a:defRPr>
            </a:pPr>
            <a:r>
              <a:t>Cl</a:t>
            </a:r>
          </a:p>
        </p:txBody>
      </p:sp>
      <p:sp>
        <p:nvSpPr>
          <p:cNvPr id="14" name="Oval 13"/>
          <p:cNvSpPr/>
          <p:nvPr/>
        </p:nvSpPr>
        <p:spPr>
          <a:xfrm>
            <a:off x="8458200" y="2880360"/>
            <a:ext cx="1554480" cy="1554480"/>
          </a:xfrm>
          <a:prstGeom prst="ellipse">
            <a:avLst/>
          </a:prstGeom>
          <a:noFill/>
          <a:ln w="15240">
            <a:solidFill>
              <a:srgbClr val="96B4C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Oval 14"/>
          <p:cNvSpPr/>
          <p:nvPr/>
        </p:nvSpPr>
        <p:spPr>
          <a:xfrm>
            <a:off x="8092440" y="2514600"/>
            <a:ext cx="2286000" cy="2286000"/>
          </a:xfrm>
          <a:prstGeom prst="ellipse">
            <a:avLst/>
          </a:prstGeom>
          <a:noFill/>
          <a:ln w="15240">
            <a:solidFill>
              <a:srgbClr val="96B4C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Oval 15"/>
          <p:cNvSpPr/>
          <p:nvPr/>
        </p:nvSpPr>
        <p:spPr>
          <a:xfrm>
            <a:off x="7726679" y="2148840"/>
            <a:ext cx="3017520" cy="3017520"/>
          </a:xfrm>
          <a:prstGeom prst="ellipse">
            <a:avLst/>
          </a:prstGeom>
          <a:noFill/>
          <a:ln w="15240">
            <a:solidFill>
              <a:srgbClr val="96B4C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001000" y="5285232"/>
            <a:ext cx="246888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1400" b="1">
                <a:solidFill>
                  <a:srgbClr val="0F3750"/>
                </a:solidFill>
                <a:latin typeface="Noto Sans Bengali"/>
              </a:defRPr>
            </a:pPr>
            <a:r>
              <a:t>2, 8, 7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892040" y="2880360"/>
            <a:ext cx="246888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3400" b="1">
                <a:solidFill>
                  <a:srgbClr val="DCA028"/>
                </a:solidFill>
                <a:latin typeface="Noto Sans Bengali"/>
              </a:defRPr>
            </a:pPr>
            <a:r>
              <a:t>e⁻  →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023360" y="5257800"/>
            <a:ext cx="420624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500" b="1">
                <a:solidFill>
                  <a:srgbClr val="0F3750"/>
                </a:solidFill>
                <a:latin typeface="Noto Sans Bengali"/>
              </a:defRPr>
            </a:pPr>
            <a:r>
              <a:t>Na  →  e⁻  →  Cl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1C8C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320040"/>
            <a:ext cx="1097280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2900" b="1">
                <a:solidFill>
                  <a:srgbClr val="0F3750"/>
                </a:solidFill>
                <a:latin typeface="Noto Sans Bengali"/>
              </a:defRPr>
            </a:pPr>
            <a:r>
              <a:t>সংজ্ঞা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692640" y="6446520"/>
            <a:ext cx="1828800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defRPr sz="900" b="0">
                <a:solidFill>
                  <a:srgbClr val="5F6E78"/>
                </a:solidFill>
                <a:latin typeface="Noto Sans Bengali"/>
              </a:defRPr>
            </a:pPr>
            <a:r>
              <a:t>রসায়ন সহজে শিখি • 10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1554480"/>
            <a:ext cx="10332720" cy="3017520"/>
          </a:xfrm>
          <a:prstGeom prst="roundRect">
            <a:avLst/>
          </a:prstGeom>
          <a:solidFill>
            <a:srgbClr val="FFFFFF"/>
          </a:solidFill>
          <a:ln>
            <a:solidFill>
              <a:srgbClr val="CDDC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417320" y="2011680"/>
            <a:ext cx="932688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400" b="1">
                <a:solidFill>
                  <a:srgbClr val="0F3750"/>
                </a:solidFill>
                <a:latin typeface="Noto Sans Bengali"/>
              </a:defRPr>
            </a:pPr>
            <a:r>
              <a:t>ইলেকট্রন স্থানান্তরের মাধ্যমে উৎপন্ন বিপরীত চার্জযুক্ত আয়নগুলোর মধ্যে স্থির বৈদ্যুতিক আকর্ষণের ফলে সৃষ্ট বন্ধনকে আয়নিক বন্ধন বলে।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4983480"/>
            <a:ext cx="996696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1800" b="1">
                <a:solidFill>
                  <a:srgbClr val="1C8C8C"/>
                </a:solidFill>
                <a:latin typeface="Noto Sans Bengali"/>
              </a:defRPr>
            </a:pPr>
            <a:r>
              <a:rPr dirty="0"/>
              <a:t>Electron Transfer → Ion Formation → Electrostatic Attraction → Ionic Bond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1C8C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320040"/>
            <a:ext cx="1097280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2900" b="1">
                <a:solidFill>
                  <a:srgbClr val="0F3750"/>
                </a:solidFill>
                <a:latin typeface="Noto Sans Bengali"/>
              </a:defRPr>
            </a:pPr>
            <a:r>
              <a:t>পুরো ঘটনাটি এক নজরে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692640" y="6446520"/>
            <a:ext cx="1828800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defRPr sz="900" b="0">
                <a:solidFill>
                  <a:srgbClr val="5F6E78"/>
                </a:solidFill>
                <a:latin typeface="Noto Sans Bengali"/>
              </a:defRPr>
            </a:pPr>
            <a:r>
              <a:t>রসায়ন সহজে শিখি • 11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1508760"/>
            <a:ext cx="10058400" cy="914400"/>
          </a:xfrm>
          <a:prstGeom prst="roundRect">
            <a:avLst/>
          </a:prstGeom>
          <a:solidFill>
            <a:srgbClr val="FFFFFF"/>
          </a:solidFill>
          <a:ln>
            <a:solidFill>
              <a:srgbClr val="CDDC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280160" y="1673352"/>
            <a:ext cx="59436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  <a:latin typeface="Noto Sans Bengali"/>
              </a:defRPr>
            </a:pPr>
            <a:r>
              <a:t>১</a:t>
            </a:r>
          </a:p>
        </p:txBody>
      </p:sp>
      <p:sp>
        <p:nvSpPr>
          <p:cNvPr id="7" name="Oval 6"/>
          <p:cNvSpPr/>
          <p:nvPr/>
        </p:nvSpPr>
        <p:spPr>
          <a:xfrm>
            <a:off x="1207008" y="1600200"/>
            <a:ext cx="685800" cy="685800"/>
          </a:xfrm>
          <a:prstGeom prst="ellipse">
            <a:avLst/>
          </a:prstGeom>
          <a:solidFill>
            <a:srgbClr val="1C8C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2148840" y="1645920"/>
            <a:ext cx="813816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400" b="1">
                <a:solidFill>
                  <a:srgbClr val="0F3750"/>
                </a:solidFill>
                <a:latin typeface="Noto Sans Bengali"/>
              </a:defRPr>
            </a:pPr>
            <a:r>
              <a:t>Na → Na⁺ + e⁻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005840" y="2834639"/>
            <a:ext cx="10058400" cy="914400"/>
          </a:xfrm>
          <a:prstGeom prst="roundRect">
            <a:avLst/>
          </a:prstGeom>
          <a:solidFill>
            <a:srgbClr val="FFFFFF"/>
          </a:solidFill>
          <a:ln>
            <a:solidFill>
              <a:srgbClr val="CDDC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280160" y="2999232"/>
            <a:ext cx="59436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  <a:latin typeface="Noto Sans Bengali"/>
              </a:defRPr>
            </a:pPr>
            <a:r>
              <a:t>২</a:t>
            </a:r>
          </a:p>
        </p:txBody>
      </p:sp>
      <p:sp>
        <p:nvSpPr>
          <p:cNvPr id="11" name="Oval 10"/>
          <p:cNvSpPr/>
          <p:nvPr/>
        </p:nvSpPr>
        <p:spPr>
          <a:xfrm>
            <a:off x="1207008" y="2926080"/>
            <a:ext cx="685800" cy="685800"/>
          </a:xfrm>
          <a:prstGeom prst="ellipse">
            <a:avLst/>
          </a:prstGeom>
          <a:solidFill>
            <a:srgbClr val="1C8C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2148840" y="2971800"/>
            <a:ext cx="813816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400" b="1">
                <a:solidFill>
                  <a:srgbClr val="0F3750"/>
                </a:solidFill>
                <a:latin typeface="Noto Sans Bengali"/>
              </a:defRPr>
            </a:pPr>
            <a:r>
              <a:t>Cl + e⁻ → Cl⁻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005840" y="4160520"/>
            <a:ext cx="10058400" cy="914400"/>
          </a:xfrm>
          <a:prstGeom prst="roundRect">
            <a:avLst/>
          </a:prstGeom>
          <a:solidFill>
            <a:srgbClr val="FFFFFF"/>
          </a:solidFill>
          <a:ln>
            <a:solidFill>
              <a:srgbClr val="CDDC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280160" y="4325112"/>
            <a:ext cx="59436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  <a:latin typeface="Noto Sans Bengali"/>
              </a:defRPr>
            </a:pPr>
            <a:r>
              <a:t>৩</a:t>
            </a:r>
          </a:p>
        </p:txBody>
      </p:sp>
      <p:sp>
        <p:nvSpPr>
          <p:cNvPr id="15" name="Oval 14"/>
          <p:cNvSpPr/>
          <p:nvPr/>
        </p:nvSpPr>
        <p:spPr>
          <a:xfrm>
            <a:off x="1207008" y="4251960"/>
            <a:ext cx="685800" cy="685800"/>
          </a:xfrm>
          <a:prstGeom prst="ellipse">
            <a:avLst/>
          </a:prstGeom>
          <a:solidFill>
            <a:srgbClr val="1C8C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2148840" y="4297680"/>
            <a:ext cx="813816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400" b="1">
                <a:solidFill>
                  <a:srgbClr val="0F3750"/>
                </a:solidFill>
                <a:latin typeface="Noto Sans Bengali"/>
              </a:defRPr>
            </a:pPr>
            <a:r>
              <a:t>Na⁺ + Cl⁻ → NaCl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1C8C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320040"/>
            <a:ext cx="1097280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2900" b="1">
                <a:solidFill>
                  <a:srgbClr val="0F3750"/>
                </a:solidFill>
                <a:latin typeface="Noto Sans Bengali"/>
              </a:defRPr>
            </a:pPr>
            <a:r>
              <a:t>মনে রাখার কৌশল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692640" y="6446520"/>
            <a:ext cx="1828800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defRPr sz="900" b="0">
                <a:solidFill>
                  <a:srgbClr val="5F6E78"/>
                </a:solidFill>
                <a:latin typeface="Noto Sans Bengali"/>
              </a:defRPr>
            </a:pPr>
            <a:r>
              <a:t>রসায়ন সহজে শিখি •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1645920"/>
            <a:ext cx="8503920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3800" b="1">
                <a:solidFill>
                  <a:srgbClr val="DCA028"/>
                </a:solidFill>
                <a:latin typeface="Noto Sans Bengali"/>
              </a:defRPr>
            </a:pPr>
            <a:r>
              <a:t>“দিলে +, নিলে −”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280160" y="2926080"/>
            <a:ext cx="4389120" cy="1828800"/>
          </a:xfrm>
          <a:prstGeom prst="roundRect">
            <a:avLst/>
          </a:prstGeom>
          <a:solidFill>
            <a:srgbClr val="FFFFFF"/>
          </a:solidFill>
          <a:ln>
            <a:solidFill>
              <a:srgbClr val="CDDC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6492240" y="2926080"/>
            <a:ext cx="4389120" cy="1828800"/>
          </a:xfrm>
          <a:prstGeom prst="roundRect">
            <a:avLst/>
          </a:prstGeom>
          <a:solidFill>
            <a:srgbClr val="FFFFFF"/>
          </a:solidFill>
          <a:ln>
            <a:solidFill>
              <a:srgbClr val="CDDC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645920" y="3246120"/>
            <a:ext cx="36576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100" b="1">
                <a:solidFill>
                  <a:srgbClr val="0F3750"/>
                </a:solidFill>
                <a:latin typeface="Noto Sans Bengali"/>
              </a:defRPr>
            </a:pPr>
            <a:r>
              <a:t>ইলেকট্রন দিলে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45920" y="3886200"/>
            <a:ext cx="36576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700" b="1">
                <a:solidFill>
                  <a:srgbClr val="1D6996"/>
                </a:solidFill>
                <a:latin typeface="Noto Sans Bengali"/>
              </a:defRPr>
            </a:pPr>
            <a:r>
              <a:t>ধনাত্মক (+)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0" y="3246120"/>
            <a:ext cx="36576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100" b="1">
                <a:solidFill>
                  <a:srgbClr val="0F3750"/>
                </a:solidFill>
                <a:latin typeface="Noto Sans Bengali"/>
              </a:defRPr>
            </a:pPr>
            <a:r>
              <a:t>ইলেকট্রন নিলে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0" y="3886200"/>
            <a:ext cx="36576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700" b="1">
                <a:solidFill>
                  <a:srgbClr val="1C8C8C"/>
                </a:solidFill>
                <a:latin typeface="Noto Sans Bengali"/>
              </a:defRPr>
            </a:pPr>
            <a:r>
              <a:t>ঋণাত্মক (−)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1C8C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320040"/>
            <a:ext cx="1097280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2900" b="1">
                <a:solidFill>
                  <a:srgbClr val="0F3750"/>
                </a:solidFill>
                <a:latin typeface="Noto Sans Bengali"/>
              </a:defRPr>
            </a:pPr>
            <a:r>
              <a:t>তুমি এবার চেষ্টা করো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914400"/>
            <a:ext cx="1078992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1300" b="0">
                <a:solidFill>
                  <a:srgbClr val="5F6E78"/>
                </a:solidFill>
                <a:latin typeface="Noto Sans Bengali"/>
              </a:defRPr>
            </a:pPr>
            <a:r>
              <a:t>Mg = 2, 8, 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692640" y="6446520"/>
            <a:ext cx="1828800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defRPr sz="900" b="0">
                <a:solidFill>
                  <a:srgbClr val="5F6E78"/>
                </a:solidFill>
                <a:latin typeface="Noto Sans Bengali"/>
              </a:defRPr>
            </a:pPr>
            <a:r>
              <a:t>রসায়ন সহজে শিখি • 13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005840" y="1554480"/>
            <a:ext cx="10149840" cy="3566160"/>
          </a:xfrm>
          <a:prstGeom prst="roundRect">
            <a:avLst/>
          </a:prstGeom>
          <a:solidFill>
            <a:srgbClr val="FFFFFF"/>
          </a:solidFill>
          <a:ln>
            <a:solidFill>
              <a:srgbClr val="CDDC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554480" y="1874519"/>
            <a:ext cx="905256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2200" b="1">
                <a:solidFill>
                  <a:srgbClr val="0F3750"/>
                </a:solidFill>
                <a:latin typeface="Noto Sans Bengali"/>
              </a:defRPr>
            </a:pPr>
            <a:r>
              <a:t>① Mg কয়টি ইলেকট্রন ত্যাগ করবে?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54480" y="2743200"/>
            <a:ext cx="905256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2200" b="0">
                <a:solidFill>
                  <a:srgbClr val="0F3750"/>
                </a:solidFill>
                <a:latin typeface="Noto Sans Bengali"/>
              </a:defRPr>
            </a:pPr>
            <a:r>
              <a:t>② উৎপন্ন আয়নের সংকেত কী হবে?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54480" y="3611879"/>
            <a:ext cx="905256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2200" b="0">
                <a:solidFill>
                  <a:srgbClr val="0F3750"/>
                </a:solidFill>
                <a:latin typeface="Noto Sans Bengali"/>
              </a:defRPr>
            </a:pPr>
            <a:r>
              <a:t>③ Mg²⁺ ক্যাটায়ন নাকি অ্যানায়ন?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26080" y="5349240"/>
            <a:ext cx="640080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1500" b="0">
                <a:solidFill>
                  <a:srgbClr val="5F6E78"/>
                </a:solidFill>
                <a:latin typeface="Noto Sans Bengali"/>
              </a:defRPr>
            </a:pPr>
            <a:r>
              <a:t>উত্তর দেখানোর আগে ২০ সেকেন্ড সময় দিন।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1C8C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320040"/>
            <a:ext cx="1097280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2900" b="1">
                <a:solidFill>
                  <a:srgbClr val="0F3750"/>
                </a:solidFill>
                <a:latin typeface="Noto Sans Bengali"/>
              </a:defRPr>
            </a:pPr>
            <a:r>
              <a:t>জোড়ায় কাজ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914400"/>
            <a:ext cx="1078992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1300" b="0">
                <a:solidFill>
                  <a:srgbClr val="5F6E78"/>
                </a:solidFill>
                <a:latin typeface="Noto Sans Bengali"/>
              </a:defRPr>
            </a:pPr>
            <a:r>
              <a:t>শিক্ষার্থী-কেন্দ্রিক কার্যক্রম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692640" y="6446520"/>
            <a:ext cx="1828800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defRPr sz="900" b="0">
                <a:solidFill>
                  <a:srgbClr val="5F6E78"/>
                </a:solidFill>
                <a:latin typeface="Noto Sans Bengali"/>
              </a:defRPr>
            </a:pPr>
            <a:r>
              <a:t>রসায়ন সহজে শিখি • 14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1463040"/>
            <a:ext cx="4846320" cy="4114800"/>
          </a:xfrm>
          <a:prstGeom prst="roundRect">
            <a:avLst/>
          </a:prstGeom>
          <a:solidFill>
            <a:srgbClr val="FFFFFF"/>
          </a:solidFill>
          <a:ln>
            <a:solidFill>
              <a:srgbClr val="CDDC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6400800" y="1463040"/>
            <a:ext cx="4846320" cy="4114800"/>
          </a:xfrm>
          <a:prstGeom prst="roundRect">
            <a:avLst/>
          </a:prstGeom>
          <a:solidFill>
            <a:srgbClr val="FFFFFF"/>
          </a:solidFill>
          <a:ln>
            <a:solidFill>
              <a:srgbClr val="CDDC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371600" y="1828800"/>
            <a:ext cx="393192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300" b="1">
                <a:solidFill>
                  <a:srgbClr val="1D6996"/>
                </a:solidFill>
                <a:latin typeface="Noto Sans Bengali"/>
              </a:defRPr>
            </a:pPr>
            <a:r>
              <a:t>শিক্ষার্থী–১: Na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2743200"/>
            <a:ext cx="3931920" cy="11887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100" b="0">
                <a:solidFill>
                  <a:srgbClr val="1E2A32"/>
                </a:solidFill>
                <a:latin typeface="Noto Sans Bengali"/>
              </a:defRPr>
            </a:pPr>
            <a:r>
              <a:t>হাতে একটি</a:t>
            </a:r>
            <a:br/>
            <a:r>
              <a:t>“e⁻” কার্ড থাকবে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0" y="1828800"/>
            <a:ext cx="393192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300" b="1">
                <a:solidFill>
                  <a:srgbClr val="1C8C8C"/>
                </a:solidFill>
                <a:latin typeface="Noto Sans Bengali"/>
              </a:defRPr>
            </a:pPr>
            <a:r>
              <a:t>শিক্ষার্থী–২: Cl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0" y="2743200"/>
            <a:ext cx="3931920" cy="11887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100" b="0">
                <a:solidFill>
                  <a:srgbClr val="1E2A32"/>
                </a:solidFill>
                <a:latin typeface="Noto Sans Bengali"/>
              </a:defRPr>
            </a:pPr>
            <a:r>
              <a:t>Na-এর কাছ থেকে</a:t>
            </a:r>
            <a:br/>
            <a:r>
              <a:t>“e⁻” গ্রহণ করবে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26080" y="4892040"/>
            <a:ext cx="630936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1700" b="1">
                <a:solidFill>
                  <a:srgbClr val="DCA028"/>
                </a:solidFill>
                <a:latin typeface="Noto Sans Bengali"/>
              </a:defRPr>
            </a:pPr>
            <a:r>
              <a:t>তারপর জিজ্ঞেস করুন: কী ধরনের আকর্ষণ সৃষ্টি হবে?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1C8C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320040"/>
            <a:ext cx="1097280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2900" b="1">
                <a:solidFill>
                  <a:srgbClr val="0F3750"/>
                </a:solidFill>
                <a:latin typeface="Noto Sans Bengali"/>
              </a:defRPr>
            </a:pPr>
            <a:r>
              <a:t>ভুলটি খুঁজে বের করো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692640" y="6446520"/>
            <a:ext cx="1828800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defRPr sz="900" b="0">
                <a:solidFill>
                  <a:srgbClr val="5F6E78"/>
                </a:solidFill>
                <a:latin typeface="Noto Sans Bengali"/>
              </a:defRPr>
            </a:pPr>
            <a:r>
              <a:t>রসায়ন সহজে শিখি •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1554480"/>
            <a:ext cx="9601200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3100" b="1">
                <a:solidFill>
                  <a:srgbClr val="1E2A32"/>
                </a:solidFill>
                <a:latin typeface="Noto Sans Bengali"/>
              </a:defRPr>
            </a:pPr>
            <a:r>
              <a:t>✗  Na + e⁻ → Na⁺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2743200"/>
            <a:ext cx="9601200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3100" b="1">
                <a:solidFill>
                  <a:srgbClr val="1C8C8C"/>
                </a:solidFill>
                <a:latin typeface="Noto Sans Bengali"/>
              </a:defRPr>
            </a:pPr>
            <a:r>
              <a:t>✓  Na → Na⁺ + e⁻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920240" y="4023360"/>
            <a:ext cx="8321040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CDDC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2331720" y="4315968"/>
            <a:ext cx="7498079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100" b="1">
                <a:solidFill>
                  <a:srgbClr val="0F3750"/>
                </a:solidFill>
                <a:latin typeface="Noto Sans Bengali"/>
              </a:defRPr>
            </a:pPr>
            <a:r>
              <a:t>কারণ Na ইলেকট্রন গ্রহণ নয়, ত্যাগ করে।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1C8C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320040"/>
            <a:ext cx="1097280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2900" b="1">
                <a:solidFill>
                  <a:srgbClr val="0F3750"/>
                </a:solidFill>
                <a:latin typeface="Noto Sans Bengali"/>
              </a:defRPr>
            </a:pPr>
            <a:r>
              <a:t>Quick Quiz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914400"/>
            <a:ext cx="1078992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1300" b="0">
                <a:solidFill>
                  <a:srgbClr val="5F6E78"/>
                </a:solidFill>
                <a:latin typeface="Noto Sans Bengali"/>
              </a:defRPr>
            </a:pPr>
            <a:r>
              <a:t>উত্তর ক্লিক করে/পরের অ্যানিমেশনে প্রকাশ করুন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692640" y="6446520"/>
            <a:ext cx="1828800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defRPr sz="900" b="0">
                <a:solidFill>
                  <a:srgbClr val="5F6E78"/>
                </a:solidFill>
                <a:latin typeface="Noto Sans Bengali"/>
              </a:defRPr>
            </a:pPr>
            <a:r>
              <a:t>রসায়ন সহজে শিখি • 16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2960" y="1417320"/>
            <a:ext cx="5212080" cy="4389120"/>
          </a:xfrm>
          <a:prstGeom prst="roundRect">
            <a:avLst/>
          </a:prstGeom>
          <a:solidFill>
            <a:srgbClr val="FFFFFF"/>
          </a:solidFill>
          <a:ln>
            <a:solidFill>
              <a:srgbClr val="CDDC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6172200" y="1417320"/>
            <a:ext cx="5212080" cy="4389120"/>
          </a:xfrm>
          <a:prstGeom prst="roundRect">
            <a:avLst/>
          </a:prstGeom>
          <a:solidFill>
            <a:srgbClr val="FFFFFF"/>
          </a:solidFill>
          <a:ln>
            <a:solidFill>
              <a:srgbClr val="CDDC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143000" y="1737360"/>
            <a:ext cx="4572000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1900" b="1">
                <a:solidFill>
                  <a:srgbClr val="0F3750"/>
                </a:solidFill>
                <a:latin typeface="Noto Sans Bengali"/>
              </a:defRPr>
            </a:pPr>
            <a:r>
              <a:t>Q1. ইলেকট্রন ত্যাগ করলে কী সৃষ্টি হয়?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2651760"/>
            <a:ext cx="4297680" cy="1920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1800" b="0">
                <a:solidFill>
                  <a:srgbClr val="1E2A32"/>
                </a:solidFill>
                <a:latin typeface="Noto Sans Bengali"/>
              </a:defRPr>
            </a:pPr>
            <a:r>
              <a:t>A. অ্যানায়ন</a:t>
            </a:r>
            <a:br/>
            <a:r>
              <a:t>B. ক্যাটায়ন</a:t>
            </a:r>
            <a:br/>
            <a:r>
              <a:t>C. নিউট্রন</a:t>
            </a:r>
            <a:br/>
            <a:r>
              <a:t>D. আইসোটোপ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92240" y="1737360"/>
            <a:ext cx="4572000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1900" b="1">
                <a:solidFill>
                  <a:srgbClr val="0F3750"/>
                </a:solidFill>
                <a:latin typeface="Noto Sans Bengali"/>
              </a:defRPr>
            </a:pPr>
            <a:r>
              <a:t>Q2. Cl একটি e⁻ গ্রহণ করলে কী হবে?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20840" y="2651760"/>
            <a:ext cx="4206240" cy="1920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1800" b="0">
                <a:solidFill>
                  <a:srgbClr val="1E2A32"/>
                </a:solidFill>
                <a:latin typeface="Noto Sans Bengali"/>
              </a:defRPr>
            </a:pPr>
            <a:r>
              <a:t>A. Cl⁺</a:t>
            </a:r>
            <a:br/>
            <a:r>
              <a:t>B. Cl²⁺</a:t>
            </a:r>
            <a:br/>
            <a:r>
              <a:t>C. Cl⁻</a:t>
            </a:r>
            <a:br/>
            <a:r>
              <a:t>D. Cl²⁻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1C8C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320040"/>
            <a:ext cx="1097280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2900" b="1">
                <a:solidFill>
                  <a:srgbClr val="0F3750"/>
                </a:solidFill>
                <a:latin typeface="Noto Sans Bengali"/>
              </a:defRPr>
            </a:pPr>
            <a:r>
              <a:t>উচ্চতর চিন্তন দক্ষতা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914400"/>
            <a:ext cx="1078992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1300" b="0">
                <a:solidFill>
                  <a:srgbClr val="5F6E78"/>
                </a:solidFill>
                <a:latin typeface="Noto Sans Bengali"/>
              </a:defRPr>
            </a:pPr>
            <a:r>
              <a:t>নিজের ভাষায় ব্যাখ্যা করো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692640" y="6446520"/>
            <a:ext cx="1828800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defRPr sz="900" b="0">
                <a:solidFill>
                  <a:srgbClr val="5F6E78"/>
                </a:solidFill>
                <a:latin typeface="Noto Sans Bengali"/>
              </a:defRPr>
            </a:pPr>
            <a:r>
              <a:t>রসায়ন সহজে শিখি • 17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1554480"/>
            <a:ext cx="10332720" cy="3383280"/>
          </a:xfrm>
          <a:prstGeom prst="roundRect">
            <a:avLst/>
          </a:prstGeom>
          <a:solidFill>
            <a:srgbClr val="FFFFFF"/>
          </a:solidFill>
          <a:ln>
            <a:solidFill>
              <a:srgbClr val="CDDC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463040" y="2011680"/>
            <a:ext cx="9235440" cy="1920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600" b="1">
                <a:solidFill>
                  <a:srgbClr val="0F3750"/>
                </a:solidFill>
                <a:latin typeface="Noto Sans Bengali"/>
              </a:defRPr>
            </a:pPr>
            <a:r>
              <a:t>NaCl-এ Na ও Cl পরমাণু সরাসরি আকর্ষণ না করে</a:t>
            </a:r>
            <a:br/>
            <a:r>
              <a:t>Na⁺ ও Cl⁻ আয়ন পরস্পরকে আকর্ষণ করে কেন?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34640" y="5166360"/>
            <a:ext cx="64922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1600" b="0">
                <a:solidFill>
                  <a:srgbClr val="1C8C8C"/>
                </a:solidFill>
                <a:latin typeface="Noto Sans Bengali"/>
              </a:defRPr>
            </a:pPr>
            <a:r>
              <a:t>ইঙ্গিত: চার্জ ও স্থির বৈদ্যুতিক আকর্ষণ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1C8C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320040"/>
            <a:ext cx="1097280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2900" b="1">
                <a:solidFill>
                  <a:srgbClr val="0F3750"/>
                </a:solidFill>
                <a:latin typeface="Noto Sans Bengali"/>
              </a:defRPr>
            </a:pPr>
            <a:r>
              <a:t>আজ যা শিখলাম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692640" y="6446520"/>
            <a:ext cx="1828800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defRPr sz="900" b="0">
                <a:solidFill>
                  <a:srgbClr val="5F6E78"/>
                </a:solidFill>
                <a:latin typeface="Noto Sans Bengali"/>
              </a:defRPr>
            </a:pPr>
            <a:r>
              <a:t>রসায়ন সহজে শিখি • 18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200400" y="1234440"/>
            <a:ext cx="5760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CDDC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3429000" y="1307592"/>
            <a:ext cx="530352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1900" b="1">
                <a:solidFill>
                  <a:srgbClr val="0F3750"/>
                </a:solidFill>
                <a:latin typeface="Noto Sans Bengali"/>
              </a:defRPr>
            </a:pPr>
            <a:r>
              <a:t>পরমাণু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77840" y="1874519"/>
            <a:ext cx="91440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000" b="1">
                <a:solidFill>
                  <a:srgbClr val="DCA028"/>
                </a:solidFill>
                <a:latin typeface="Noto Sans Bengali"/>
              </a:defRPr>
            </a:pPr>
            <a:r>
              <a:t>↓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200400" y="2167128"/>
            <a:ext cx="5760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CDDC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3429000" y="2240280"/>
            <a:ext cx="530352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1900" b="1">
                <a:solidFill>
                  <a:srgbClr val="0F3750"/>
                </a:solidFill>
                <a:latin typeface="Noto Sans Bengali"/>
              </a:defRPr>
            </a:pPr>
            <a:r>
              <a:t>ইলেকট্রন স্থানান্তর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577840" y="2807208"/>
            <a:ext cx="91440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000" b="1">
                <a:solidFill>
                  <a:srgbClr val="DCA028"/>
                </a:solidFill>
                <a:latin typeface="Noto Sans Bengali"/>
              </a:defRPr>
            </a:pPr>
            <a:r>
              <a:t>↓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200400" y="3099816"/>
            <a:ext cx="5760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CDDC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3429000" y="3172968"/>
            <a:ext cx="530352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1900" b="1">
                <a:solidFill>
                  <a:srgbClr val="0F3750"/>
                </a:solidFill>
                <a:latin typeface="Noto Sans Bengali"/>
              </a:defRPr>
            </a:pPr>
            <a:r>
              <a:t>ক্যাটায়ন + অ্যানায়ন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577840" y="3739896"/>
            <a:ext cx="91440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000" b="1">
                <a:solidFill>
                  <a:srgbClr val="DCA028"/>
                </a:solidFill>
                <a:latin typeface="Noto Sans Bengali"/>
              </a:defRPr>
            </a:pPr>
            <a:r>
              <a:t>↓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200400" y="4032504"/>
            <a:ext cx="5760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CDDC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3429000" y="4105656"/>
            <a:ext cx="530352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1900" b="1">
                <a:solidFill>
                  <a:srgbClr val="0F3750"/>
                </a:solidFill>
                <a:latin typeface="Noto Sans Bengali"/>
              </a:defRPr>
            </a:pPr>
            <a:r>
              <a:rPr dirty="0" err="1"/>
              <a:t>স্থির</a:t>
            </a:r>
            <a:r>
              <a:rPr dirty="0"/>
              <a:t> </a:t>
            </a:r>
            <a:r>
              <a:rPr dirty="0" err="1"/>
              <a:t>বৈদ্যুতিক</a:t>
            </a:r>
            <a:r>
              <a:rPr dirty="0"/>
              <a:t> </a:t>
            </a:r>
            <a:r>
              <a:rPr dirty="0" err="1"/>
              <a:t>আকর্ষণ</a:t>
            </a:r>
            <a:endParaRPr dirty="0"/>
          </a:p>
        </p:txBody>
      </p:sp>
      <p:sp>
        <p:nvSpPr>
          <p:cNvPr id="16" name="TextBox 15"/>
          <p:cNvSpPr txBox="1"/>
          <p:nvPr/>
        </p:nvSpPr>
        <p:spPr>
          <a:xfrm>
            <a:off x="5577840" y="4672584"/>
            <a:ext cx="91440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000" b="1">
                <a:solidFill>
                  <a:srgbClr val="DCA028"/>
                </a:solidFill>
                <a:latin typeface="Noto Sans Bengali"/>
              </a:defRPr>
            </a:pPr>
            <a:r>
              <a:t>↓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200400" y="4965192"/>
            <a:ext cx="5760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CDDC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3429000" y="5038344"/>
            <a:ext cx="530352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1900" b="1">
                <a:solidFill>
                  <a:srgbClr val="0F3750"/>
                </a:solidFill>
                <a:latin typeface="Noto Sans Bengali"/>
              </a:defRPr>
            </a:pPr>
            <a:r>
              <a:rPr dirty="0" err="1"/>
              <a:t>আয়নিক</a:t>
            </a:r>
            <a:r>
              <a:rPr dirty="0"/>
              <a:t> </a:t>
            </a:r>
            <a:r>
              <a:rPr dirty="0" err="1"/>
              <a:t>বন্ধন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2" grpId="0"/>
      <p:bldP spid="15" grpId="0"/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1C8C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320040"/>
            <a:ext cx="1097280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2900" b="1">
                <a:solidFill>
                  <a:srgbClr val="0F3750"/>
                </a:solidFill>
                <a:latin typeface="Noto Sans Bengali"/>
              </a:defRPr>
            </a:pPr>
            <a:r>
              <a:t>বাড়ির কাজ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692640" y="6446520"/>
            <a:ext cx="1828800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defRPr sz="900" b="0">
                <a:solidFill>
                  <a:srgbClr val="5F6E78"/>
                </a:solidFill>
                <a:latin typeface="Noto Sans Bengali"/>
              </a:defRPr>
            </a:pPr>
            <a:r>
              <a:t>রসায়ন সহজে শিখি • 19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1463040"/>
            <a:ext cx="10332720" cy="4389120"/>
          </a:xfrm>
          <a:prstGeom prst="roundRect">
            <a:avLst/>
          </a:prstGeom>
          <a:solidFill>
            <a:srgbClr val="FFFFFF"/>
          </a:solidFill>
          <a:ln>
            <a:solidFill>
              <a:srgbClr val="CDDC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417320" y="1828800"/>
            <a:ext cx="932688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400" b="1">
                <a:solidFill>
                  <a:srgbClr val="0F3750"/>
                </a:solidFill>
                <a:latin typeface="Noto Sans Bengali"/>
              </a:defRPr>
            </a:pPr>
            <a:r>
              <a:t>Mg ও Cl-এর মধ্যে যৌগ গঠনের প্রক্রিয়া দেখাও।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20240" y="2788920"/>
            <a:ext cx="832104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200" b="1">
                <a:solidFill>
                  <a:srgbClr val="1C8C8C"/>
                </a:solidFill>
                <a:latin typeface="Noto Sans Bengali"/>
              </a:defRPr>
            </a:pPr>
            <a:r>
              <a:t>Mg = 2, 8, 2     |     Cl = 2, 8, 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3749039"/>
            <a:ext cx="923544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300" b="1">
                <a:solidFill>
                  <a:srgbClr val="1E2A32"/>
                </a:solidFill>
                <a:latin typeface="Noto Sans Bengali"/>
              </a:defRPr>
            </a:pPr>
            <a:r>
              <a:t>কেন উৎপন্ন যৌগের সংকেত MgCl₂ হয়,</a:t>
            </a:r>
            <a:br/>
            <a:r>
              <a:t>MgCl নয়? ব্যাখ্যা করো।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1C8C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320040"/>
            <a:ext cx="1097280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2900" b="1">
                <a:solidFill>
                  <a:srgbClr val="0F3750"/>
                </a:solidFill>
                <a:latin typeface="Noto Sans Bengali"/>
              </a:defRPr>
            </a:pPr>
            <a:r>
              <a:t>বাস্তব জীবনের প্রশ্ন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914400"/>
            <a:ext cx="1078992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1300" b="0">
                <a:solidFill>
                  <a:srgbClr val="5F6E78"/>
                </a:solidFill>
                <a:latin typeface="Noto Sans Bengali"/>
              </a:defRPr>
            </a:pPr>
            <a:r>
              <a:t>লবণের একটি দানার পেছনে আছে ইলেকট্রনের গল্প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692640" y="6446520"/>
            <a:ext cx="1828800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defRPr sz="900" b="0">
                <a:solidFill>
                  <a:srgbClr val="5F6E78"/>
                </a:solidFill>
                <a:latin typeface="Noto Sans Bengali"/>
              </a:defRPr>
            </a:pPr>
            <a:r>
              <a:t>রসায়ন সহজে শিখি • 02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1463040"/>
            <a:ext cx="10698480" cy="4297680"/>
          </a:xfrm>
          <a:prstGeom prst="roundRect">
            <a:avLst/>
          </a:prstGeom>
          <a:solidFill>
            <a:srgbClr val="FFFFFF"/>
          </a:solidFill>
          <a:ln>
            <a:solidFill>
              <a:srgbClr val="CDDC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097280" y="1828800"/>
            <a:ext cx="996696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500" b="1">
                <a:solidFill>
                  <a:srgbClr val="0F3750"/>
                </a:solidFill>
                <a:latin typeface="Noto Sans Bengali"/>
              </a:defRPr>
            </a:pPr>
            <a:r>
              <a:t>আমরা প্রতিদিন খাবারে NaCl ব্যবহার করি।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2743200"/>
            <a:ext cx="9418320" cy="11887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900" b="1">
                <a:solidFill>
                  <a:srgbClr val="1C8C8C"/>
                </a:solidFill>
                <a:latin typeface="Noto Sans Bengali"/>
              </a:defRPr>
            </a:pPr>
            <a:r>
              <a:rPr dirty="0" err="1"/>
              <a:t>কিন্তু</a:t>
            </a:r>
            <a:r>
              <a:rPr dirty="0"/>
              <a:t> Na ও </a:t>
            </a:r>
            <a:r>
              <a:rPr dirty="0" err="1"/>
              <a:t>Cl</a:t>
            </a:r>
            <a:r>
              <a:rPr dirty="0"/>
              <a:t> </a:t>
            </a:r>
            <a:r>
              <a:rPr dirty="0" err="1"/>
              <a:t>কীভাবে</a:t>
            </a:r>
            <a:r>
              <a:rPr dirty="0"/>
              <a:t> </a:t>
            </a:r>
            <a:r>
              <a:rPr dirty="0" err="1"/>
              <a:t>একত্রিত</a:t>
            </a:r>
            <a:r>
              <a:rPr dirty="0"/>
              <a:t> </a:t>
            </a:r>
            <a:r>
              <a:rPr dirty="0" err="1"/>
              <a:t>হয়ে</a:t>
            </a:r>
            <a:r>
              <a:rPr dirty="0"/>
              <a:t/>
            </a:r>
            <a:br>
              <a:rPr dirty="0"/>
            </a:br>
            <a:r>
              <a:rPr dirty="0" err="1"/>
              <a:t>সোডিয়াম</a:t>
            </a:r>
            <a:r>
              <a:rPr dirty="0"/>
              <a:t> </a:t>
            </a:r>
            <a:r>
              <a:rPr dirty="0" err="1"/>
              <a:t>ক্লোরাইড</a:t>
            </a:r>
            <a:r>
              <a:rPr dirty="0"/>
              <a:t> </a:t>
            </a:r>
            <a:r>
              <a:rPr dirty="0" err="1"/>
              <a:t>তৈরি</a:t>
            </a:r>
            <a:r>
              <a:rPr dirty="0"/>
              <a:t> </a:t>
            </a:r>
            <a:r>
              <a:rPr dirty="0" err="1"/>
              <a:t>করে</a:t>
            </a:r>
            <a:r>
              <a:rPr dirty="0"/>
              <a:t>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4709160"/>
            <a:ext cx="66751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000" b="0">
                <a:solidFill>
                  <a:srgbClr val="1E2A32"/>
                </a:solidFill>
                <a:latin typeface="Noto Sans Bengali"/>
              </a:defRPr>
            </a:pPr>
            <a:r>
              <a:t>আজ আমরা এই রহস্যটি আবিষ্কার করব।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1C8C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320040"/>
            <a:ext cx="1097280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2900" b="1">
                <a:solidFill>
                  <a:srgbClr val="0F3750"/>
                </a:solidFill>
                <a:latin typeface="Noto Sans Bengali"/>
              </a:defRPr>
            </a:pPr>
            <a:r>
              <a:t>ধন্যবাদ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692640" y="6446520"/>
            <a:ext cx="1828800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defRPr sz="900" b="0">
                <a:solidFill>
                  <a:srgbClr val="5F6E78"/>
                </a:solidFill>
                <a:latin typeface="Noto Sans Bengali"/>
              </a:defRPr>
            </a:pPr>
            <a:r>
              <a:t>রসায়ন সহজে শিখি • 20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1508760"/>
            <a:ext cx="10332720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3400" b="1">
                <a:solidFill>
                  <a:srgbClr val="1C8C8C"/>
                </a:solidFill>
                <a:latin typeface="Noto Sans Bengali"/>
              </a:defRPr>
            </a:pPr>
            <a:r>
              <a:t>“রসায়ন মুখস্থ নয়—বুঝে শিখি”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828800" y="2926080"/>
            <a:ext cx="8503920" cy="1920240"/>
          </a:xfrm>
          <a:prstGeom prst="roundRect">
            <a:avLst/>
          </a:prstGeom>
          <a:solidFill>
            <a:srgbClr val="FFFFFF"/>
          </a:solidFill>
          <a:ln>
            <a:solidFill>
              <a:srgbClr val="CDDC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2240280" y="3246120"/>
            <a:ext cx="768096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1900" b="1">
                <a:solidFill>
                  <a:srgbClr val="DCA028"/>
                </a:solidFill>
                <a:latin typeface="Noto Sans Bengali"/>
              </a:defRPr>
            </a:pPr>
            <a:r>
              <a:t>শেষ প্রশ্ন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40280" y="3794760"/>
            <a:ext cx="7680960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200" b="1">
                <a:solidFill>
                  <a:srgbClr val="0F3750"/>
                </a:solidFill>
                <a:latin typeface="Noto Sans Bengali"/>
              </a:defRPr>
            </a:pPr>
            <a:r>
              <a:t>ইলেকট্রন স্থানান্তর না হলে আয়নিক বন্ধন সৃষ্টি হবে কি? কেন?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1C8C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320040"/>
            <a:ext cx="1097280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2900" b="1">
                <a:solidFill>
                  <a:srgbClr val="0F3750"/>
                </a:solidFill>
                <a:latin typeface="Noto Sans Bengali"/>
              </a:defRPr>
            </a:pPr>
            <a:r>
              <a:t>পূর্বজ্ঞান যাচাই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692640" y="6446520"/>
            <a:ext cx="1828800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defRPr sz="900" b="0">
                <a:solidFill>
                  <a:srgbClr val="5F6E78"/>
                </a:solidFill>
                <a:latin typeface="Noto Sans Bengali"/>
              </a:defRPr>
            </a:pPr>
            <a:r>
              <a:t>রসায়ন সহজে শিখি • 03</a:t>
            </a:r>
          </a:p>
        </p:txBody>
      </p:sp>
      <p:sp>
        <p:nvSpPr>
          <p:cNvPr id="5" name="Oval 4"/>
          <p:cNvSpPr/>
          <p:nvPr/>
        </p:nvSpPr>
        <p:spPr>
          <a:xfrm>
            <a:off x="2423160" y="2971800"/>
            <a:ext cx="822960" cy="822960"/>
          </a:xfrm>
          <a:prstGeom prst="ellipse">
            <a:avLst/>
          </a:prstGeom>
          <a:solidFill>
            <a:srgbClr val="1D69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2468880" y="3154680"/>
            <a:ext cx="73152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100" b="1">
                <a:solidFill>
                  <a:srgbClr val="FFFFFF"/>
                </a:solidFill>
                <a:latin typeface="Noto Sans Bengali"/>
              </a:defRPr>
            </a:pPr>
            <a:r>
              <a:t>Na</a:t>
            </a:r>
          </a:p>
        </p:txBody>
      </p:sp>
      <p:sp>
        <p:nvSpPr>
          <p:cNvPr id="7" name="Oval 6"/>
          <p:cNvSpPr/>
          <p:nvPr/>
        </p:nvSpPr>
        <p:spPr>
          <a:xfrm>
            <a:off x="2057400" y="2606040"/>
            <a:ext cx="1554480" cy="1554480"/>
          </a:xfrm>
          <a:prstGeom prst="ellipse">
            <a:avLst/>
          </a:prstGeom>
          <a:noFill/>
          <a:ln w="15240">
            <a:solidFill>
              <a:srgbClr val="96B4C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7"/>
          <p:cNvSpPr/>
          <p:nvPr/>
        </p:nvSpPr>
        <p:spPr>
          <a:xfrm>
            <a:off x="1691640" y="2240280"/>
            <a:ext cx="2286000" cy="2286000"/>
          </a:xfrm>
          <a:prstGeom prst="ellipse">
            <a:avLst/>
          </a:prstGeom>
          <a:noFill/>
          <a:ln w="15240">
            <a:solidFill>
              <a:srgbClr val="96B4C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1325880" y="1874520"/>
            <a:ext cx="3017520" cy="3017520"/>
          </a:xfrm>
          <a:prstGeom prst="ellipse">
            <a:avLst/>
          </a:prstGeom>
          <a:noFill/>
          <a:ln w="15240">
            <a:solidFill>
              <a:srgbClr val="96B4C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600200" y="5010912"/>
            <a:ext cx="246888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1400" b="1">
                <a:solidFill>
                  <a:srgbClr val="0F3750"/>
                </a:solidFill>
                <a:latin typeface="Noto Sans Bengali"/>
              </a:defRPr>
            </a:pPr>
            <a:r>
              <a:t>2, 8, 1</a:t>
            </a:r>
          </a:p>
        </p:txBody>
      </p:sp>
      <p:sp>
        <p:nvSpPr>
          <p:cNvPr id="11" name="Oval 10"/>
          <p:cNvSpPr/>
          <p:nvPr/>
        </p:nvSpPr>
        <p:spPr>
          <a:xfrm>
            <a:off x="8549640" y="2971800"/>
            <a:ext cx="822960" cy="822960"/>
          </a:xfrm>
          <a:prstGeom prst="ellipse">
            <a:avLst/>
          </a:prstGeom>
          <a:solidFill>
            <a:srgbClr val="1C8C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595360" y="3154680"/>
            <a:ext cx="73152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100" b="1">
                <a:solidFill>
                  <a:srgbClr val="FFFFFF"/>
                </a:solidFill>
                <a:latin typeface="Noto Sans Bengali"/>
              </a:defRPr>
            </a:pPr>
            <a:r>
              <a:t>Cl</a:t>
            </a:r>
          </a:p>
        </p:txBody>
      </p:sp>
      <p:sp>
        <p:nvSpPr>
          <p:cNvPr id="13" name="Oval 12"/>
          <p:cNvSpPr/>
          <p:nvPr/>
        </p:nvSpPr>
        <p:spPr>
          <a:xfrm>
            <a:off x="8183880" y="2606040"/>
            <a:ext cx="1554480" cy="1554480"/>
          </a:xfrm>
          <a:prstGeom prst="ellipse">
            <a:avLst/>
          </a:prstGeom>
          <a:noFill/>
          <a:ln w="15240">
            <a:solidFill>
              <a:srgbClr val="96B4C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Oval 13"/>
          <p:cNvSpPr/>
          <p:nvPr/>
        </p:nvSpPr>
        <p:spPr>
          <a:xfrm>
            <a:off x="7818120" y="2240280"/>
            <a:ext cx="2286000" cy="2286000"/>
          </a:xfrm>
          <a:prstGeom prst="ellipse">
            <a:avLst/>
          </a:prstGeom>
          <a:noFill/>
          <a:ln w="15240">
            <a:solidFill>
              <a:srgbClr val="96B4C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Oval 14"/>
          <p:cNvSpPr/>
          <p:nvPr/>
        </p:nvSpPr>
        <p:spPr>
          <a:xfrm>
            <a:off x="7452360" y="1874520"/>
            <a:ext cx="3017520" cy="3017520"/>
          </a:xfrm>
          <a:prstGeom prst="ellipse">
            <a:avLst/>
          </a:prstGeom>
          <a:noFill/>
          <a:ln w="15240">
            <a:solidFill>
              <a:srgbClr val="96B4C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7726680" y="5010912"/>
            <a:ext cx="246888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1400" b="1">
                <a:solidFill>
                  <a:srgbClr val="0F3750"/>
                </a:solidFill>
                <a:latin typeface="Noto Sans Bengali"/>
              </a:defRPr>
            </a:pPr>
            <a:r>
              <a:t>2, 8, 7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97680" y="1920240"/>
            <a:ext cx="3474720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500" b="1">
                <a:solidFill>
                  <a:srgbClr val="0F3750"/>
                </a:solidFill>
                <a:latin typeface="Noto Sans Bengali"/>
              </a:defRPr>
            </a:pPr>
            <a:r>
              <a:t>কার পক্ষে ইলেকট্রন</a:t>
            </a:r>
            <a:br/>
            <a:r>
              <a:t>ত্যাগ করা সহজ?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480560" y="4206240"/>
            <a:ext cx="31089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1700" b="1">
                <a:solidFill>
                  <a:srgbClr val="DCA028"/>
                </a:solidFill>
                <a:latin typeface="Noto Sans Bengali"/>
              </a:defRPr>
            </a:pPr>
            <a:r>
              <a:t>চিন্তা করো → বলো → কারণ দাও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1C8C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320040"/>
            <a:ext cx="1097280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2900" b="1">
                <a:solidFill>
                  <a:srgbClr val="0F3750"/>
                </a:solidFill>
                <a:latin typeface="Noto Sans Bengali"/>
              </a:defRPr>
            </a:pPr>
            <a:r>
              <a:t>শিখনফল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914400"/>
            <a:ext cx="1078992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1300" b="0">
                <a:solidFill>
                  <a:srgbClr val="5F6E78"/>
                </a:solidFill>
                <a:latin typeface="Noto Sans Bengali"/>
              </a:defRPr>
            </a:pPr>
            <a:r>
              <a:t>এই পাঠ শেষে শিক্ষার্থীরা—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692640" y="6446520"/>
            <a:ext cx="1828800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defRPr sz="900" b="0">
                <a:solidFill>
                  <a:srgbClr val="5F6E78"/>
                </a:solidFill>
                <a:latin typeface="Noto Sans Bengali"/>
              </a:defRPr>
            </a:pPr>
            <a:r>
              <a:t>রসায়ন সহজে শিখি • 04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1417320"/>
            <a:ext cx="10241280" cy="841248"/>
          </a:xfrm>
          <a:prstGeom prst="roundRect">
            <a:avLst/>
          </a:prstGeom>
          <a:solidFill>
            <a:srgbClr val="FFFFFF"/>
          </a:solidFill>
          <a:ln>
            <a:solidFill>
              <a:srgbClr val="CDDC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234440" y="1554480"/>
            <a:ext cx="5029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400" b="1">
                <a:solidFill>
                  <a:srgbClr val="1C8C8C"/>
                </a:solidFill>
                <a:latin typeface="Noto Sans Bengali"/>
              </a:defRPr>
            </a:pPr>
            <a:r>
              <a:t>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28800" y="1508760"/>
            <a:ext cx="877824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2000" b="0">
                <a:solidFill>
                  <a:srgbClr val="1E2A32"/>
                </a:solidFill>
                <a:latin typeface="Noto Sans Bengali"/>
              </a:defRPr>
            </a:pPr>
            <a:r>
              <a:rPr dirty="0" err="1"/>
              <a:t>আয়ন</a:t>
            </a:r>
            <a:r>
              <a:rPr dirty="0"/>
              <a:t> </a:t>
            </a:r>
            <a:r>
              <a:rPr dirty="0" err="1"/>
              <a:t>কী</a:t>
            </a:r>
            <a:r>
              <a:rPr dirty="0"/>
              <a:t> </a:t>
            </a:r>
            <a:r>
              <a:rPr dirty="0" err="1"/>
              <a:t>তা</a:t>
            </a:r>
            <a:r>
              <a:rPr dirty="0"/>
              <a:t> </a:t>
            </a:r>
            <a:r>
              <a:rPr dirty="0" err="1"/>
              <a:t>ব্যাখ্যা</a:t>
            </a:r>
            <a:r>
              <a:rPr dirty="0"/>
              <a:t> </a:t>
            </a:r>
            <a:r>
              <a:rPr dirty="0" err="1"/>
              <a:t>করতে</a:t>
            </a:r>
            <a:r>
              <a:rPr dirty="0"/>
              <a:t> </a:t>
            </a:r>
            <a:r>
              <a:rPr dirty="0" err="1"/>
              <a:t>পারবে</a:t>
            </a:r>
            <a:endParaRPr dirty="0"/>
          </a:p>
        </p:txBody>
      </p:sp>
      <p:sp>
        <p:nvSpPr>
          <p:cNvPr id="9" name="Rounded Rectangle 8"/>
          <p:cNvSpPr/>
          <p:nvPr/>
        </p:nvSpPr>
        <p:spPr>
          <a:xfrm>
            <a:off x="914400" y="2560320"/>
            <a:ext cx="10241280" cy="841248"/>
          </a:xfrm>
          <a:prstGeom prst="roundRect">
            <a:avLst/>
          </a:prstGeom>
          <a:solidFill>
            <a:srgbClr val="FFFFFF"/>
          </a:solidFill>
          <a:ln>
            <a:solidFill>
              <a:srgbClr val="CDDC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234440" y="2697480"/>
            <a:ext cx="5029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400" b="1">
                <a:solidFill>
                  <a:srgbClr val="1C8C8C"/>
                </a:solidFill>
                <a:latin typeface="Noto Sans Bengali"/>
              </a:defRPr>
            </a:pPr>
            <a:r>
              <a:t>✓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28800" y="2651760"/>
            <a:ext cx="877824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2000" b="0">
                <a:solidFill>
                  <a:srgbClr val="1E2A32"/>
                </a:solidFill>
                <a:latin typeface="Noto Sans Bengali"/>
              </a:defRPr>
            </a:pPr>
            <a:r>
              <a:rPr dirty="0" err="1"/>
              <a:t>ক্যাটায়ন</a:t>
            </a:r>
            <a:r>
              <a:rPr dirty="0"/>
              <a:t> ও </a:t>
            </a:r>
            <a:r>
              <a:rPr dirty="0" err="1"/>
              <a:t>অ্যানায়ন</a:t>
            </a:r>
            <a:r>
              <a:rPr dirty="0"/>
              <a:t> </a:t>
            </a:r>
            <a:r>
              <a:rPr dirty="0" err="1"/>
              <a:t>শনাক্ত</a:t>
            </a:r>
            <a:r>
              <a:rPr dirty="0"/>
              <a:t> </a:t>
            </a:r>
            <a:r>
              <a:rPr dirty="0" err="1"/>
              <a:t>করতে</a:t>
            </a:r>
            <a:r>
              <a:rPr dirty="0"/>
              <a:t> </a:t>
            </a:r>
            <a:r>
              <a:rPr dirty="0" err="1"/>
              <a:t>পারবে</a:t>
            </a:r>
            <a:endParaRPr dirty="0"/>
          </a:p>
        </p:txBody>
      </p:sp>
      <p:sp>
        <p:nvSpPr>
          <p:cNvPr id="12" name="Rounded Rectangle 11"/>
          <p:cNvSpPr/>
          <p:nvPr/>
        </p:nvSpPr>
        <p:spPr>
          <a:xfrm>
            <a:off x="914400" y="3703320"/>
            <a:ext cx="10241280" cy="841248"/>
          </a:xfrm>
          <a:prstGeom prst="roundRect">
            <a:avLst/>
          </a:prstGeom>
          <a:solidFill>
            <a:srgbClr val="FFFFFF"/>
          </a:solidFill>
          <a:ln>
            <a:solidFill>
              <a:srgbClr val="CDDC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234440" y="3840480"/>
            <a:ext cx="5029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400" b="1">
                <a:solidFill>
                  <a:srgbClr val="1C8C8C"/>
                </a:solidFill>
                <a:latin typeface="Noto Sans Bengali"/>
              </a:defRPr>
            </a:pPr>
            <a:r>
              <a:t>✓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28800" y="3794760"/>
            <a:ext cx="877824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2000" b="0">
                <a:solidFill>
                  <a:srgbClr val="1E2A32"/>
                </a:solidFill>
                <a:latin typeface="Noto Sans Bengali"/>
              </a:defRPr>
            </a:pPr>
            <a:r>
              <a:t>আয়নিক বন্ধনের গঠন ব্যাখ্যা করতে পারবে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14400" y="4846320"/>
            <a:ext cx="10241280" cy="841248"/>
          </a:xfrm>
          <a:prstGeom prst="roundRect">
            <a:avLst/>
          </a:prstGeom>
          <a:solidFill>
            <a:srgbClr val="FFFFFF"/>
          </a:solidFill>
          <a:ln>
            <a:solidFill>
              <a:srgbClr val="CDDC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234440" y="4983480"/>
            <a:ext cx="5029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400" b="1">
                <a:solidFill>
                  <a:srgbClr val="1C8C8C"/>
                </a:solidFill>
                <a:latin typeface="Noto Sans Bengali"/>
              </a:defRPr>
            </a:pPr>
            <a:r>
              <a:t>✓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828800" y="4937760"/>
            <a:ext cx="877824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2000" b="0">
                <a:solidFill>
                  <a:srgbClr val="1E2A32"/>
                </a:solidFill>
                <a:latin typeface="Noto Sans Bengali"/>
              </a:defRPr>
            </a:pPr>
            <a:r>
              <a:rPr dirty="0" err="1"/>
              <a:t>NaCl-এর</a:t>
            </a:r>
            <a:r>
              <a:rPr dirty="0"/>
              <a:t> </a:t>
            </a:r>
            <a:r>
              <a:rPr dirty="0" err="1"/>
              <a:t>বন্ধন</a:t>
            </a:r>
            <a:r>
              <a:rPr dirty="0"/>
              <a:t> </a:t>
            </a:r>
            <a:r>
              <a:rPr dirty="0" err="1"/>
              <a:t>চিত্রের</a:t>
            </a:r>
            <a:r>
              <a:rPr dirty="0"/>
              <a:t> </a:t>
            </a:r>
            <a:r>
              <a:rPr dirty="0" err="1"/>
              <a:t>মাধ্যমে</a:t>
            </a:r>
            <a:r>
              <a:rPr dirty="0"/>
              <a:t> </a:t>
            </a:r>
            <a:r>
              <a:rPr dirty="0" err="1"/>
              <a:t>উপস্থাপন</a:t>
            </a:r>
            <a:r>
              <a:rPr dirty="0"/>
              <a:t> </a:t>
            </a:r>
            <a:r>
              <a:rPr dirty="0" err="1"/>
              <a:t>করতে</a:t>
            </a:r>
            <a:r>
              <a:rPr dirty="0"/>
              <a:t> </a:t>
            </a:r>
            <a:r>
              <a:rPr dirty="0" err="1"/>
              <a:t>পারবে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4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1C8C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320040"/>
            <a:ext cx="1097280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2900" b="1">
                <a:solidFill>
                  <a:srgbClr val="0F3750"/>
                </a:solidFill>
                <a:latin typeface="Noto Sans Bengali"/>
              </a:defRPr>
            </a:pPr>
            <a:r>
              <a:t>Na-এর সিদ্ধান্ত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914400"/>
            <a:ext cx="1078992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1300" b="0">
                <a:solidFill>
                  <a:srgbClr val="5F6E78"/>
                </a:solidFill>
                <a:latin typeface="Noto Sans Bengali"/>
              </a:defRPr>
            </a:pPr>
            <a:r>
              <a:t>স্থিতিশীল হওয়ার সহজ পথ কোনটি?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692640" y="6446520"/>
            <a:ext cx="1828800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defRPr sz="900" b="0">
                <a:solidFill>
                  <a:srgbClr val="5F6E78"/>
                </a:solidFill>
                <a:latin typeface="Noto Sans Bengali"/>
              </a:defRPr>
            </a:pPr>
            <a:r>
              <a:t>রসায়ন সহজে শিখি • 05</a:t>
            </a:r>
          </a:p>
        </p:txBody>
      </p:sp>
      <p:sp>
        <p:nvSpPr>
          <p:cNvPr id="6" name="Oval 5"/>
          <p:cNvSpPr/>
          <p:nvPr/>
        </p:nvSpPr>
        <p:spPr>
          <a:xfrm>
            <a:off x="2514600" y="3063239"/>
            <a:ext cx="822960" cy="822960"/>
          </a:xfrm>
          <a:prstGeom prst="ellipse">
            <a:avLst/>
          </a:prstGeom>
          <a:solidFill>
            <a:srgbClr val="1D69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2560320" y="3246120"/>
            <a:ext cx="73152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100" b="1">
                <a:solidFill>
                  <a:srgbClr val="FFFFFF"/>
                </a:solidFill>
                <a:latin typeface="Noto Sans Bengali"/>
              </a:defRPr>
            </a:pPr>
            <a:r>
              <a:t>Na</a:t>
            </a:r>
          </a:p>
        </p:txBody>
      </p:sp>
      <p:sp>
        <p:nvSpPr>
          <p:cNvPr id="8" name="Oval 7"/>
          <p:cNvSpPr/>
          <p:nvPr/>
        </p:nvSpPr>
        <p:spPr>
          <a:xfrm>
            <a:off x="2148840" y="2697479"/>
            <a:ext cx="1554480" cy="1554480"/>
          </a:xfrm>
          <a:prstGeom prst="ellipse">
            <a:avLst/>
          </a:prstGeom>
          <a:noFill/>
          <a:ln w="15240">
            <a:solidFill>
              <a:srgbClr val="96B4C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1783080" y="2331720"/>
            <a:ext cx="2286000" cy="2286000"/>
          </a:xfrm>
          <a:prstGeom prst="ellipse">
            <a:avLst/>
          </a:prstGeom>
          <a:noFill/>
          <a:ln w="15240">
            <a:solidFill>
              <a:srgbClr val="96B4C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Oval 9"/>
          <p:cNvSpPr/>
          <p:nvPr/>
        </p:nvSpPr>
        <p:spPr>
          <a:xfrm>
            <a:off x="1417320" y="1965960"/>
            <a:ext cx="3017520" cy="3017520"/>
          </a:xfrm>
          <a:prstGeom prst="ellipse">
            <a:avLst/>
          </a:prstGeom>
          <a:noFill/>
          <a:ln w="15240">
            <a:solidFill>
              <a:srgbClr val="96B4C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691640" y="5102352"/>
            <a:ext cx="246888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1400" b="1">
                <a:solidFill>
                  <a:srgbClr val="0F3750"/>
                </a:solidFill>
                <a:latin typeface="Noto Sans Bengali"/>
              </a:defRPr>
            </a:pPr>
            <a:r>
              <a:t>2, 8, 1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0" y="1645920"/>
            <a:ext cx="5212080" cy="3566160"/>
          </a:xfrm>
          <a:prstGeom prst="roundRect">
            <a:avLst/>
          </a:prstGeom>
          <a:solidFill>
            <a:srgbClr val="FFFFFF"/>
          </a:solidFill>
          <a:ln>
            <a:solidFill>
              <a:srgbClr val="CDDC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5897880" y="2011680"/>
            <a:ext cx="43891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100" b="1">
                <a:solidFill>
                  <a:srgbClr val="0F3750"/>
                </a:solidFill>
                <a:latin typeface="Noto Sans Bengali"/>
              </a:defRPr>
            </a:pPr>
            <a:r>
              <a:t>Na-এর বহিঃস্তরে ১টি e⁻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89320" y="2926080"/>
            <a:ext cx="420624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900" b="1">
                <a:solidFill>
                  <a:srgbClr val="1C8C8C"/>
                </a:solidFill>
                <a:latin typeface="Noto Sans Bengali"/>
              </a:defRPr>
            </a:pPr>
            <a:r>
              <a:t>Na → Na⁺ + e⁻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897880" y="3977639"/>
            <a:ext cx="4389120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1800" b="0">
                <a:solidFill>
                  <a:srgbClr val="1E2A32"/>
                </a:solidFill>
                <a:latin typeface="Noto Sans Bengali"/>
              </a:defRPr>
            </a:pPr>
            <a:r>
              <a:t>১টি ইলেকট্রন ত্যাগ করে</a:t>
            </a:r>
            <a:br/>
            <a:r>
              <a:t>স্থিতিশীল বিন্যাস লাভ করে।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117 2.59259E-6 C -0.15117 -0.03496 -0.12318 -0.06204 -0.08919 -0.06204 C -0.05416 -0.06204 -0.02617 -0.03496 -0.02617 2.59259E-6 C -0.02617 0.03495 0.00182 0.06203 0.03685 0.06203 C 0.07084 0.06203 0.09883 0.03495 0.09883 2.59259E-6 " pathEditMode="relative" rAng="0" ptsTypes="fffff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1C8C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320040"/>
            <a:ext cx="1097280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2900" b="1">
                <a:solidFill>
                  <a:srgbClr val="0F3750"/>
                </a:solidFill>
                <a:latin typeface="Noto Sans Bengali"/>
              </a:defRPr>
            </a:pPr>
            <a:r>
              <a:t>ক্যাটায়ন তৈরি হয় কীভাবে?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692640" y="6446520"/>
            <a:ext cx="1828800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defRPr sz="900" b="0">
                <a:solidFill>
                  <a:srgbClr val="5F6E78"/>
                </a:solidFill>
                <a:latin typeface="Noto Sans Bengali"/>
              </a:defRPr>
            </a:pPr>
            <a:r>
              <a:t>রসায়ন সহজে শিখি • 06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1554480"/>
            <a:ext cx="4663440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3100" b="1">
                <a:solidFill>
                  <a:srgbClr val="0F3750"/>
                </a:solidFill>
                <a:latin typeface="Noto Sans Bengali"/>
              </a:defRPr>
            </a:pPr>
            <a:r>
              <a:rPr dirty="0"/>
              <a:t>Na  →  Na⁺ + e⁻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0" y="1554480"/>
            <a:ext cx="4572000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3100" b="1">
                <a:solidFill>
                  <a:srgbClr val="1C8C8C"/>
                </a:solidFill>
                <a:latin typeface="Noto Sans Bengali"/>
              </a:defRPr>
            </a:pPr>
            <a:r>
              <a:t>Na⁺ = 2, 8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828800" y="2926080"/>
            <a:ext cx="8503920" cy="1920240"/>
          </a:xfrm>
          <a:prstGeom prst="roundRect">
            <a:avLst/>
          </a:prstGeom>
          <a:solidFill>
            <a:srgbClr val="FFFFFF"/>
          </a:solidFill>
          <a:ln>
            <a:solidFill>
              <a:srgbClr val="CDDC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2286000" y="3246120"/>
            <a:ext cx="75895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1900" b="1">
                <a:solidFill>
                  <a:srgbClr val="DCA028"/>
                </a:solidFill>
                <a:latin typeface="Noto Sans Bengali"/>
              </a:defRPr>
            </a:pPr>
            <a:r>
              <a:t>সহজ সূত্র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86000" y="3840480"/>
            <a:ext cx="758952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400" b="1">
                <a:solidFill>
                  <a:srgbClr val="0F3750"/>
                </a:solidFill>
                <a:latin typeface="Noto Sans Bengali"/>
              </a:defRPr>
            </a:pPr>
            <a:r>
              <a:rPr dirty="0" err="1"/>
              <a:t>ইলেকট্রন</a:t>
            </a:r>
            <a:r>
              <a:rPr dirty="0"/>
              <a:t> </a:t>
            </a:r>
            <a:r>
              <a:rPr dirty="0" err="1"/>
              <a:t>ত্যাগ</a:t>
            </a:r>
            <a:r>
              <a:rPr dirty="0"/>
              <a:t> → </a:t>
            </a:r>
            <a:r>
              <a:rPr dirty="0" err="1"/>
              <a:t>ধনাত্মক</a:t>
            </a:r>
            <a:r>
              <a:rPr dirty="0"/>
              <a:t> </a:t>
            </a:r>
            <a:r>
              <a:rPr dirty="0" err="1"/>
              <a:t>আয়ন</a:t>
            </a:r>
            <a:r>
              <a:rPr dirty="0"/>
              <a:t> → </a:t>
            </a:r>
            <a:r>
              <a:rPr dirty="0" err="1"/>
              <a:t>ক্যাটায়ন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1C8C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320040"/>
            <a:ext cx="1097280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2900" b="1">
                <a:solidFill>
                  <a:srgbClr val="0F3750"/>
                </a:solidFill>
                <a:latin typeface="Noto Sans Bengali"/>
              </a:defRPr>
            </a:pPr>
            <a:r>
              <a:t>Cl-এর গল্প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914400"/>
            <a:ext cx="1078992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1300" b="0">
                <a:solidFill>
                  <a:srgbClr val="5F6E78"/>
                </a:solidFill>
                <a:latin typeface="Noto Sans Bengali"/>
              </a:defRPr>
            </a:pPr>
            <a:r>
              <a:t>আর মাত্র ১টি ইলেকট্রন পেলেই অষ্টক পূর্ণ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692640" y="6446520"/>
            <a:ext cx="1828800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defRPr sz="900" b="0">
                <a:solidFill>
                  <a:srgbClr val="5F6E78"/>
                </a:solidFill>
                <a:latin typeface="Noto Sans Bengali"/>
              </a:defRPr>
            </a:pPr>
            <a:r>
              <a:t>রসায়ন সহজে শিখি • 07</a:t>
            </a:r>
          </a:p>
        </p:txBody>
      </p:sp>
      <p:sp>
        <p:nvSpPr>
          <p:cNvPr id="6" name="Oval 5"/>
          <p:cNvSpPr/>
          <p:nvPr/>
        </p:nvSpPr>
        <p:spPr>
          <a:xfrm>
            <a:off x="2423160" y="2971800"/>
            <a:ext cx="822960" cy="822960"/>
          </a:xfrm>
          <a:prstGeom prst="ellipse">
            <a:avLst/>
          </a:prstGeom>
          <a:solidFill>
            <a:srgbClr val="1C8C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2468880" y="3154680"/>
            <a:ext cx="73152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100" b="1">
                <a:solidFill>
                  <a:srgbClr val="FFFFFF"/>
                </a:solidFill>
                <a:latin typeface="Noto Sans Bengali"/>
              </a:defRPr>
            </a:pPr>
            <a:r>
              <a:t>Cl</a:t>
            </a:r>
          </a:p>
        </p:txBody>
      </p:sp>
      <p:sp>
        <p:nvSpPr>
          <p:cNvPr id="8" name="Oval 7"/>
          <p:cNvSpPr/>
          <p:nvPr/>
        </p:nvSpPr>
        <p:spPr>
          <a:xfrm>
            <a:off x="2057400" y="2606040"/>
            <a:ext cx="1554480" cy="1554480"/>
          </a:xfrm>
          <a:prstGeom prst="ellipse">
            <a:avLst/>
          </a:prstGeom>
          <a:noFill/>
          <a:ln w="15240">
            <a:solidFill>
              <a:srgbClr val="96B4C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1691640" y="2240280"/>
            <a:ext cx="2286000" cy="2286000"/>
          </a:xfrm>
          <a:prstGeom prst="ellipse">
            <a:avLst/>
          </a:prstGeom>
          <a:noFill/>
          <a:ln w="15240">
            <a:solidFill>
              <a:srgbClr val="96B4C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Oval 9"/>
          <p:cNvSpPr/>
          <p:nvPr/>
        </p:nvSpPr>
        <p:spPr>
          <a:xfrm>
            <a:off x="1325880" y="1874520"/>
            <a:ext cx="3017520" cy="3017520"/>
          </a:xfrm>
          <a:prstGeom prst="ellipse">
            <a:avLst/>
          </a:prstGeom>
          <a:noFill/>
          <a:ln w="15240">
            <a:solidFill>
              <a:srgbClr val="96B4C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600200" y="5010912"/>
            <a:ext cx="246888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1400" b="1">
                <a:solidFill>
                  <a:srgbClr val="0F3750"/>
                </a:solidFill>
                <a:latin typeface="Noto Sans Bengali"/>
              </a:defRPr>
            </a:pPr>
            <a:r>
              <a:t>2, 8, 7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577840" y="1645920"/>
            <a:ext cx="5120640" cy="3566160"/>
          </a:xfrm>
          <a:prstGeom prst="roundRect">
            <a:avLst/>
          </a:prstGeom>
          <a:solidFill>
            <a:srgbClr val="FFFFFF"/>
          </a:solidFill>
          <a:ln>
            <a:solidFill>
              <a:srgbClr val="CDDC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5943600" y="2148840"/>
            <a:ext cx="438912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900" b="1">
                <a:solidFill>
                  <a:srgbClr val="1C8C8C"/>
                </a:solidFill>
                <a:latin typeface="Noto Sans Bengali"/>
              </a:defRPr>
            </a:pPr>
            <a:r>
              <a:t>Cl + e⁻ → Cl⁻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0" y="3063240"/>
            <a:ext cx="43891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300" b="1">
                <a:solidFill>
                  <a:srgbClr val="0F3750"/>
                </a:solidFill>
                <a:latin typeface="Noto Sans Bengali"/>
              </a:defRPr>
            </a:pPr>
            <a:r>
              <a:t>Cl⁻ = 2, 8, 8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897880" y="3977639"/>
            <a:ext cx="448056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1800" b="1">
                <a:solidFill>
                  <a:srgbClr val="1E2A32"/>
                </a:solidFill>
                <a:latin typeface="Noto Sans Bengali"/>
              </a:defRPr>
            </a:pPr>
            <a:r>
              <a:t>ইলেকট্রন গ্রহণ → ঋণাত্মক আয়ন → অ্যানায়ন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1C8C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320040"/>
            <a:ext cx="1097280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2900" b="1">
                <a:solidFill>
                  <a:srgbClr val="0F3750"/>
                </a:solidFill>
                <a:latin typeface="Noto Sans Bengali"/>
              </a:defRPr>
            </a:pPr>
            <a:r>
              <a:t>ইলেকট্রন স্থানান্তর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914400"/>
            <a:ext cx="1078992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1300" b="0">
                <a:solidFill>
                  <a:srgbClr val="5F6E78"/>
                </a:solidFill>
                <a:latin typeface="Noto Sans Bengali"/>
              </a:defRPr>
            </a:pPr>
            <a:r>
              <a:t>এই স্লাইডে PowerPoint-এ Motion Path animation দিন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692640" y="6446520"/>
            <a:ext cx="1828800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defRPr sz="900" b="0">
                <a:solidFill>
                  <a:srgbClr val="5F6E78"/>
                </a:solidFill>
                <a:latin typeface="Noto Sans Bengali"/>
              </a:defRPr>
            </a:pPr>
            <a:r>
              <a:t>রসায়ন সহজে শিখি • 08</a:t>
            </a:r>
          </a:p>
        </p:txBody>
      </p:sp>
      <p:sp>
        <p:nvSpPr>
          <p:cNvPr id="6" name="Oval 5"/>
          <p:cNvSpPr/>
          <p:nvPr/>
        </p:nvSpPr>
        <p:spPr>
          <a:xfrm>
            <a:off x="2148839" y="3063239"/>
            <a:ext cx="822960" cy="822960"/>
          </a:xfrm>
          <a:prstGeom prst="ellipse">
            <a:avLst/>
          </a:prstGeom>
          <a:solidFill>
            <a:srgbClr val="1D69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2194560" y="3246120"/>
            <a:ext cx="73152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100" b="1">
                <a:solidFill>
                  <a:srgbClr val="FFFFFF"/>
                </a:solidFill>
                <a:latin typeface="Noto Sans Bengali"/>
              </a:defRPr>
            </a:pPr>
            <a:r>
              <a:t>Na</a:t>
            </a:r>
          </a:p>
        </p:txBody>
      </p:sp>
      <p:sp>
        <p:nvSpPr>
          <p:cNvPr id="8" name="Oval 7"/>
          <p:cNvSpPr/>
          <p:nvPr/>
        </p:nvSpPr>
        <p:spPr>
          <a:xfrm>
            <a:off x="1783079" y="2697479"/>
            <a:ext cx="1554480" cy="1554480"/>
          </a:xfrm>
          <a:prstGeom prst="ellipse">
            <a:avLst/>
          </a:prstGeom>
          <a:noFill/>
          <a:ln w="15240">
            <a:solidFill>
              <a:srgbClr val="96B4C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1417319" y="2331720"/>
            <a:ext cx="2286000" cy="2286000"/>
          </a:xfrm>
          <a:prstGeom prst="ellipse">
            <a:avLst/>
          </a:prstGeom>
          <a:noFill/>
          <a:ln w="15240">
            <a:solidFill>
              <a:srgbClr val="96B4C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Oval 9"/>
          <p:cNvSpPr/>
          <p:nvPr/>
        </p:nvSpPr>
        <p:spPr>
          <a:xfrm>
            <a:off x="1051560" y="1965960"/>
            <a:ext cx="3017520" cy="3017520"/>
          </a:xfrm>
          <a:prstGeom prst="ellipse">
            <a:avLst/>
          </a:prstGeom>
          <a:noFill/>
          <a:ln w="15240">
            <a:solidFill>
              <a:srgbClr val="96B4C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325879" y="5102352"/>
            <a:ext cx="246888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1400" b="1">
                <a:solidFill>
                  <a:srgbClr val="0F3750"/>
                </a:solidFill>
                <a:latin typeface="Noto Sans Bengali"/>
              </a:defRPr>
            </a:pPr>
            <a:r>
              <a:t>2, 8, 1</a:t>
            </a:r>
          </a:p>
        </p:txBody>
      </p:sp>
      <p:sp>
        <p:nvSpPr>
          <p:cNvPr id="12" name="Oval 11"/>
          <p:cNvSpPr/>
          <p:nvPr/>
        </p:nvSpPr>
        <p:spPr>
          <a:xfrm>
            <a:off x="9098280" y="3063239"/>
            <a:ext cx="822960" cy="822960"/>
          </a:xfrm>
          <a:prstGeom prst="ellipse">
            <a:avLst/>
          </a:prstGeom>
          <a:solidFill>
            <a:srgbClr val="1C8C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9144000" y="3246120"/>
            <a:ext cx="73152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100" b="1">
                <a:solidFill>
                  <a:srgbClr val="FFFFFF"/>
                </a:solidFill>
                <a:latin typeface="Noto Sans Bengali"/>
              </a:defRPr>
            </a:pPr>
            <a:r>
              <a:t>Cl</a:t>
            </a:r>
          </a:p>
        </p:txBody>
      </p:sp>
      <p:sp>
        <p:nvSpPr>
          <p:cNvPr id="14" name="Oval 13"/>
          <p:cNvSpPr/>
          <p:nvPr/>
        </p:nvSpPr>
        <p:spPr>
          <a:xfrm>
            <a:off x="8732520" y="2697479"/>
            <a:ext cx="1554480" cy="1554480"/>
          </a:xfrm>
          <a:prstGeom prst="ellipse">
            <a:avLst/>
          </a:prstGeom>
          <a:noFill/>
          <a:ln w="15240">
            <a:solidFill>
              <a:srgbClr val="96B4C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Oval 14"/>
          <p:cNvSpPr/>
          <p:nvPr/>
        </p:nvSpPr>
        <p:spPr>
          <a:xfrm>
            <a:off x="8366760" y="2331720"/>
            <a:ext cx="2286000" cy="2286000"/>
          </a:xfrm>
          <a:prstGeom prst="ellipse">
            <a:avLst/>
          </a:prstGeom>
          <a:noFill/>
          <a:ln w="15240">
            <a:solidFill>
              <a:srgbClr val="96B4C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Oval 15"/>
          <p:cNvSpPr/>
          <p:nvPr/>
        </p:nvSpPr>
        <p:spPr>
          <a:xfrm>
            <a:off x="8001000" y="1965960"/>
            <a:ext cx="3017520" cy="3017520"/>
          </a:xfrm>
          <a:prstGeom prst="ellipse">
            <a:avLst/>
          </a:prstGeom>
          <a:noFill/>
          <a:ln w="15240">
            <a:solidFill>
              <a:srgbClr val="96B4C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275320" y="5102352"/>
            <a:ext cx="246888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1400" b="1">
                <a:solidFill>
                  <a:srgbClr val="0F3750"/>
                </a:solidFill>
                <a:latin typeface="Noto Sans Bengali"/>
              </a:defRPr>
            </a:pPr>
            <a:r>
              <a:t>2, 8, 7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63440" y="2651760"/>
            <a:ext cx="292608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3600" b="1">
                <a:solidFill>
                  <a:srgbClr val="DCA028"/>
                </a:solidFill>
                <a:latin typeface="Noto Sans Bengali"/>
              </a:defRPr>
            </a:pPr>
            <a:r>
              <a:rPr dirty="0"/>
              <a:t>e⁻   ⟶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14800" y="5120640"/>
            <a:ext cx="402336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1900" b="1">
                <a:solidFill>
                  <a:srgbClr val="0F3750"/>
                </a:solidFill>
                <a:latin typeface="Noto Sans Bengali"/>
              </a:defRPr>
            </a:pPr>
            <a:r>
              <a:t>Na ইলেকট্রন দেয় → Cl গ্রহণ করে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6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1C8C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320040"/>
            <a:ext cx="1097280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2900" b="1">
                <a:solidFill>
                  <a:srgbClr val="0F3750"/>
                </a:solidFill>
                <a:latin typeface="Noto Sans Bengali"/>
              </a:defRPr>
            </a:pPr>
            <a:r>
              <a:t>আয়নিক বন্ধনের সৃষ্টি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692640" y="6446520"/>
            <a:ext cx="1828800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defRPr sz="900" b="0">
                <a:solidFill>
                  <a:srgbClr val="5F6E78"/>
                </a:solidFill>
                <a:latin typeface="Noto Sans Bengali"/>
              </a:defRPr>
            </a:pPr>
            <a:r>
              <a:t>রসায়ন সহজে শিখি •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1920240"/>
            <a:ext cx="2926080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4200" b="1">
                <a:solidFill>
                  <a:srgbClr val="1D6996"/>
                </a:solidFill>
                <a:latin typeface="Noto Sans Bengali"/>
              </a:defRPr>
            </a:pPr>
            <a:r>
              <a:t>Na⁺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06640" y="1920240"/>
            <a:ext cx="2926080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4200" b="1">
                <a:solidFill>
                  <a:srgbClr val="1C8C8C"/>
                </a:solidFill>
                <a:latin typeface="Noto Sans Bengali"/>
              </a:defRPr>
            </a:pPr>
            <a:r>
              <a:rPr dirty="0" err="1"/>
              <a:t>Cl</a:t>
            </a:r>
            <a:r>
              <a:rPr dirty="0"/>
              <a:t>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965960"/>
            <a:ext cx="26517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4200" b="1">
                <a:solidFill>
                  <a:srgbClr val="DCA028"/>
                </a:solidFill>
                <a:latin typeface="Noto Sans Bengali"/>
              </a:defRPr>
            </a:pPr>
            <a:r>
              <a:rPr dirty="0"/>
              <a:t>⟷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828800" y="3749039"/>
            <a:ext cx="8595360" cy="1371600"/>
          </a:xfrm>
          <a:prstGeom prst="roundRect">
            <a:avLst/>
          </a:prstGeom>
          <a:solidFill>
            <a:srgbClr val="FFFFFF"/>
          </a:solidFill>
          <a:ln>
            <a:solidFill>
              <a:srgbClr val="CDDC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2240280" y="4023360"/>
            <a:ext cx="7772400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300" b="1">
                <a:solidFill>
                  <a:srgbClr val="0F3750"/>
                </a:solidFill>
                <a:latin typeface="Noto Sans Bengali"/>
              </a:defRPr>
            </a:pPr>
            <a:r>
              <a:t>বিপরীত চার্জের স্থির বৈদ্যুতিক আকর্ষণ</a:t>
            </a:r>
            <a:br/>
            <a:r>
              <a:t>→ আয়নিক বন্ধন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667</Words>
  <Application>Microsoft Office PowerPoint</Application>
  <PresentationFormat>Custom</PresentationFormat>
  <Paragraphs>143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>generated using python-pptx</dc:description>
  <cp:lastModifiedBy>ABC</cp:lastModifiedBy>
  <cp:revision>3</cp:revision>
  <dcterms:created xsi:type="dcterms:W3CDTF">2013-01-27T09:14:16Z</dcterms:created>
  <dcterms:modified xsi:type="dcterms:W3CDTF">2026-07-26T15:59:17Z</dcterms:modified>
  <cp:category/>
</cp:coreProperties>
</file>