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63" r:id="rId2"/>
    <p:sldId id="264" r:id="rId3"/>
    <p:sldId id="257" r:id="rId4"/>
    <p:sldId id="258" r:id="rId5"/>
    <p:sldId id="259" r:id="rId6"/>
    <p:sldId id="260" r:id="rId7"/>
    <p:sldId id="261" r:id="rId8"/>
    <p:sldId id="262" r:id="rId9"/>
    <p:sldId id="265" r:id="rId1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9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7154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878858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591286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0" y="6413863"/>
            <a:ext cx="6257109"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kern="1200" smtClean="0">
                <a:solidFill>
                  <a:srgbClr val="FFC000"/>
                </a:solidFill>
                <a:effectLst/>
                <a:latin typeface="+mn-lt"/>
                <a:ea typeface="+mn-ea"/>
                <a:cs typeface="+mn-cs"/>
              </a:rPr>
              <a:t>মোঃ আলাউদ্দিন , সহকারী শিক্ষক, শিয়ালীডাঙ্গা বহুমুখী মাধ্যমিক বিদ্যালয়,বটিয়াঘাটা,খুলনা।</a:t>
            </a:r>
            <a:endParaRPr lang="en-US" sz="1800" b="1" kern="1200" smtClean="0">
              <a:solidFill>
                <a:srgbClr val="FFC000"/>
              </a:solidFill>
              <a:effectLst/>
              <a:latin typeface="+mn-lt"/>
              <a:ea typeface="+mn-ea"/>
              <a:cs typeface="+mn-cs"/>
            </a:endParaRPr>
          </a:p>
          <a:p>
            <a:endParaRPr lang="en-US">
              <a:solidFill>
                <a:srgbClr val="FFC000"/>
              </a:solidFill>
            </a:endParaRPr>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jfif"/><Relationship Id="rId3" Type="http://schemas.openxmlformats.org/officeDocument/2006/relationships/image" Target="../media/image2.jpg"/><Relationship Id="rId7" Type="http://schemas.openxmlformats.org/officeDocument/2006/relationships/image" Target="../media/image5.png"/><Relationship Id="rId12"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hyperlink" Target="https://www.teachers.gov.bd/profile/sk336531alauddin" TargetMode="External"/><Relationship Id="rId5" Type="http://schemas.openxmlformats.org/officeDocument/2006/relationships/image" Target="../media/image3.png"/><Relationship Id="rId10" Type="http://schemas.openxmlformats.org/officeDocument/2006/relationships/hyperlink" Target="https://www.facebook.com/alauddin336531" TargetMode="External"/><Relationship Id="rId4" Type="http://schemas.openxmlformats.org/officeDocument/2006/relationships/image" Target="../media/image1.jpg"/><Relationship Id="rId9" Type="http://schemas.openxmlformats.org/officeDocument/2006/relationships/hyperlink" Target="https://www.youtube.com/@alauddinstudio7264" TargetMode="External"/><Relationship Id="rId14" Type="http://schemas.openxmlformats.org/officeDocument/2006/relationships/image" Target="../media/image9.jf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B1810"/>
        </a:solidFill>
        <a:effectLst/>
      </p:bgPr>
    </p:bg>
    <p:spTree>
      <p:nvGrpSpPr>
        <p:cNvPr id="1" name=""/>
        <p:cNvGrpSpPr/>
        <p:nvPr/>
      </p:nvGrpSpPr>
      <p:grpSpPr>
        <a:xfrm>
          <a:off x="0" y="0"/>
          <a:ext cx="0" cy="0"/>
          <a:chOff x="0" y="0"/>
          <a:chExt cx="0" cy="0"/>
        </a:xfrm>
      </p:grpSpPr>
      <p:sp>
        <p:nvSpPr>
          <p:cNvPr id="2" name="Shape 0"/>
          <p:cNvSpPr/>
          <p:nvPr/>
        </p:nvSpPr>
        <p:spPr>
          <a:xfrm>
            <a:off x="9418320" y="-1280160"/>
            <a:ext cx="4754880" cy="4754880"/>
          </a:xfrm>
          <a:prstGeom prst="ellipse">
            <a:avLst/>
          </a:prstGeom>
          <a:solidFill>
            <a:srgbClr val="C1440E">
              <a:alpha val="85000"/>
            </a:srgbClr>
          </a:solidFill>
          <a:ln/>
        </p:spPr>
      </p:sp>
      <p:sp>
        <p:nvSpPr>
          <p:cNvPr id="3" name="Shape 1"/>
          <p:cNvSpPr/>
          <p:nvPr/>
        </p:nvSpPr>
        <p:spPr>
          <a:xfrm>
            <a:off x="10332720" y="-365760"/>
            <a:ext cx="2926080" cy="2926080"/>
          </a:xfrm>
          <a:prstGeom prst="ellipse">
            <a:avLst/>
          </a:prstGeom>
          <a:solidFill>
            <a:srgbClr val="E8B94A">
              <a:alpha val="90000"/>
            </a:srgbClr>
          </a:solidFill>
          <a:ln/>
        </p:spPr>
      </p:sp>
      <p:sp>
        <p:nvSpPr>
          <p:cNvPr id="4" name="Shape 2"/>
          <p:cNvSpPr/>
          <p:nvPr/>
        </p:nvSpPr>
        <p:spPr>
          <a:xfrm>
            <a:off x="-1463040" y="4663440"/>
            <a:ext cx="3291840" cy="3291840"/>
          </a:xfrm>
          <a:prstGeom prst="ellipse">
            <a:avLst/>
          </a:prstGeom>
          <a:solidFill>
            <a:srgbClr val="1B6B65">
              <a:alpha val="80000"/>
            </a:srgbClr>
          </a:solidFill>
          <a:ln/>
        </p:spPr>
      </p:sp>
      <p:sp>
        <p:nvSpPr>
          <p:cNvPr id="5" name="Text 3"/>
          <p:cNvSpPr/>
          <p:nvPr/>
        </p:nvSpPr>
        <p:spPr>
          <a:xfrm>
            <a:off x="3160643" y="2714398"/>
            <a:ext cx="9601200" cy="457200"/>
          </a:xfrm>
          <a:prstGeom prst="rect">
            <a:avLst/>
          </a:prstGeom>
          <a:noFill/>
          <a:ln/>
        </p:spPr>
        <p:txBody>
          <a:bodyPr wrap="square" lIns="0" tIns="0" rIns="0" bIns="0" rtlCol="0" anchor="ctr"/>
          <a:lstStyle/>
          <a:p>
            <a:pPr algn="ctr"/>
            <a:r>
              <a:rPr lang="en-US" sz="6600" b="1" smtClean="0">
                <a:solidFill>
                  <a:srgbClr val="FFFFFF"/>
                </a:solidFill>
                <a:latin typeface="Nikosh" pitchFamily="34" charset="0"/>
                <a:ea typeface="Nikosh" pitchFamily="34" charset="-122"/>
                <a:cs typeface="Nikosh" pitchFamily="34" charset="-120"/>
              </a:rPr>
              <a:t>তাকওয়া</a:t>
            </a:r>
            <a:endParaRPr lang="en-US" sz="6600" dirty="0"/>
          </a:p>
        </p:txBody>
      </p:sp>
      <p:sp>
        <p:nvSpPr>
          <p:cNvPr id="6" name="Text 4"/>
          <p:cNvSpPr/>
          <p:nvPr/>
        </p:nvSpPr>
        <p:spPr>
          <a:xfrm>
            <a:off x="5000044" y="3234236"/>
            <a:ext cx="6953417" cy="1554480"/>
          </a:xfrm>
          <a:prstGeom prst="rect">
            <a:avLst/>
          </a:prstGeom>
          <a:noFill/>
          <a:ln/>
        </p:spPr>
        <p:txBody>
          <a:bodyPr wrap="square" lIns="0" tIns="0" rIns="0" bIns="0" rtlCol="0" anchor="ctr"/>
          <a:lstStyle/>
          <a:p>
            <a:pPr algn="ctr"/>
            <a:r>
              <a:rPr lang="en-US" sz="2800" dirty="0" smtClean="0">
                <a:solidFill>
                  <a:srgbClr val="00B050"/>
                </a:solidFill>
                <a:latin typeface="Nikosh" pitchFamily="34" charset="0"/>
                <a:ea typeface="Nikosh" pitchFamily="34" charset="-122"/>
                <a:cs typeface="Nikosh" pitchFamily="34" charset="-120"/>
              </a:rPr>
              <a:t>ইসলাম </a:t>
            </a:r>
            <a:r>
              <a:rPr lang="en-US" sz="2800" smtClean="0">
                <a:solidFill>
                  <a:srgbClr val="00B050"/>
                </a:solidFill>
                <a:latin typeface="Nikosh" pitchFamily="34" charset="0"/>
                <a:ea typeface="Nikosh" pitchFamily="34" charset="-122"/>
                <a:cs typeface="Nikosh" pitchFamily="34" charset="-120"/>
              </a:rPr>
              <a:t>শিক্ষা</a:t>
            </a:r>
            <a:r>
              <a:rPr lang="en-US" sz="2800" smtClean="0">
                <a:solidFill>
                  <a:srgbClr val="00B050"/>
                </a:solidFill>
                <a:latin typeface="Nikosh" pitchFamily="34" charset="0"/>
                <a:ea typeface="Nikosh" pitchFamily="34" charset="-122"/>
                <a:cs typeface="Nikosh" pitchFamily="34" charset="-120"/>
              </a:rPr>
              <a:t>, শ্রেণীঃ</a:t>
            </a:r>
            <a:r>
              <a:rPr lang="en-US" sz="2800">
                <a:solidFill>
                  <a:srgbClr val="00B050"/>
                </a:solidFill>
                <a:latin typeface="Nikosh" pitchFamily="34" charset="0"/>
                <a:ea typeface="Nikosh" pitchFamily="34" charset="-122"/>
                <a:cs typeface="Nikosh" pitchFamily="34" charset="-120"/>
              </a:rPr>
              <a:t> </a:t>
            </a:r>
            <a:r>
              <a:rPr lang="en-US" sz="2800" smtClean="0">
                <a:solidFill>
                  <a:srgbClr val="00B050"/>
                </a:solidFill>
                <a:latin typeface="Nikosh" pitchFamily="34" charset="0"/>
                <a:ea typeface="Nikosh" pitchFamily="34" charset="-122"/>
                <a:cs typeface="Nikosh" pitchFamily="34" charset="-120"/>
              </a:rPr>
              <a:t>নবম,</a:t>
            </a:r>
            <a:r>
              <a:rPr lang="en-US" sz="2800" smtClean="0">
                <a:solidFill>
                  <a:srgbClr val="F7F3E9"/>
                </a:solidFill>
                <a:latin typeface="Nikosh" pitchFamily="34" charset="0"/>
                <a:ea typeface="Nikosh" pitchFamily="34" charset="-122"/>
                <a:cs typeface="Nikosh" pitchFamily="34" charset="-120"/>
              </a:rPr>
              <a:t> </a:t>
            </a:r>
            <a:r>
              <a:rPr lang="en-US" sz="2800">
                <a:solidFill>
                  <a:srgbClr val="00B050"/>
                </a:solidFill>
                <a:latin typeface="Nikosh" pitchFamily="34" charset="0"/>
                <a:ea typeface="Nikosh" pitchFamily="34" charset="-122"/>
                <a:cs typeface="Nikosh" pitchFamily="34" charset="-120"/>
              </a:rPr>
              <a:t>চতুর্থ </a:t>
            </a:r>
            <a:r>
              <a:rPr lang="en-US" sz="2800" smtClean="0">
                <a:solidFill>
                  <a:srgbClr val="00B050"/>
                </a:solidFill>
                <a:latin typeface="Nikosh" pitchFamily="34" charset="0"/>
                <a:ea typeface="Nikosh" pitchFamily="34" charset="-122"/>
                <a:cs typeface="Nikosh" pitchFamily="34" charset="-120"/>
              </a:rPr>
              <a:t>অধ্যায়,দ্বিতীয় </a:t>
            </a:r>
            <a:r>
              <a:rPr lang="en-US" sz="2800">
                <a:solidFill>
                  <a:srgbClr val="00B050"/>
                </a:solidFill>
                <a:latin typeface="Nikosh" pitchFamily="34" charset="0"/>
                <a:ea typeface="Nikosh" pitchFamily="34" charset="-122"/>
                <a:cs typeface="Nikosh" pitchFamily="34" charset="-120"/>
              </a:rPr>
              <a:t>পাঠ</a:t>
            </a:r>
            <a:endParaRPr lang="en-US" sz="2800" dirty="0">
              <a:solidFill>
                <a:srgbClr val="00B050"/>
              </a:solidFill>
            </a:endParaRPr>
          </a:p>
        </p:txBody>
      </p:sp>
      <p:sp>
        <p:nvSpPr>
          <p:cNvPr id="9" name="TextBox 8"/>
          <p:cNvSpPr txBox="1"/>
          <p:nvPr/>
        </p:nvSpPr>
        <p:spPr>
          <a:xfrm>
            <a:off x="5742830" y="1363160"/>
            <a:ext cx="5022574" cy="1015663"/>
          </a:xfrm>
          <a:prstGeom prst="rect">
            <a:avLst/>
          </a:prstGeom>
          <a:noFill/>
        </p:spPr>
        <p:txBody>
          <a:bodyPr wrap="square" rtlCol="0">
            <a:spAutoFit/>
          </a:bodyPr>
          <a:lstStyle/>
          <a:p>
            <a:r>
              <a:rPr lang="en-US" sz="6000" dirty="0" smtClean="0">
                <a:solidFill>
                  <a:srgbClr val="00B0F0"/>
                </a:solidFill>
              </a:rPr>
              <a:t>     আজকের পাঠ</a:t>
            </a:r>
            <a:endParaRPr lang="en-US" sz="6000" dirty="0">
              <a:solidFill>
                <a:srgbClr val="00B0F0"/>
              </a:solidFill>
            </a:endParaRPr>
          </a:p>
        </p:txBody>
      </p:sp>
      <p:sp>
        <p:nvSpPr>
          <p:cNvPr id="10" name="TextBox 9"/>
          <p:cNvSpPr txBox="1"/>
          <p:nvPr/>
        </p:nvSpPr>
        <p:spPr>
          <a:xfrm>
            <a:off x="609600" y="389394"/>
            <a:ext cx="3551582" cy="707886"/>
          </a:xfrm>
          <a:prstGeom prst="rect">
            <a:avLst/>
          </a:prstGeom>
          <a:noFill/>
        </p:spPr>
        <p:txBody>
          <a:bodyPr wrap="square" rtlCol="0">
            <a:spAutoFit/>
          </a:bodyPr>
          <a:lstStyle/>
          <a:p>
            <a:r>
              <a:rPr lang="en-US" sz="4000" dirty="0" smtClean="0">
                <a:solidFill>
                  <a:srgbClr val="FFFF00"/>
                </a:solidFill>
                <a:latin typeface="Nikosh" panose="02000000000000000000" pitchFamily="2" charset="0"/>
                <a:cs typeface="Nikosh" panose="02000000000000000000" pitchFamily="2" charset="0"/>
              </a:rPr>
              <a:t>শিক্ষক পরিচিতি</a:t>
            </a:r>
            <a:endParaRPr lang="en-US" sz="4000" dirty="0">
              <a:solidFill>
                <a:srgbClr val="FFFF00"/>
              </a:solidFill>
              <a:latin typeface="Nikosh" panose="02000000000000000000" pitchFamily="2" charset="0"/>
              <a:cs typeface="Nikosh" panose="02000000000000000000" pitchFamily="2" charset="0"/>
            </a:endParaRPr>
          </a:p>
        </p:txBody>
      </p:sp>
      <p:sp>
        <p:nvSpPr>
          <p:cNvPr id="11" name="Oval 10"/>
          <p:cNvSpPr/>
          <p:nvPr/>
        </p:nvSpPr>
        <p:spPr>
          <a:xfrm>
            <a:off x="1109206" y="1000975"/>
            <a:ext cx="1868557" cy="17617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205" y="1017437"/>
            <a:ext cx="1868557" cy="1737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p:cNvSpPr txBox="1"/>
          <p:nvPr/>
        </p:nvSpPr>
        <p:spPr>
          <a:xfrm>
            <a:off x="826934" y="2837581"/>
            <a:ext cx="2941983" cy="584775"/>
          </a:xfrm>
          <a:prstGeom prst="rect">
            <a:avLst/>
          </a:prstGeom>
          <a:noFill/>
        </p:spPr>
        <p:txBody>
          <a:bodyPr wrap="square" rtlCol="0">
            <a:spAutoFit/>
          </a:bodyPr>
          <a:lstStyle/>
          <a:p>
            <a:r>
              <a:rPr lang="en-US" sz="3200" dirty="0" smtClean="0">
                <a:solidFill>
                  <a:srgbClr val="92D050"/>
                </a:solidFill>
              </a:rPr>
              <a:t>মোঃ আলাউদ্দিন </a:t>
            </a:r>
            <a:endParaRPr lang="en-US" sz="3200" dirty="0">
              <a:solidFill>
                <a:srgbClr val="92D050"/>
              </a:solidFill>
            </a:endParaRPr>
          </a:p>
        </p:txBody>
      </p:sp>
      <p:sp>
        <p:nvSpPr>
          <p:cNvPr id="15" name="TextBox 14"/>
          <p:cNvSpPr txBox="1"/>
          <p:nvPr/>
        </p:nvSpPr>
        <p:spPr>
          <a:xfrm>
            <a:off x="1082700" y="3250633"/>
            <a:ext cx="1500732" cy="461665"/>
          </a:xfrm>
          <a:prstGeom prst="rect">
            <a:avLst/>
          </a:prstGeom>
          <a:noFill/>
        </p:spPr>
        <p:txBody>
          <a:bodyPr wrap="none" rtlCol="0">
            <a:spAutoFit/>
          </a:bodyPr>
          <a:lstStyle/>
          <a:p>
            <a:r>
              <a:rPr lang="en-US" sz="2400" dirty="0" smtClean="0">
                <a:solidFill>
                  <a:srgbClr val="00B050"/>
                </a:solidFill>
              </a:rPr>
              <a:t>সহকারী শিক্ষক</a:t>
            </a:r>
            <a:endParaRPr lang="en-US" sz="2400" dirty="0">
              <a:solidFill>
                <a:srgbClr val="00B050"/>
              </a:solidFill>
            </a:endParaRPr>
          </a:p>
        </p:txBody>
      </p:sp>
      <p:sp>
        <p:nvSpPr>
          <p:cNvPr id="16" name="TextBox 15"/>
          <p:cNvSpPr txBox="1"/>
          <p:nvPr/>
        </p:nvSpPr>
        <p:spPr>
          <a:xfrm>
            <a:off x="291547" y="3712298"/>
            <a:ext cx="3617843" cy="769441"/>
          </a:xfrm>
          <a:prstGeom prst="rect">
            <a:avLst/>
          </a:prstGeom>
          <a:noFill/>
        </p:spPr>
        <p:txBody>
          <a:bodyPr wrap="square" rtlCol="0">
            <a:spAutoFit/>
          </a:bodyPr>
          <a:lstStyle/>
          <a:p>
            <a:r>
              <a:rPr lang="en-US" sz="2400" dirty="0" smtClean="0">
                <a:solidFill>
                  <a:srgbClr val="00B0F0"/>
                </a:solidFill>
              </a:rPr>
              <a:t>শিয়ালীডাঙ্গা বহুমুখী মাধ্যমিক বিদ্যালয় ,</a:t>
            </a:r>
          </a:p>
          <a:p>
            <a:pPr algn="ctr"/>
            <a:r>
              <a:rPr lang="en-US" sz="2000" dirty="0" smtClean="0">
                <a:solidFill>
                  <a:srgbClr val="00B0F0"/>
                </a:solidFill>
              </a:rPr>
              <a:t>বটিয়াঘাটা,খুলনা।</a:t>
            </a:r>
            <a:endParaRPr lang="en-US" sz="2000" dirty="0">
              <a:solidFill>
                <a:srgbClr val="00B0F0"/>
              </a:solidFill>
            </a:endParaRPr>
          </a:p>
        </p:txBody>
      </p:sp>
      <p:cxnSp>
        <p:nvCxnSpPr>
          <p:cNvPr id="18" name="Straight Connector 17"/>
          <p:cNvCxnSpPr/>
          <p:nvPr/>
        </p:nvCxnSpPr>
        <p:spPr>
          <a:xfrm>
            <a:off x="4068417" y="848139"/>
            <a:ext cx="0" cy="457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359965" y="1097280"/>
            <a:ext cx="13252" cy="404456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72000" y="875857"/>
            <a:ext cx="92764" cy="454693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973394"/>
      </p:ext>
    </p:extLst>
  </p:cSld>
  <p:clrMapOvr>
    <a:masterClrMapping/>
  </p:clrMapOvr>
  <mc:AlternateContent xmlns:mc="http://schemas.openxmlformats.org/markup-compatibility/2006">
    <mc:Choice xmlns:p14="http://schemas.microsoft.com/office/powerpoint/2010/main" Requires="p14">
      <p:transition spd="slow" p14:dur="2000" advClick="0" advTm="3000"/>
    </mc:Choice>
    <mc:Fallback>
      <p:transition spd="slow" advClick="0" advTm="3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0548" y="15996"/>
            <a:ext cx="4298442" cy="6858000"/>
          </a:xfrm>
          <a:prstGeom prst="rect">
            <a:avLst/>
          </a:prstGeom>
          <a:solidFill>
            <a:srgbClr val="0F4C39"/>
          </a:solidFill>
          <a:ln/>
        </p:spPr>
      </p:sp>
      <p:sp>
        <p:nvSpPr>
          <p:cNvPr id="3" name="Shape 1"/>
          <p:cNvSpPr/>
          <p:nvPr/>
        </p:nvSpPr>
        <p:spPr>
          <a:xfrm>
            <a:off x="-625060" y="4632960"/>
            <a:ext cx="2926080" cy="2926080"/>
          </a:xfrm>
          <a:prstGeom prst="ellipse">
            <a:avLst/>
          </a:prstGeom>
          <a:solidFill>
            <a:srgbClr val="0A362A">
              <a:alpha val="70000"/>
            </a:srgbClr>
          </a:solidFill>
          <a:ln/>
        </p:spPr>
      </p:sp>
      <p:sp>
        <p:nvSpPr>
          <p:cNvPr id="4" name="Shape 2"/>
          <p:cNvSpPr/>
          <p:nvPr/>
        </p:nvSpPr>
        <p:spPr>
          <a:xfrm>
            <a:off x="1341120" y="670560"/>
            <a:ext cx="1950720" cy="2011680"/>
          </a:xfrm>
          <a:prstGeom prst="ellipse">
            <a:avLst/>
          </a:prstGeom>
          <a:solidFill>
            <a:srgbClr val="FFFFFF"/>
          </a:solidFill>
          <a:ln w="31750">
            <a:solidFill>
              <a:srgbClr val="C89B3C"/>
            </a:solidFill>
            <a:prstDash val="solid"/>
          </a:ln>
        </p:spPr>
      </p:sp>
      <p:pic>
        <p:nvPicPr>
          <p:cNvPr id="5" name="Image 0"/>
          <p:cNvPicPr>
            <a:picLocks noChangeAspect="1"/>
          </p:cNvPicPr>
          <p:nvPr/>
        </p:nvPicPr>
        <p:blipFill rotWithShape="1">
          <a:blip r:embed="rId3">
            <a:extLst>
              <a:ext uri="{28A0092B-C50C-407E-A947-70E740481C1C}">
                <a14:useLocalDpi xmlns:a14="http://schemas.microsoft.com/office/drawing/2010/main" val="0"/>
              </a:ext>
            </a:extLst>
          </a:blip>
          <a:srcRect t="2001" b="2001"/>
          <a:stretch/>
        </p:blipFill>
        <p:spPr>
          <a:xfrm>
            <a:off x="1149035" y="553153"/>
            <a:ext cx="2189920" cy="2403608"/>
          </a:xfrm>
          <a:prstGeom prst="ellipse">
            <a:avLst/>
          </a:prstGeom>
          <a:noFill/>
          <a:ln>
            <a:noFill/>
          </a:ln>
        </p:spPr>
      </p:pic>
      <p:sp>
        <p:nvSpPr>
          <p:cNvPr id="6" name="Text 3"/>
          <p:cNvSpPr/>
          <p:nvPr/>
        </p:nvSpPr>
        <p:spPr>
          <a:xfrm>
            <a:off x="670560" y="2682240"/>
            <a:ext cx="3048000" cy="365760"/>
          </a:xfrm>
          <a:prstGeom prst="rect">
            <a:avLst/>
          </a:prstGeom>
          <a:noFill/>
          <a:ln/>
        </p:spPr>
        <p:txBody>
          <a:bodyPr wrap="square" lIns="0" tIns="0" rIns="0" bIns="0" rtlCol="0" anchor="ctr"/>
          <a:lstStyle/>
          <a:p>
            <a:pPr algn="ctr"/>
            <a:endParaRPr lang="en-US" sz="1200" dirty="0">
              <a:solidFill>
                <a:prstClr val="black"/>
              </a:solidFill>
            </a:endParaRPr>
          </a:p>
        </p:txBody>
      </p:sp>
      <p:sp>
        <p:nvSpPr>
          <p:cNvPr id="36" name="TextBox 35"/>
          <p:cNvSpPr txBox="1"/>
          <p:nvPr/>
        </p:nvSpPr>
        <p:spPr>
          <a:xfrm>
            <a:off x="4247894" y="0"/>
            <a:ext cx="7853428" cy="6902598"/>
          </a:xfrm>
          <a:prstGeom prst="rect">
            <a:avLst/>
          </a:prstGeom>
          <a:solidFill>
            <a:schemeClr val="accent6">
              <a:lumMod val="75000"/>
            </a:schemeClr>
          </a:solidFill>
        </p:spPr>
        <p:txBody>
          <a:bodyPr wrap="square" rtlCol="0">
            <a:spAutoFit/>
          </a:bodyPr>
          <a:lstStyle/>
          <a:p>
            <a:endParaRPr lang="en-US" dirty="0">
              <a:solidFill>
                <a:prstClr val="black"/>
              </a:solidFill>
            </a:endParaRPr>
          </a:p>
        </p:txBody>
      </p:sp>
      <p:sp>
        <p:nvSpPr>
          <p:cNvPr id="7" name="Text 4"/>
          <p:cNvSpPr/>
          <p:nvPr/>
        </p:nvSpPr>
        <p:spPr>
          <a:xfrm>
            <a:off x="298580" y="2956761"/>
            <a:ext cx="3884427" cy="829056"/>
          </a:xfrm>
          <a:prstGeom prst="rect">
            <a:avLst/>
          </a:prstGeom>
          <a:noFill/>
          <a:ln/>
        </p:spPr>
        <p:txBody>
          <a:bodyPr wrap="square" lIns="0" tIns="0" rIns="0" bIns="0" rtlCol="0" anchor="ctr"/>
          <a:lstStyle/>
          <a:p>
            <a:pPr algn="ctr"/>
            <a:r>
              <a:rPr lang="en-US" sz="5867" b="1" dirty="0">
                <a:solidFill>
                  <a:srgbClr val="FFFF00"/>
                </a:solidFill>
                <a:latin typeface="Cambria" pitchFamily="34" charset="0"/>
                <a:ea typeface="Cambria" pitchFamily="34" charset="-122"/>
                <a:cs typeface="Cambria" pitchFamily="34" charset="-120"/>
              </a:rPr>
              <a:t>শিক্ষক পরিচিতি</a:t>
            </a:r>
            <a:endParaRPr lang="en-US" sz="5867" dirty="0">
              <a:solidFill>
                <a:srgbClr val="FFFF00"/>
              </a:solidFill>
            </a:endParaRPr>
          </a:p>
        </p:txBody>
      </p:sp>
      <p:sp>
        <p:nvSpPr>
          <p:cNvPr id="8" name="Shape 5"/>
          <p:cNvSpPr/>
          <p:nvPr/>
        </p:nvSpPr>
        <p:spPr>
          <a:xfrm>
            <a:off x="4815840" y="914400"/>
            <a:ext cx="670560" cy="670560"/>
          </a:xfrm>
          <a:prstGeom prst="ellipse">
            <a:avLst/>
          </a:prstGeom>
          <a:solidFill>
            <a:srgbClr val="EAF3EE"/>
          </a:solidFill>
          <a:ln/>
        </p:spPr>
      </p:sp>
      <p:pic>
        <p:nvPicPr>
          <p:cNvPr id="9" name="Image 1"/>
          <p:cNvPicPr>
            <a:picLocks noChangeAspect="1"/>
          </p:cNvPicPr>
          <p:nvPr/>
        </p:nvPicPr>
        <p:blipFill rotWithShape="1">
          <a:blip r:embed="rId4">
            <a:extLst>
              <a:ext uri="{28A0092B-C50C-407E-A947-70E740481C1C}">
                <a14:useLocalDpi xmlns:a14="http://schemas.microsoft.com/office/drawing/2010/main" val="0"/>
              </a:ext>
            </a:extLst>
          </a:blip>
          <a:srcRect t="658" b="658"/>
          <a:stretch/>
        </p:blipFill>
        <p:spPr>
          <a:xfrm>
            <a:off x="4727887" y="650907"/>
            <a:ext cx="860916" cy="956187"/>
          </a:xfrm>
          <a:prstGeom prst="flowChartDelay">
            <a:avLst/>
          </a:prstGeom>
        </p:spPr>
      </p:pic>
      <p:sp>
        <p:nvSpPr>
          <p:cNvPr id="10" name="Text 6"/>
          <p:cNvSpPr/>
          <p:nvPr/>
        </p:nvSpPr>
        <p:spPr>
          <a:xfrm>
            <a:off x="5853825" y="454431"/>
            <a:ext cx="6705600" cy="365760"/>
          </a:xfrm>
          <a:prstGeom prst="rect">
            <a:avLst/>
          </a:prstGeom>
          <a:noFill/>
          <a:ln/>
        </p:spPr>
        <p:txBody>
          <a:bodyPr wrap="square" lIns="0" tIns="0" rIns="0" bIns="0" rtlCol="0" anchor="ctr"/>
          <a:lstStyle/>
          <a:p>
            <a:r>
              <a:rPr lang="en-US" sz="4267" b="1" dirty="0" err="1">
                <a:ln w="10160">
                  <a:solidFill>
                    <a:srgbClr val="5B9BD5"/>
                  </a:solidFill>
                  <a:prstDash val="solid"/>
                </a:ln>
                <a:solidFill>
                  <a:srgbClr val="7030A0"/>
                </a:solidFill>
                <a:effectLst>
                  <a:outerShdw blurRad="38100" dist="22860" dir="5400000" algn="tl" rotWithShape="0">
                    <a:srgbClr val="000000">
                      <a:alpha val="30000"/>
                    </a:srgbClr>
                  </a:outerShdw>
                </a:effectLst>
                <a:ea typeface="Calibri" pitchFamily="34" charset="-122"/>
                <a:cs typeface="Calibri" pitchFamily="34" charset="-120"/>
              </a:rPr>
              <a:t>নামঃ</a:t>
            </a:r>
            <a:r>
              <a:rPr lang="en-US" sz="2133" b="1" dirty="0">
                <a:ln w="10160">
                  <a:solidFill>
                    <a:srgbClr val="5B9BD5"/>
                  </a:solidFill>
                  <a:prstDash val="solid"/>
                </a:ln>
                <a:solidFill>
                  <a:srgbClr val="7030A0"/>
                </a:solidFill>
                <a:effectLst>
                  <a:outerShdw blurRad="38100" dist="22860" dir="5400000" algn="tl" rotWithShape="0">
                    <a:srgbClr val="000000">
                      <a:alpha val="30000"/>
                    </a:srgbClr>
                  </a:outerShdw>
                </a:effectLst>
              </a:rPr>
              <a:t> </a:t>
            </a:r>
          </a:p>
          <a:p>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মোঃ</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আলাউদ্দিন</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endParaRPr lang="en-US" sz="2133" b="1" dirty="0">
              <a:ln w="10160">
                <a:solidFill>
                  <a:srgbClr val="5B9BD5"/>
                </a:solidFill>
                <a:prstDash val="solid"/>
              </a:ln>
              <a:solidFill>
                <a:srgbClr val="FFFF00"/>
              </a:solidFill>
              <a:effectLst>
                <a:outerShdw blurRad="38100" dist="22860" dir="5400000" algn="tl" rotWithShape="0">
                  <a:srgbClr val="000000">
                    <a:alpha val="30000"/>
                  </a:srgbClr>
                </a:outerShdw>
              </a:effectLst>
            </a:endParaRPr>
          </a:p>
        </p:txBody>
      </p:sp>
      <p:sp>
        <p:nvSpPr>
          <p:cNvPr id="11" name="Text 7"/>
          <p:cNvSpPr/>
          <p:nvPr/>
        </p:nvSpPr>
        <p:spPr>
          <a:xfrm>
            <a:off x="5727404" y="1207008"/>
            <a:ext cx="4377779" cy="609600"/>
          </a:xfrm>
          <a:prstGeom prst="rect">
            <a:avLst/>
          </a:prstGeom>
          <a:noFill/>
          <a:ln/>
        </p:spPr>
        <p:txBody>
          <a:bodyPr wrap="square" lIns="0" tIns="0" rIns="0" bIns="0" rtlCol="0" anchor="ctr"/>
          <a:lstStyle/>
          <a:p>
            <a:r>
              <a:rPr lang="en-US" sz="4267" dirty="0">
                <a:solidFill>
                  <a:prstClr val="black"/>
                </a:solidFill>
              </a:rPr>
              <a:t> </a:t>
            </a:r>
          </a:p>
        </p:txBody>
      </p:sp>
      <p:sp>
        <p:nvSpPr>
          <p:cNvPr id="12" name="Shape 8"/>
          <p:cNvSpPr/>
          <p:nvPr/>
        </p:nvSpPr>
        <p:spPr>
          <a:xfrm>
            <a:off x="4728796" y="2266380"/>
            <a:ext cx="670560" cy="670560"/>
          </a:xfrm>
          <a:prstGeom prst="ellipse">
            <a:avLst/>
          </a:prstGeom>
          <a:solidFill>
            <a:srgbClr val="EAF3EE"/>
          </a:solidFill>
          <a:ln/>
        </p:spPr>
      </p:sp>
      <p:pic>
        <p:nvPicPr>
          <p:cNvPr id="13" name="Image 2" descr="preencoded.png"/>
          <p:cNvPicPr>
            <a:picLocks noChangeAspect="1"/>
          </p:cNvPicPr>
          <p:nvPr/>
        </p:nvPicPr>
        <p:blipFill>
          <a:blip r:embed="rId5"/>
          <a:stretch>
            <a:fillRect/>
          </a:stretch>
        </p:blipFill>
        <p:spPr>
          <a:xfrm rot="18592713">
            <a:off x="5053402" y="2265311"/>
            <a:ext cx="394075" cy="394075"/>
          </a:xfrm>
          <a:prstGeom prst="pentagon">
            <a:avLst/>
          </a:prstGeom>
        </p:spPr>
      </p:pic>
      <p:sp>
        <p:nvSpPr>
          <p:cNvPr id="14" name="Text 9"/>
          <p:cNvSpPr/>
          <p:nvPr/>
        </p:nvSpPr>
        <p:spPr>
          <a:xfrm>
            <a:off x="5906941" y="1363169"/>
            <a:ext cx="6634196" cy="365760"/>
          </a:xfrm>
          <a:prstGeom prst="rect">
            <a:avLst/>
          </a:prstGeom>
          <a:noFill/>
          <a:ln/>
        </p:spPr>
        <p:txBody>
          <a:bodyPr wrap="square" lIns="0" tIns="0" rIns="0" bIns="0" rtlCol="0" anchor="ctr"/>
          <a:lstStyle/>
          <a:p>
            <a:r>
              <a:rPr lang="en-US" sz="2667" b="1" dirty="0" err="1">
                <a:solidFill>
                  <a:srgbClr val="FFFF00"/>
                </a:solidFill>
                <a:ea typeface="Calibri" pitchFamily="34" charset="-122"/>
                <a:cs typeface="Calibri" pitchFamily="34" charset="-120"/>
              </a:rPr>
              <a:t>পদবিঃ</a:t>
            </a:r>
            <a:endParaRPr lang="en-US" sz="2667" dirty="0">
              <a:solidFill>
                <a:srgbClr val="FFFF00"/>
              </a:solidFill>
            </a:endParaRPr>
          </a:p>
        </p:txBody>
      </p:sp>
      <p:sp>
        <p:nvSpPr>
          <p:cNvPr id="15" name="Text 10"/>
          <p:cNvSpPr/>
          <p:nvPr/>
        </p:nvSpPr>
        <p:spPr>
          <a:xfrm>
            <a:off x="5792865" y="1653271"/>
            <a:ext cx="6827520" cy="609600"/>
          </a:xfrm>
          <a:prstGeom prst="rect">
            <a:avLst/>
          </a:prstGeom>
          <a:noFill/>
          <a:ln/>
        </p:spPr>
        <p:txBody>
          <a:bodyPr wrap="square" lIns="0" tIns="0" rIns="0" bIns="0" rtlCol="0" anchor="ctr"/>
          <a:lstStyle/>
          <a:p>
            <a:r>
              <a:rPr lang="en-US" sz="2667" dirty="0">
                <a:solidFill>
                  <a:srgbClr val="FFFF00"/>
                </a:solidFill>
                <a:ea typeface="Calibri" pitchFamily="34" charset="-122"/>
                <a:cs typeface="Calibri" pitchFamily="34" charset="-120"/>
              </a:rPr>
              <a:t>সহকারী শিক্ষক (ইসলাম শিক্ষা)</a:t>
            </a:r>
            <a:endParaRPr lang="en-US" sz="2667" dirty="0">
              <a:solidFill>
                <a:srgbClr val="FFFF00"/>
              </a:solidFill>
            </a:endParaRPr>
          </a:p>
        </p:txBody>
      </p:sp>
      <p:sp>
        <p:nvSpPr>
          <p:cNvPr id="16" name="Shape 11"/>
          <p:cNvSpPr/>
          <p:nvPr/>
        </p:nvSpPr>
        <p:spPr>
          <a:xfrm>
            <a:off x="4815840" y="3157728"/>
            <a:ext cx="670560" cy="670560"/>
          </a:xfrm>
          <a:prstGeom prst="ellipse">
            <a:avLst/>
          </a:prstGeom>
          <a:solidFill>
            <a:srgbClr val="EAF3EE"/>
          </a:solidFill>
          <a:ln/>
        </p:spPr>
      </p:sp>
      <p:pic>
        <p:nvPicPr>
          <p:cNvPr id="17"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6883" y="1939529"/>
            <a:ext cx="1127035" cy="1060703"/>
          </a:xfrm>
          <a:prstGeom prst="ellipse">
            <a:avLst/>
          </a:prstGeom>
        </p:spPr>
      </p:pic>
      <p:sp>
        <p:nvSpPr>
          <p:cNvPr id="18" name="Text 12"/>
          <p:cNvSpPr/>
          <p:nvPr/>
        </p:nvSpPr>
        <p:spPr>
          <a:xfrm>
            <a:off x="5853825" y="2289177"/>
            <a:ext cx="6705600" cy="365760"/>
          </a:xfrm>
          <a:prstGeom prst="rect">
            <a:avLst/>
          </a:prstGeom>
          <a:noFill/>
          <a:ln/>
        </p:spPr>
        <p:txBody>
          <a:bodyPr wrap="square" lIns="0" tIns="0" rIns="0" bIns="0" rtlCol="0" anchor="ctr"/>
          <a:lstStyle/>
          <a:p>
            <a:r>
              <a:rPr lang="en-US" sz="2667" b="1" dirty="0" err="1">
                <a:solidFill>
                  <a:srgbClr val="7030A0"/>
                </a:solidFill>
                <a:ea typeface="Calibri" pitchFamily="34" charset="-122"/>
                <a:cs typeface="Calibri" pitchFamily="34" charset="-120"/>
              </a:rPr>
              <a:t>বিদ্যালয়ের</a:t>
            </a:r>
            <a:r>
              <a:rPr lang="en-US" sz="2667" b="1" dirty="0">
                <a:solidFill>
                  <a:srgbClr val="7030A0"/>
                </a:solidFill>
                <a:ea typeface="Calibri" pitchFamily="34" charset="-122"/>
                <a:cs typeface="Calibri" pitchFamily="34" charset="-120"/>
              </a:rPr>
              <a:t> </a:t>
            </a:r>
            <a:r>
              <a:rPr lang="en-US" sz="2667" b="1" dirty="0" err="1">
                <a:solidFill>
                  <a:srgbClr val="7030A0"/>
                </a:solidFill>
                <a:ea typeface="Calibri" pitchFamily="34" charset="-122"/>
                <a:cs typeface="Calibri" pitchFamily="34" charset="-120"/>
              </a:rPr>
              <a:t>নামঃ</a:t>
            </a:r>
            <a:r>
              <a:rPr lang="en-US" sz="2667" b="1" dirty="0">
                <a:solidFill>
                  <a:srgbClr val="7030A0"/>
                </a:solidFill>
                <a:ea typeface="Calibri" pitchFamily="34" charset="-122"/>
                <a:cs typeface="Calibri" pitchFamily="34" charset="-120"/>
              </a:rPr>
              <a:t>  </a:t>
            </a:r>
            <a:endParaRPr lang="en-US" sz="2667" dirty="0">
              <a:solidFill>
                <a:srgbClr val="7030A0"/>
              </a:solidFill>
            </a:endParaRPr>
          </a:p>
        </p:txBody>
      </p:sp>
      <p:sp>
        <p:nvSpPr>
          <p:cNvPr id="19" name="Text 13"/>
          <p:cNvSpPr/>
          <p:nvPr/>
        </p:nvSpPr>
        <p:spPr>
          <a:xfrm>
            <a:off x="5822223" y="2699967"/>
            <a:ext cx="6209415" cy="609600"/>
          </a:xfrm>
          <a:prstGeom prst="rect">
            <a:avLst/>
          </a:prstGeom>
          <a:noFill/>
          <a:ln/>
        </p:spPr>
        <p:txBody>
          <a:bodyPr wrap="square" lIns="0" tIns="0" rIns="0" bIns="0" rtlCol="0" anchor="ctr"/>
          <a:lstStyle/>
          <a:p>
            <a:r>
              <a:rPr lang="en-US" sz="2667" b="1" dirty="0">
                <a:ln w="0"/>
                <a:solidFill>
                  <a:srgbClr val="FFFF00"/>
                </a:solidFill>
                <a:effectLst>
                  <a:outerShdw blurRad="38100" dist="25400" dir="5400000" algn="ctr" rotWithShape="0">
                    <a:srgbClr val="6E747A">
                      <a:alpha val="43000"/>
                    </a:srgbClr>
                  </a:outerShdw>
                </a:effectLst>
                <a:ea typeface="Calibri" pitchFamily="34" charset="-122"/>
                <a:cs typeface="Calibri" pitchFamily="34" charset="-120"/>
              </a:rPr>
              <a:t>শিয়ালীডাঙ্গা বহুমুখী মাধ্যমিক বিদ্যালয়, বটিয়াঘাটা, খুলনা</a:t>
            </a:r>
            <a:endParaRPr lang="en-US" sz="2667" b="1" dirty="0">
              <a:ln w="0"/>
              <a:solidFill>
                <a:srgbClr val="FFFF00"/>
              </a:solidFill>
              <a:effectLst>
                <a:outerShdw blurRad="38100" dist="25400" dir="5400000" algn="ctr" rotWithShape="0">
                  <a:srgbClr val="6E747A">
                    <a:alpha val="43000"/>
                  </a:srgbClr>
                </a:outerShdw>
              </a:effectLst>
            </a:endParaRPr>
          </a:p>
        </p:txBody>
      </p:sp>
      <p:sp>
        <p:nvSpPr>
          <p:cNvPr id="20" name="Shape 14"/>
          <p:cNvSpPr/>
          <p:nvPr/>
        </p:nvSpPr>
        <p:spPr>
          <a:xfrm>
            <a:off x="4643966" y="3907334"/>
            <a:ext cx="670560" cy="670560"/>
          </a:xfrm>
          <a:prstGeom prst="ellipse">
            <a:avLst/>
          </a:prstGeom>
          <a:solidFill>
            <a:srgbClr val="EAF3EE"/>
          </a:solidFill>
          <a:ln/>
        </p:spPr>
      </p:sp>
      <p:pic>
        <p:nvPicPr>
          <p:cNvPr id="21" name="Image 4" descr="preencoded.png"/>
          <p:cNvPicPr>
            <a:picLocks noChangeAspect="1"/>
          </p:cNvPicPr>
          <p:nvPr/>
        </p:nvPicPr>
        <p:blipFill>
          <a:blip r:embed="rId7"/>
          <a:stretch>
            <a:fillRect/>
          </a:stretch>
        </p:blipFill>
        <p:spPr>
          <a:xfrm>
            <a:off x="4875093" y="3305781"/>
            <a:ext cx="353568" cy="353568"/>
          </a:xfrm>
          <a:prstGeom prst="rect">
            <a:avLst/>
          </a:prstGeom>
        </p:spPr>
      </p:pic>
      <p:sp>
        <p:nvSpPr>
          <p:cNvPr id="22" name="Text 15"/>
          <p:cNvSpPr/>
          <p:nvPr/>
        </p:nvSpPr>
        <p:spPr>
          <a:xfrm>
            <a:off x="5809320" y="3206999"/>
            <a:ext cx="6705600" cy="365760"/>
          </a:xfrm>
          <a:prstGeom prst="rect">
            <a:avLst/>
          </a:prstGeom>
          <a:noFill/>
          <a:ln/>
        </p:spPr>
        <p:txBody>
          <a:bodyPr wrap="square" lIns="0" tIns="0" rIns="0" bIns="0" rtlCol="0" anchor="ctr"/>
          <a:lstStyle/>
          <a:p>
            <a:r>
              <a:rPr lang="en-US" sz="2667" b="1" dirty="0">
                <a:solidFill>
                  <a:srgbClr val="0070C0"/>
                </a:solidFill>
                <a:ea typeface="Calibri" pitchFamily="34" charset="-122"/>
                <a:cs typeface="Calibri" pitchFamily="34" charset="-120"/>
              </a:rPr>
              <a:t>মোবাইল </a:t>
            </a:r>
            <a:r>
              <a:rPr lang="en-US" sz="2667" b="1" dirty="0" err="1">
                <a:solidFill>
                  <a:srgbClr val="0070C0"/>
                </a:solidFill>
                <a:ea typeface="Calibri" pitchFamily="34" charset="-122"/>
                <a:cs typeface="Calibri" pitchFamily="34" charset="-120"/>
              </a:rPr>
              <a:t>নাম্বারঃ</a:t>
            </a:r>
            <a:r>
              <a:rPr lang="en-US" sz="2667" b="1" dirty="0">
                <a:solidFill>
                  <a:srgbClr val="0070C0"/>
                </a:solidFill>
                <a:ea typeface="Calibri" pitchFamily="34" charset="-122"/>
                <a:cs typeface="Calibri" pitchFamily="34" charset="-120"/>
              </a:rPr>
              <a:t>  </a:t>
            </a:r>
            <a:endParaRPr lang="en-US" sz="2667" dirty="0">
              <a:solidFill>
                <a:srgbClr val="0070C0"/>
              </a:solidFill>
            </a:endParaRPr>
          </a:p>
        </p:txBody>
      </p:sp>
      <p:sp>
        <p:nvSpPr>
          <p:cNvPr id="23" name="Text 16"/>
          <p:cNvSpPr/>
          <p:nvPr/>
        </p:nvSpPr>
        <p:spPr>
          <a:xfrm>
            <a:off x="5774577" y="3410256"/>
            <a:ext cx="6827520" cy="609600"/>
          </a:xfrm>
          <a:prstGeom prst="rect">
            <a:avLst/>
          </a:prstGeom>
          <a:noFill/>
          <a:ln/>
        </p:spPr>
        <p:txBody>
          <a:bodyPr wrap="square" lIns="0" tIns="0" rIns="0" bIns="0" rtlCol="0" anchor="ctr"/>
          <a:lstStyle/>
          <a:p>
            <a:r>
              <a:rPr lang="en-US" sz="3200" b="1" dirty="0">
                <a:ln w="12700">
                  <a:solidFill>
                    <a:srgbClr val="4472C4"/>
                  </a:solidFill>
                  <a:prstDash val="solid"/>
                </a:ln>
                <a:solidFill>
                  <a:srgbClr val="00B0F0"/>
                </a:solidFill>
                <a:effectLst>
                  <a:outerShdw dist="38100" dir="2640000" algn="bl" rotWithShape="0">
                    <a:srgbClr val="4472C4"/>
                  </a:outerShdw>
                </a:effectLst>
                <a:ea typeface="Calibri" pitchFamily="34" charset="-122"/>
                <a:cs typeface="Calibri" pitchFamily="34" charset="-120"/>
              </a:rPr>
              <a:t>01712943407</a:t>
            </a:r>
            <a:endParaRPr lang="en-US" sz="3200" b="1" dirty="0">
              <a:ln w="12700">
                <a:solidFill>
                  <a:srgbClr val="4472C4"/>
                </a:solidFill>
                <a:prstDash val="solid"/>
              </a:ln>
              <a:solidFill>
                <a:srgbClr val="00B0F0"/>
              </a:solidFill>
              <a:effectLst>
                <a:outerShdw dist="38100" dir="2640000" algn="bl" rotWithShape="0">
                  <a:srgbClr val="4472C4"/>
                </a:outerShdw>
              </a:effectLst>
            </a:endParaRPr>
          </a:p>
        </p:txBody>
      </p:sp>
      <p:sp>
        <p:nvSpPr>
          <p:cNvPr id="24" name="Shape 17"/>
          <p:cNvSpPr/>
          <p:nvPr/>
        </p:nvSpPr>
        <p:spPr>
          <a:xfrm>
            <a:off x="4589695" y="5040101"/>
            <a:ext cx="585136" cy="670560"/>
          </a:xfrm>
          <a:prstGeom prst="ellipse">
            <a:avLst/>
          </a:prstGeom>
          <a:solidFill>
            <a:srgbClr val="EAF3EE"/>
          </a:solidFill>
          <a:ln/>
        </p:spPr>
      </p:sp>
      <p:pic>
        <p:nvPicPr>
          <p:cNvPr id="25" name="Imag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69921" y="6191533"/>
            <a:ext cx="763916" cy="711065"/>
          </a:xfrm>
          <a:prstGeom prst="flowChartDisplay">
            <a:avLst/>
          </a:prstGeom>
        </p:spPr>
      </p:pic>
      <p:sp>
        <p:nvSpPr>
          <p:cNvPr id="26" name="Text 18"/>
          <p:cNvSpPr/>
          <p:nvPr/>
        </p:nvSpPr>
        <p:spPr>
          <a:xfrm>
            <a:off x="5660744" y="6015325"/>
            <a:ext cx="6705600" cy="365760"/>
          </a:xfrm>
          <a:prstGeom prst="rect">
            <a:avLst/>
          </a:prstGeom>
          <a:noFill/>
          <a:ln/>
        </p:spPr>
        <p:txBody>
          <a:bodyPr wrap="square" lIns="0" tIns="0" rIns="0" bIns="0" rtlCol="0" anchor="ctr"/>
          <a:lstStyle/>
          <a:p>
            <a:r>
              <a:rPr lang="en-US" sz="3200" b="1" dirty="0" err="1">
                <a:solidFill>
                  <a:srgbClr val="0F4C39"/>
                </a:solidFill>
                <a:ea typeface="Calibri" pitchFamily="34" charset="-122"/>
                <a:cs typeface="Calibri" pitchFamily="34" charset="-120"/>
              </a:rPr>
              <a:t>ইমেইল</a:t>
            </a:r>
            <a:r>
              <a:rPr lang="en-US" sz="3200" b="1" dirty="0">
                <a:solidFill>
                  <a:srgbClr val="0F4C39"/>
                </a:solidFill>
                <a:ea typeface="Calibri" pitchFamily="34" charset="-122"/>
                <a:cs typeface="Calibri" pitchFamily="34" charset="-120"/>
              </a:rPr>
              <a:t> </a:t>
            </a:r>
            <a:r>
              <a:rPr lang="en-US" sz="3200" b="1" dirty="0" err="1">
                <a:solidFill>
                  <a:srgbClr val="0F4C39"/>
                </a:solidFill>
                <a:ea typeface="Calibri" pitchFamily="34" charset="-122"/>
                <a:cs typeface="Calibri" pitchFamily="34" charset="-120"/>
              </a:rPr>
              <a:t>ঠিকানাঃ</a:t>
            </a:r>
            <a:endParaRPr lang="en-US" sz="3200" dirty="0">
              <a:solidFill>
                <a:prstClr val="black"/>
              </a:solidFill>
            </a:endParaRPr>
          </a:p>
        </p:txBody>
      </p:sp>
      <p:sp>
        <p:nvSpPr>
          <p:cNvPr id="27" name="Text 19"/>
          <p:cNvSpPr/>
          <p:nvPr/>
        </p:nvSpPr>
        <p:spPr>
          <a:xfrm>
            <a:off x="5559819" y="6332080"/>
            <a:ext cx="6827520" cy="429971"/>
          </a:xfrm>
          <a:prstGeom prst="rect">
            <a:avLst/>
          </a:prstGeom>
          <a:noFill/>
          <a:ln/>
        </p:spPr>
        <p:txBody>
          <a:bodyPr wrap="square" lIns="0" tIns="0" rIns="0" bIns="0" rtlCol="0" anchor="ctr"/>
          <a:lstStyle/>
          <a:p>
            <a:r>
              <a:rPr lang="en-US" sz="4800" dirty="0">
                <a:solidFill>
                  <a:srgbClr val="70AD47">
                    <a:lumMod val="50000"/>
                  </a:srgbClr>
                </a:solidFill>
                <a:ea typeface="Calibri" pitchFamily="34" charset="-122"/>
                <a:cs typeface="Calibri" pitchFamily="34" charset="-120"/>
              </a:rPr>
              <a:t>s</a:t>
            </a:r>
            <a:r>
              <a:rPr lang="en-US" sz="3733" dirty="0">
                <a:solidFill>
                  <a:srgbClr val="70AD47">
                    <a:lumMod val="50000"/>
                  </a:srgbClr>
                </a:solidFill>
                <a:ea typeface="Calibri" pitchFamily="34" charset="-122"/>
                <a:cs typeface="Calibri" pitchFamily="34" charset="-120"/>
              </a:rPr>
              <a:t>k336531alauddin@gmail.com</a:t>
            </a:r>
            <a:endParaRPr lang="en-US" sz="3733" dirty="0">
              <a:solidFill>
                <a:srgbClr val="70AD47">
                  <a:lumMod val="50000"/>
                </a:srgbClr>
              </a:solidFill>
            </a:endParaRPr>
          </a:p>
        </p:txBody>
      </p:sp>
      <p:sp>
        <p:nvSpPr>
          <p:cNvPr id="29" name="TextBox 28"/>
          <p:cNvSpPr txBox="1"/>
          <p:nvPr/>
        </p:nvSpPr>
        <p:spPr>
          <a:xfrm>
            <a:off x="5627053" y="5445762"/>
            <a:ext cx="6373601" cy="420564"/>
          </a:xfrm>
          <a:prstGeom prst="rect">
            <a:avLst/>
          </a:prstGeom>
          <a:solidFill>
            <a:srgbClr val="FFFF00"/>
          </a:solidFill>
          <a:ln>
            <a:noFill/>
          </a:ln>
        </p:spPr>
        <p:txBody>
          <a:bodyPr wrap="square" rtlCol="0">
            <a:spAutoFit/>
          </a:bodyPr>
          <a:lstStyle/>
          <a:p>
            <a:r>
              <a:rPr lang="en-US" sz="2133" u="sng" dirty="0">
                <a:solidFill>
                  <a:prstClr val="black"/>
                </a:solidFill>
                <a:hlinkClick r:id="rId9"/>
              </a:rPr>
              <a:t>https://www.youtube.com/@alauddinstudio7264</a:t>
            </a:r>
            <a:endParaRPr lang="en-US" sz="2133" dirty="0">
              <a:solidFill>
                <a:prstClr val="black"/>
              </a:solidFill>
            </a:endParaRPr>
          </a:p>
        </p:txBody>
      </p:sp>
      <p:sp>
        <p:nvSpPr>
          <p:cNvPr id="30" name="TextBox 29"/>
          <p:cNvSpPr txBox="1"/>
          <p:nvPr/>
        </p:nvSpPr>
        <p:spPr>
          <a:xfrm>
            <a:off x="5627052" y="4951136"/>
            <a:ext cx="4380123" cy="502766"/>
          </a:xfrm>
          <a:prstGeom prst="rect">
            <a:avLst/>
          </a:prstGeom>
          <a:noFill/>
        </p:spPr>
        <p:txBody>
          <a:bodyPr wrap="square" rtlCol="0">
            <a:spAutoFit/>
          </a:bodyPr>
          <a:lstStyle/>
          <a:p>
            <a:r>
              <a:rPr lang="en-US" sz="2667" dirty="0" err="1">
                <a:solidFill>
                  <a:srgbClr val="FF0000"/>
                </a:solidFill>
              </a:rPr>
              <a:t>ইউটিউব</a:t>
            </a:r>
            <a:r>
              <a:rPr lang="en-US" sz="2667" dirty="0">
                <a:solidFill>
                  <a:srgbClr val="FF0000"/>
                </a:solidFill>
              </a:rPr>
              <a:t> </a:t>
            </a:r>
            <a:r>
              <a:rPr lang="en-US" sz="2667" dirty="0" err="1">
                <a:solidFill>
                  <a:srgbClr val="FF0000"/>
                </a:solidFill>
              </a:rPr>
              <a:t>চ্যানেল</a:t>
            </a:r>
            <a:r>
              <a:rPr lang="en-US" sz="2667" dirty="0">
                <a:solidFill>
                  <a:srgbClr val="FF0000"/>
                </a:solidFill>
              </a:rPr>
              <a:t> লিংক</a:t>
            </a:r>
            <a:r>
              <a:rPr lang="en-US" sz="2400" dirty="0">
                <a:solidFill>
                  <a:srgbClr val="FF0000"/>
                </a:solidFill>
              </a:rPr>
              <a:t>:</a:t>
            </a:r>
          </a:p>
        </p:txBody>
      </p:sp>
      <p:sp>
        <p:nvSpPr>
          <p:cNvPr id="31" name="TextBox 30"/>
          <p:cNvSpPr txBox="1"/>
          <p:nvPr/>
        </p:nvSpPr>
        <p:spPr>
          <a:xfrm>
            <a:off x="5682249" y="4335018"/>
            <a:ext cx="6318405" cy="461665"/>
          </a:xfrm>
          <a:prstGeom prst="rect">
            <a:avLst/>
          </a:prstGeom>
          <a:solidFill>
            <a:srgbClr val="FFFF00"/>
          </a:solidFill>
        </p:spPr>
        <p:txBody>
          <a:bodyPr wrap="square" rtlCol="0">
            <a:spAutoFit/>
          </a:bodyPr>
          <a:lstStyle/>
          <a:p>
            <a:r>
              <a:rPr lang="en-US" sz="2400" u="sng" dirty="0">
                <a:solidFill>
                  <a:prstClr val="black"/>
                </a:solidFill>
                <a:hlinkClick r:id="rId10"/>
              </a:rPr>
              <a:t>https://www.facebook.com/alauddin336531</a:t>
            </a:r>
            <a:endParaRPr lang="en-US" sz="2400" dirty="0">
              <a:solidFill>
                <a:prstClr val="black"/>
              </a:solidFill>
            </a:endParaRPr>
          </a:p>
        </p:txBody>
      </p:sp>
      <p:sp>
        <p:nvSpPr>
          <p:cNvPr id="32" name="TextBox 31"/>
          <p:cNvSpPr txBox="1"/>
          <p:nvPr/>
        </p:nvSpPr>
        <p:spPr>
          <a:xfrm>
            <a:off x="5692514" y="3875910"/>
            <a:ext cx="4545004" cy="461665"/>
          </a:xfrm>
          <a:prstGeom prst="rect">
            <a:avLst/>
          </a:prstGeom>
          <a:noFill/>
        </p:spPr>
        <p:txBody>
          <a:bodyPr wrap="square" rtlCol="0">
            <a:spAutoFit/>
          </a:bodyPr>
          <a:lstStyle/>
          <a:p>
            <a:r>
              <a:rPr lang="en-US" sz="2400" dirty="0">
                <a:solidFill>
                  <a:srgbClr val="FF0000"/>
                </a:solidFill>
              </a:rPr>
              <a:t>Facebook:</a:t>
            </a:r>
          </a:p>
        </p:txBody>
      </p:sp>
      <p:sp>
        <p:nvSpPr>
          <p:cNvPr id="33" name="TextBox 32"/>
          <p:cNvSpPr txBox="1"/>
          <p:nvPr/>
        </p:nvSpPr>
        <p:spPr>
          <a:xfrm>
            <a:off x="10497" y="5712526"/>
            <a:ext cx="4389120" cy="830997"/>
          </a:xfrm>
          <a:prstGeom prst="rect">
            <a:avLst/>
          </a:prstGeom>
          <a:solidFill>
            <a:srgbClr val="FFFF00"/>
          </a:solidFill>
        </p:spPr>
        <p:txBody>
          <a:bodyPr wrap="square" rtlCol="0">
            <a:spAutoFit/>
          </a:bodyPr>
          <a:lstStyle/>
          <a:p>
            <a:r>
              <a:rPr lang="en-US" sz="2400" u="sng" dirty="0">
                <a:ln w="0"/>
                <a:solidFill>
                  <a:prstClr val="black"/>
                </a:solidFill>
                <a:effectLst>
                  <a:outerShdw blurRad="38100" dist="19050" dir="2700000" algn="tl" rotWithShape="0">
                    <a:prstClr val="black">
                      <a:alpha val="40000"/>
                    </a:prstClr>
                  </a:outerShdw>
                </a:effectLst>
                <a:hlinkClick r:id="rId11"/>
              </a:rPr>
              <a:t>https://www.teachers.gov.bd/profile/sk336531alauddin</a:t>
            </a:r>
            <a:endParaRPr lang="en-US" sz="2400" dirty="0">
              <a:ln w="0"/>
              <a:solidFill>
                <a:prstClr val="black"/>
              </a:solidFill>
              <a:effectLst>
                <a:outerShdw blurRad="38100" dist="19050" dir="2700000" algn="tl" rotWithShape="0">
                  <a:prstClr val="black">
                    <a:alpha val="40000"/>
                  </a:prstClr>
                </a:outerShdw>
              </a:effectLst>
            </a:endParaRPr>
          </a:p>
        </p:txBody>
      </p:sp>
      <p:sp>
        <p:nvSpPr>
          <p:cNvPr id="35" name="TextBox 34"/>
          <p:cNvSpPr txBox="1"/>
          <p:nvPr/>
        </p:nvSpPr>
        <p:spPr>
          <a:xfrm>
            <a:off x="1020765" y="5202857"/>
            <a:ext cx="3104699" cy="502766"/>
          </a:xfrm>
          <a:prstGeom prst="rect">
            <a:avLst/>
          </a:prstGeom>
          <a:noFill/>
        </p:spPr>
        <p:txBody>
          <a:bodyPr wrap="square" rtlCol="0">
            <a:spAutoFit/>
          </a:bodyPr>
          <a:lstStyle/>
          <a:p>
            <a:r>
              <a:rPr lang="en-US" sz="2667" dirty="0">
                <a:solidFill>
                  <a:srgbClr val="FFFF00"/>
                </a:solidFill>
              </a:rPr>
              <a:t>শিক্ষক বাতয়ন আইডি লিংক</a:t>
            </a:r>
          </a:p>
        </p:txBody>
      </p:sp>
      <p:pic>
        <p:nvPicPr>
          <p:cNvPr id="39" name="Picture 3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920" y="5095405"/>
            <a:ext cx="926109" cy="576059"/>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52263" y="3820357"/>
            <a:ext cx="1007556" cy="741881"/>
          </a:xfrm>
          <a:prstGeom prst="rect">
            <a:avLst/>
          </a:prstGeom>
        </p:spPr>
      </p:pic>
      <p:pic>
        <p:nvPicPr>
          <p:cNvPr id="41" name="Picture 4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4589695" y="4912417"/>
            <a:ext cx="820191" cy="791863"/>
          </a:xfrm>
          <a:prstGeom prst="rect">
            <a:avLst/>
          </a:prstGeom>
        </p:spPr>
      </p:pic>
      <p:sp>
        <p:nvSpPr>
          <p:cNvPr id="28" name="TextBox 27"/>
          <p:cNvSpPr txBox="1"/>
          <p:nvPr/>
        </p:nvSpPr>
        <p:spPr>
          <a:xfrm>
            <a:off x="5506653" y="-9735"/>
            <a:ext cx="2040367" cy="461665"/>
          </a:xfrm>
          <a:prstGeom prst="rect">
            <a:avLst/>
          </a:prstGeom>
          <a:noFill/>
        </p:spPr>
        <p:txBody>
          <a:bodyPr wrap="square" rtlCol="0">
            <a:spAutoFit/>
          </a:bodyPr>
          <a:lstStyle/>
          <a:p>
            <a:endParaRPr lang="en-US" sz="2400" dirty="0">
              <a:solidFill>
                <a:prstClr val="black"/>
              </a:solidFill>
            </a:endParaRPr>
          </a:p>
        </p:txBody>
      </p:sp>
      <p:sp>
        <p:nvSpPr>
          <p:cNvPr id="34" name="TextBox 33"/>
          <p:cNvSpPr txBox="1"/>
          <p:nvPr/>
        </p:nvSpPr>
        <p:spPr>
          <a:xfrm>
            <a:off x="81353" y="3747723"/>
            <a:ext cx="4135087" cy="523220"/>
          </a:xfrm>
          <a:prstGeom prst="rect">
            <a:avLst/>
          </a:prstGeom>
          <a:solidFill>
            <a:schemeClr val="accent1">
              <a:lumMod val="40000"/>
              <a:lumOff val="60000"/>
            </a:schemeClr>
          </a:solidFill>
          <a:ln>
            <a:solidFill>
              <a:schemeClr val="accent3">
                <a:lumMod val="40000"/>
                <a:lumOff val="60000"/>
              </a:schemeClr>
            </a:solidFill>
          </a:ln>
        </p:spPr>
        <p:txBody>
          <a:bodyPr wrap="square" rtlCol="0">
            <a:spAutoFit/>
          </a:bodyPr>
          <a:lstStyle/>
          <a:p>
            <a:r>
              <a:rPr lang="en-US" sz="2800" dirty="0">
                <a:ln w="0"/>
                <a:solidFill>
                  <a:srgbClr val="0000FF"/>
                </a:solidFill>
                <a:effectLst>
                  <a:reflection blurRad="6350" stA="53000" endA="300" endPos="35500" dir="5400000" sy="-90000" algn="bl" rotWithShape="0"/>
                </a:effectLst>
              </a:rPr>
              <a:t>শিয়ালীডাঙ্গা বহুমুখী মাধ্যমিক বিদ্যালয়।</a:t>
            </a:r>
          </a:p>
        </p:txBody>
      </p:sp>
    </p:spTree>
    <p:extLst>
      <p:ext uri="{BB962C8B-B14F-4D97-AF65-F5344CB8AC3E}">
        <p14:creationId xmlns:p14="http://schemas.microsoft.com/office/powerpoint/2010/main" val="28962996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DF6E3"/>
        </a:solidFill>
        <a:effectLst/>
      </p:bgPr>
    </p:bg>
    <p:spTree>
      <p:nvGrpSpPr>
        <p:cNvPr id="1" name=""/>
        <p:cNvGrpSpPr/>
        <p:nvPr/>
      </p:nvGrpSpPr>
      <p:grpSpPr>
        <a:xfrm>
          <a:off x="0" y="0"/>
          <a:ext cx="0" cy="0"/>
          <a:chOff x="0" y="0"/>
          <a:chExt cx="0" cy="0"/>
        </a:xfrm>
      </p:grpSpPr>
      <p:sp>
        <p:nvSpPr>
          <p:cNvPr id="2" name="Shape 0"/>
          <p:cNvSpPr/>
          <p:nvPr/>
        </p:nvSpPr>
        <p:spPr>
          <a:xfrm>
            <a:off x="10881360" y="-914400"/>
            <a:ext cx="2926080" cy="2926080"/>
          </a:xfrm>
          <a:prstGeom prst="ellipse">
            <a:avLst/>
          </a:prstGeom>
          <a:solidFill>
            <a:srgbClr val="D4AF37"/>
          </a:solidFill>
          <a:ln/>
        </p:spPr>
      </p:sp>
      <p:sp>
        <p:nvSpPr>
          <p:cNvPr id="3" name="Text 1"/>
          <p:cNvSpPr/>
          <p:nvPr/>
        </p:nvSpPr>
        <p:spPr>
          <a:xfrm>
            <a:off x="548640" y="411480"/>
            <a:ext cx="11064240" cy="822960"/>
          </a:xfrm>
          <a:prstGeom prst="rect">
            <a:avLst/>
          </a:prstGeom>
          <a:noFill/>
          <a:ln/>
        </p:spPr>
        <p:txBody>
          <a:bodyPr wrap="square" rtlCol="0" anchor="ctr"/>
          <a:lstStyle/>
          <a:p>
            <a:pPr marL="0" indent="0">
              <a:buNone/>
            </a:pPr>
            <a:r>
              <a:rPr lang="en-US" sz="4000" b="1" dirty="0">
                <a:solidFill>
                  <a:srgbClr val="0B6E4F"/>
                </a:solidFill>
                <a:latin typeface="SutonnyMJ" pitchFamily="2" charset="0"/>
                <a:ea typeface="Nikosh" pitchFamily="34" charset="-122"/>
                <a:cs typeface="SutonnyMJ" pitchFamily="2" charset="0"/>
              </a:rPr>
              <a:t>তাকওয়ার অর্থ</a:t>
            </a:r>
            <a:endParaRPr lang="en-US" sz="4000" dirty="0">
              <a:latin typeface="SutonnyMJ" pitchFamily="2" charset="0"/>
              <a:cs typeface="SutonnyMJ" pitchFamily="2" charset="0"/>
            </a:endParaRPr>
          </a:p>
        </p:txBody>
      </p:sp>
      <p:sp>
        <p:nvSpPr>
          <p:cNvPr id="4" name="Shape 2"/>
          <p:cNvSpPr/>
          <p:nvPr/>
        </p:nvSpPr>
        <p:spPr>
          <a:xfrm>
            <a:off x="548640" y="1600200"/>
            <a:ext cx="640080" cy="640080"/>
          </a:xfrm>
          <a:prstGeom prst="ellipse">
            <a:avLst/>
          </a:prstGeom>
          <a:solidFill>
            <a:srgbClr val="0B6E4F"/>
          </a:solidFill>
          <a:ln/>
        </p:spPr>
      </p:sp>
      <p:sp>
        <p:nvSpPr>
          <p:cNvPr id="5" name="Text 3"/>
          <p:cNvSpPr/>
          <p:nvPr/>
        </p:nvSpPr>
        <p:spPr>
          <a:xfrm>
            <a:off x="548640" y="1600200"/>
            <a:ext cx="640080" cy="64008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১</a:t>
            </a:r>
            <a:endParaRPr lang="en-US" sz="2000" dirty="0"/>
          </a:p>
        </p:txBody>
      </p:sp>
      <p:sp>
        <p:nvSpPr>
          <p:cNvPr id="6" name="Text 4"/>
          <p:cNvSpPr/>
          <p:nvPr/>
        </p:nvSpPr>
        <p:spPr>
          <a:xfrm>
            <a:off x="1417320" y="1627632"/>
            <a:ext cx="4114800" cy="548640"/>
          </a:xfrm>
          <a:prstGeom prst="rect">
            <a:avLst/>
          </a:prstGeom>
          <a:noFill/>
          <a:ln/>
        </p:spPr>
        <p:txBody>
          <a:bodyPr wrap="square" rtlCol="0" anchor="ctr"/>
          <a:lstStyle/>
          <a:p>
            <a:pPr marL="0" indent="0">
              <a:buNone/>
            </a:pPr>
            <a:r>
              <a:rPr lang="en-US" sz="2600" b="1" dirty="0">
                <a:solidFill>
                  <a:srgbClr val="0B6E4F"/>
                </a:solidFill>
                <a:latin typeface="Nikosh" pitchFamily="34" charset="0"/>
                <a:ea typeface="Nikosh" pitchFamily="34" charset="-122"/>
                <a:cs typeface="Nikosh" pitchFamily="34" charset="-120"/>
              </a:rPr>
              <a:t>শাব্দিক অর্থ</a:t>
            </a:r>
            <a:endParaRPr lang="en-US" sz="2600" dirty="0"/>
          </a:p>
        </p:txBody>
      </p:sp>
      <p:sp>
        <p:nvSpPr>
          <p:cNvPr id="7" name="Shape 5"/>
          <p:cNvSpPr/>
          <p:nvPr/>
        </p:nvSpPr>
        <p:spPr>
          <a:xfrm>
            <a:off x="640080" y="2391156"/>
            <a:ext cx="11064240" cy="1417320"/>
          </a:xfrm>
          <a:prstGeom prst="roundRect">
            <a:avLst>
              <a:gd name="adj" fmla="val 7742"/>
            </a:avLst>
          </a:prstGeom>
          <a:solidFill>
            <a:srgbClr val="FFFFFF"/>
          </a:solidFill>
          <a:ln w="19050">
            <a:solidFill>
              <a:srgbClr val="D4AF37"/>
            </a:solidFill>
            <a:prstDash val="solid"/>
          </a:ln>
          <a:effectLst>
            <a:outerShdw blurRad="76200" dist="25400" dir="5400000" algn="bl" rotWithShape="0">
              <a:srgbClr val="999999">
                <a:alpha val="25000"/>
              </a:srgbClr>
            </a:outerShdw>
          </a:effectLst>
        </p:spPr>
      </p:sp>
      <p:sp>
        <p:nvSpPr>
          <p:cNvPr id="8" name="Text 6"/>
          <p:cNvSpPr/>
          <p:nvPr/>
        </p:nvSpPr>
        <p:spPr>
          <a:xfrm>
            <a:off x="868680" y="2468880"/>
            <a:ext cx="10424160" cy="1143000"/>
          </a:xfrm>
          <a:prstGeom prst="rect">
            <a:avLst/>
          </a:prstGeom>
          <a:noFill/>
          <a:ln/>
        </p:spPr>
        <p:txBody>
          <a:bodyPr wrap="square" rtlCol="0" anchor="ctr"/>
          <a:lstStyle/>
          <a:p>
            <a:pPr marL="0" indent="0">
              <a:lnSpc>
                <a:spcPct val="115000"/>
              </a:lnSpc>
              <a:buNone/>
            </a:pPr>
            <a:r>
              <a:rPr lang="en-US" sz="2400" b="1" dirty="0">
                <a:solidFill>
                  <a:srgbClr val="0B6E4F"/>
                </a:solidFill>
                <a:latin typeface="SutonnyMJ" pitchFamily="2" charset="0"/>
                <a:ea typeface="Nikosh" pitchFamily="34" charset="-122"/>
                <a:cs typeface="SutonnyMJ" pitchFamily="2" charset="0"/>
              </a:rPr>
              <a:t>তাকওয়া </a:t>
            </a:r>
            <a:r>
              <a:rPr lang="en-US" sz="2400" dirty="0">
                <a:solidFill>
                  <a:srgbClr val="3A3A3A"/>
                </a:solidFill>
                <a:latin typeface="SutonnyMJ" pitchFamily="2" charset="0"/>
                <a:ea typeface="Nikosh" pitchFamily="34" charset="-122"/>
                <a:cs typeface="SutonnyMJ" pitchFamily="2" charset="0"/>
              </a:rPr>
              <a:t>একটি আরবি শব্দ। এর শাব্দিক অর্থ হলো — ভয় করা, সতর্ক থাকা, বেঁচে থাকা এবং রক্ষা করা।</a:t>
            </a:r>
            <a:endParaRPr lang="en-US" sz="2400" dirty="0">
              <a:latin typeface="SutonnyMJ" pitchFamily="2" charset="0"/>
              <a:cs typeface="SutonnyMJ" pitchFamily="2" charset="0"/>
            </a:endParaRPr>
          </a:p>
        </p:txBody>
      </p:sp>
      <p:sp>
        <p:nvSpPr>
          <p:cNvPr id="9" name="Shape 7"/>
          <p:cNvSpPr/>
          <p:nvPr/>
        </p:nvSpPr>
        <p:spPr>
          <a:xfrm>
            <a:off x="548640" y="3977640"/>
            <a:ext cx="640080" cy="640080"/>
          </a:xfrm>
          <a:prstGeom prst="ellipse">
            <a:avLst/>
          </a:prstGeom>
          <a:solidFill>
            <a:srgbClr val="B8901F"/>
          </a:solidFill>
          <a:ln/>
        </p:spPr>
      </p:sp>
      <p:sp>
        <p:nvSpPr>
          <p:cNvPr id="10" name="Text 8"/>
          <p:cNvSpPr/>
          <p:nvPr/>
        </p:nvSpPr>
        <p:spPr>
          <a:xfrm>
            <a:off x="548640" y="3977640"/>
            <a:ext cx="640080" cy="64008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২</a:t>
            </a:r>
            <a:endParaRPr lang="en-US" sz="2000" dirty="0"/>
          </a:p>
        </p:txBody>
      </p:sp>
      <p:sp>
        <p:nvSpPr>
          <p:cNvPr id="11" name="Text 9"/>
          <p:cNvSpPr/>
          <p:nvPr/>
        </p:nvSpPr>
        <p:spPr>
          <a:xfrm>
            <a:off x="1417320" y="4005072"/>
            <a:ext cx="5029200" cy="548640"/>
          </a:xfrm>
          <a:prstGeom prst="rect">
            <a:avLst/>
          </a:prstGeom>
          <a:noFill/>
          <a:ln/>
        </p:spPr>
        <p:txBody>
          <a:bodyPr wrap="square" rtlCol="0" anchor="ctr"/>
          <a:lstStyle/>
          <a:p>
            <a:pPr marL="0" indent="0">
              <a:buNone/>
            </a:pPr>
            <a:r>
              <a:rPr lang="en-US" sz="2600" b="1" dirty="0">
                <a:solidFill>
                  <a:srgbClr val="0B6E4F"/>
                </a:solidFill>
                <a:latin typeface="Nikosh" pitchFamily="34" charset="0"/>
                <a:ea typeface="Nikosh" pitchFamily="34" charset="-122"/>
                <a:cs typeface="Nikosh" pitchFamily="34" charset="-120"/>
              </a:rPr>
              <a:t>পারিভাষিক অর্থ</a:t>
            </a:r>
            <a:endParaRPr lang="en-US" sz="2600" dirty="0"/>
          </a:p>
        </p:txBody>
      </p:sp>
      <p:sp>
        <p:nvSpPr>
          <p:cNvPr id="12" name="Shape 10"/>
          <p:cNvSpPr/>
          <p:nvPr/>
        </p:nvSpPr>
        <p:spPr>
          <a:xfrm>
            <a:off x="548640" y="4709160"/>
            <a:ext cx="11064240" cy="1463040"/>
          </a:xfrm>
          <a:prstGeom prst="roundRect">
            <a:avLst>
              <a:gd name="adj" fmla="val 7500"/>
            </a:avLst>
          </a:prstGeom>
          <a:solidFill>
            <a:srgbClr val="FFFFFF"/>
          </a:solidFill>
          <a:ln w="19050">
            <a:solidFill>
              <a:srgbClr val="D4AF37"/>
            </a:solidFill>
            <a:prstDash val="solid"/>
          </a:ln>
          <a:effectLst>
            <a:outerShdw blurRad="76200" dist="25400" dir="5400000" algn="bl" rotWithShape="0">
              <a:srgbClr val="999999">
                <a:alpha val="25000"/>
              </a:srgbClr>
            </a:outerShdw>
          </a:effectLst>
        </p:spPr>
      </p:sp>
      <p:sp>
        <p:nvSpPr>
          <p:cNvPr id="13" name="Text 11"/>
          <p:cNvSpPr/>
          <p:nvPr/>
        </p:nvSpPr>
        <p:spPr>
          <a:xfrm>
            <a:off x="868680" y="4846320"/>
            <a:ext cx="10424160" cy="1188720"/>
          </a:xfrm>
          <a:prstGeom prst="rect">
            <a:avLst/>
          </a:prstGeom>
          <a:noFill/>
          <a:ln/>
        </p:spPr>
        <p:txBody>
          <a:bodyPr wrap="square" rtlCol="0" anchor="ctr"/>
          <a:lstStyle/>
          <a:p>
            <a:pPr marL="0" indent="0">
              <a:lnSpc>
                <a:spcPct val="112000"/>
              </a:lnSpc>
              <a:buNone/>
            </a:pPr>
            <a:r>
              <a:rPr lang="en-US" sz="2400" dirty="0">
                <a:solidFill>
                  <a:srgbClr val="3A3A3A"/>
                </a:solidFill>
                <a:latin typeface="SutonnyMJ" pitchFamily="2" charset="0"/>
                <a:ea typeface="Nikosh" pitchFamily="34" charset="-122"/>
                <a:cs typeface="SutonnyMJ" pitchFamily="2" charset="0"/>
              </a:rPr>
              <a:t>আল্লাহর নির্দেশ পালন করা এবং তাঁর নিষিদ্ধ কাজ থেকে বিরত থাকার মাধ্যমে অন্তরে আল্লাহভীতি লালন করাকে তাকওয়া বলে। অর্থাৎ আল্লাহকে ভয় করে গুনাহ বর্জন করা এবং তাঁর সন্তুষ্টির জন্য সৎকাজ করাই তাকওয়া</a:t>
            </a:r>
            <a:r>
              <a:rPr lang="en-US" sz="2400" dirty="0">
                <a:solidFill>
                  <a:srgbClr val="3A3A3A"/>
                </a:solidFill>
                <a:latin typeface="Nikosh" pitchFamily="34" charset="0"/>
                <a:ea typeface="Nikosh" pitchFamily="34" charset="-122"/>
                <a:cs typeface="Nikosh" pitchFamily="34" charset="-120"/>
              </a:rPr>
              <a:t>।</a:t>
            </a:r>
            <a:endParaRPr lang="en-US" sz="2400" dirty="0"/>
          </a:p>
        </p:txBody>
      </p:sp>
      <p:sp>
        <p:nvSpPr>
          <p:cNvPr id="14" name="Text 12"/>
          <p:cNvSpPr/>
          <p:nvPr/>
        </p:nvSpPr>
        <p:spPr>
          <a:xfrm>
            <a:off x="6867276" y="6442808"/>
            <a:ext cx="2358888" cy="313679"/>
          </a:xfrm>
          <a:prstGeom prst="rect">
            <a:avLst/>
          </a:prstGeom>
          <a:noFill/>
          <a:ln/>
        </p:spPr>
        <p:txBody>
          <a:bodyPr wrap="square" rtlCol="0" anchor="ctr"/>
          <a:lstStyle/>
          <a:p>
            <a:pPr marL="0" indent="0" algn="l">
              <a:buNone/>
            </a:pPr>
            <a:r>
              <a:rPr lang="en-US" sz="1200" dirty="0">
                <a:solidFill>
                  <a:srgbClr val="07533B"/>
                </a:solidFill>
                <a:latin typeface="Nikosh" pitchFamily="34" charset="0"/>
                <a:ea typeface="Nikosh" pitchFamily="34" charset="-122"/>
                <a:cs typeface="Nikosh" pitchFamily="34" charset="-120"/>
              </a:rPr>
              <a:t>শাব্দিক অর্থ ও পারিভাষিক অর্থ</a:t>
            </a:r>
            <a:endParaRPr lang="en-US" sz="1200" dirty="0"/>
          </a:p>
        </p:txBody>
      </p:sp>
      <p:sp>
        <p:nvSpPr>
          <p:cNvPr id="15" name="Text 13"/>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07533B"/>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D4AF37"/>
        </a:solidFill>
        <a:effectLst/>
      </p:bgPr>
    </p:bg>
    <p:spTree>
      <p:nvGrpSpPr>
        <p:cNvPr id="1" name=""/>
        <p:cNvGrpSpPr/>
        <p:nvPr/>
      </p:nvGrpSpPr>
      <p:grpSpPr>
        <a:xfrm>
          <a:off x="0" y="0"/>
          <a:ext cx="0" cy="0"/>
          <a:chOff x="0" y="0"/>
          <a:chExt cx="0" cy="0"/>
        </a:xfrm>
      </p:grpSpPr>
      <p:sp>
        <p:nvSpPr>
          <p:cNvPr id="2" name="Shape 0"/>
          <p:cNvSpPr/>
          <p:nvPr/>
        </p:nvSpPr>
        <p:spPr>
          <a:xfrm>
            <a:off x="-1463040" y="3108960"/>
            <a:ext cx="3291840" cy="3291840"/>
          </a:xfrm>
          <a:prstGeom prst="ellipse">
            <a:avLst/>
          </a:prstGeom>
          <a:solidFill>
            <a:srgbClr val="B8901F"/>
          </a:solidFill>
          <a:ln/>
        </p:spPr>
      </p:sp>
      <p:sp>
        <p:nvSpPr>
          <p:cNvPr id="3" name="Text 1"/>
          <p:cNvSpPr/>
          <p:nvPr/>
        </p:nvSpPr>
        <p:spPr>
          <a:xfrm>
            <a:off x="548640" y="411480"/>
            <a:ext cx="11064240" cy="822960"/>
          </a:xfrm>
          <a:prstGeom prst="rect">
            <a:avLst/>
          </a:prstGeom>
          <a:noFill/>
          <a:ln/>
        </p:spPr>
        <p:txBody>
          <a:bodyPr wrap="square" rtlCol="0" anchor="ctr"/>
          <a:lstStyle/>
          <a:p>
            <a:pPr marL="0" indent="0">
              <a:buNone/>
            </a:pPr>
            <a:r>
              <a:rPr lang="en-US" sz="3600" b="1" smtClean="0">
                <a:solidFill>
                  <a:srgbClr val="12233D"/>
                </a:solidFill>
                <a:latin typeface="Nikosh" pitchFamily="34" charset="0"/>
                <a:ea typeface="Nikosh" pitchFamily="34" charset="-122"/>
                <a:cs typeface="Nikosh" pitchFamily="34" charset="-120"/>
              </a:rPr>
              <a:t>তাকওয়ার </a:t>
            </a:r>
            <a:r>
              <a:rPr lang="en-US" sz="3600" b="1" dirty="0">
                <a:solidFill>
                  <a:srgbClr val="12233D"/>
                </a:solidFill>
                <a:latin typeface="Nikosh" pitchFamily="34" charset="0"/>
                <a:ea typeface="Nikosh" pitchFamily="34" charset="-122"/>
                <a:cs typeface="Nikosh" pitchFamily="34" charset="-120"/>
              </a:rPr>
              <a:t>গুরুত্ব ও প্রয়োজনীয়তা</a:t>
            </a:r>
            <a:endParaRPr lang="en-US" sz="3600" dirty="0"/>
          </a:p>
        </p:txBody>
      </p:sp>
      <p:sp>
        <p:nvSpPr>
          <p:cNvPr id="4" name="Shape 2"/>
          <p:cNvSpPr/>
          <p:nvPr/>
        </p:nvSpPr>
        <p:spPr>
          <a:xfrm>
            <a:off x="640080" y="1508760"/>
            <a:ext cx="502920" cy="502920"/>
          </a:xfrm>
          <a:prstGeom prst="ellipse">
            <a:avLst/>
          </a:prstGeom>
          <a:solidFill>
            <a:srgbClr val="12233D"/>
          </a:solidFill>
          <a:ln/>
        </p:spPr>
      </p:sp>
      <p:sp>
        <p:nvSpPr>
          <p:cNvPr id="5" name="Text 3"/>
          <p:cNvSpPr/>
          <p:nvPr/>
        </p:nvSpPr>
        <p:spPr>
          <a:xfrm>
            <a:off x="640080" y="1508760"/>
            <a:ext cx="502920" cy="502920"/>
          </a:xfrm>
          <a:prstGeom prst="rect">
            <a:avLst/>
          </a:prstGeom>
          <a:noFill/>
          <a:ln/>
        </p:spPr>
        <p:txBody>
          <a:bodyPr wrap="square" rtlCol="0" anchor="ctr"/>
          <a:lstStyle/>
          <a:p>
            <a:pPr marL="0" indent="0" algn="ctr">
              <a:buNone/>
            </a:pPr>
            <a:r>
              <a:rPr lang="en-US" sz="2000" b="1" dirty="0">
                <a:solidFill>
                  <a:srgbClr val="D4AF37"/>
                </a:solidFill>
                <a:latin typeface="Nikosh" pitchFamily="34" charset="0"/>
                <a:ea typeface="Nikosh" pitchFamily="34" charset="-122"/>
                <a:cs typeface="Nikosh" pitchFamily="34" charset="-120"/>
              </a:rPr>
              <a:t>1</a:t>
            </a:r>
            <a:endParaRPr lang="en-US" sz="2000" dirty="0"/>
          </a:p>
        </p:txBody>
      </p:sp>
      <p:sp>
        <p:nvSpPr>
          <p:cNvPr id="6" name="Text 4"/>
          <p:cNvSpPr/>
          <p:nvPr/>
        </p:nvSpPr>
        <p:spPr>
          <a:xfrm>
            <a:off x="1371600" y="1463040"/>
            <a:ext cx="10241280" cy="777240"/>
          </a:xfrm>
          <a:prstGeom prst="rect">
            <a:avLst/>
          </a:prstGeom>
          <a:noFill/>
          <a:ln/>
        </p:spPr>
        <p:txBody>
          <a:bodyPr wrap="square" rtlCol="0" anchor="ctr"/>
          <a:lstStyle/>
          <a:p>
            <a:pPr marL="0" indent="0">
              <a:lnSpc>
                <a:spcPct val="105000"/>
              </a:lnSpc>
              <a:buNone/>
            </a:pPr>
            <a:r>
              <a:rPr lang="en-US" sz="2800" dirty="0">
                <a:solidFill>
                  <a:srgbClr val="12233D"/>
                </a:solidFill>
                <a:latin typeface="SutonnyMJ" pitchFamily="2" charset="0"/>
                <a:ea typeface="Nikosh" pitchFamily="34" charset="-122"/>
                <a:cs typeface="SutonnyMJ" pitchFamily="2" charset="0"/>
              </a:rPr>
              <a:t>তাকওয়া মুমিনের জীবনের মূল ভিত্তি ও ইবাদতের প্রাণ।</a:t>
            </a:r>
            <a:endParaRPr lang="en-US" sz="2800" dirty="0">
              <a:latin typeface="SutonnyMJ" pitchFamily="2" charset="0"/>
              <a:cs typeface="SutonnyMJ" pitchFamily="2" charset="0"/>
            </a:endParaRPr>
          </a:p>
        </p:txBody>
      </p:sp>
      <p:sp>
        <p:nvSpPr>
          <p:cNvPr id="7" name="Shape 5"/>
          <p:cNvSpPr/>
          <p:nvPr/>
        </p:nvSpPr>
        <p:spPr>
          <a:xfrm>
            <a:off x="640080" y="2441448"/>
            <a:ext cx="502920" cy="502920"/>
          </a:xfrm>
          <a:prstGeom prst="ellipse">
            <a:avLst/>
          </a:prstGeom>
          <a:solidFill>
            <a:srgbClr val="12233D"/>
          </a:solidFill>
          <a:ln/>
        </p:spPr>
      </p:sp>
      <p:sp>
        <p:nvSpPr>
          <p:cNvPr id="8" name="Text 6"/>
          <p:cNvSpPr/>
          <p:nvPr/>
        </p:nvSpPr>
        <p:spPr>
          <a:xfrm>
            <a:off x="640080" y="2441448"/>
            <a:ext cx="502920" cy="502920"/>
          </a:xfrm>
          <a:prstGeom prst="rect">
            <a:avLst/>
          </a:prstGeom>
          <a:noFill/>
          <a:ln/>
        </p:spPr>
        <p:txBody>
          <a:bodyPr wrap="square" rtlCol="0" anchor="ctr"/>
          <a:lstStyle/>
          <a:p>
            <a:pPr marL="0" indent="0" algn="ctr">
              <a:buNone/>
            </a:pPr>
            <a:r>
              <a:rPr lang="en-US" sz="2000" b="1" dirty="0">
                <a:solidFill>
                  <a:srgbClr val="D4AF37"/>
                </a:solidFill>
                <a:latin typeface="Nikosh" pitchFamily="34" charset="0"/>
                <a:ea typeface="Nikosh" pitchFamily="34" charset="-122"/>
                <a:cs typeface="Nikosh" pitchFamily="34" charset="-120"/>
              </a:rPr>
              <a:t>2</a:t>
            </a:r>
            <a:endParaRPr lang="en-US" sz="2000" dirty="0"/>
          </a:p>
        </p:txBody>
      </p:sp>
      <p:sp>
        <p:nvSpPr>
          <p:cNvPr id="9" name="Text 7"/>
          <p:cNvSpPr/>
          <p:nvPr/>
        </p:nvSpPr>
        <p:spPr>
          <a:xfrm>
            <a:off x="1371600" y="2395728"/>
            <a:ext cx="10241280" cy="777240"/>
          </a:xfrm>
          <a:prstGeom prst="rect">
            <a:avLst/>
          </a:prstGeom>
          <a:noFill/>
          <a:ln/>
        </p:spPr>
        <p:txBody>
          <a:bodyPr wrap="square" rtlCol="0" anchor="ctr"/>
          <a:lstStyle/>
          <a:p>
            <a:pPr marL="0" indent="0">
              <a:lnSpc>
                <a:spcPct val="105000"/>
              </a:lnSpc>
              <a:buNone/>
            </a:pPr>
            <a:r>
              <a:rPr lang="en-US" sz="2800" dirty="0">
                <a:solidFill>
                  <a:srgbClr val="12233D"/>
                </a:solidFill>
                <a:latin typeface="SutonnyMJ" pitchFamily="2" charset="0"/>
                <a:ea typeface="Nikosh" pitchFamily="34" charset="-122"/>
                <a:cs typeface="SutonnyMJ" pitchFamily="2" charset="0"/>
              </a:rPr>
              <a:t>আল্লাহর নিকট সর্বাধিক সম্মানিত ব্যক্তি তিনিই, যিনি সবচেয়ে বেশি মুত্তাকী (পরহেযগার)।</a:t>
            </a:r>
            <a:endParaRPr lang="en-US" sz="2800" dirty="0">
              <a:latin typeface="SutonnyMJ" pitchFamily="2" charset="0"/>
              <a:cs typeface="SutonnyMJ" pitchFamily="2" charset="0"/>
            </a:endParaRPr>
          </a:p>
        </p:txBody>
      </p:sp>
      <p:sp>
        <p:nvSpPr>
          <p:cNvPr id="10" name="Shape 8"/>
          <p:cNvSpPr/>
          <p:nvPr/>
        </p:nvSpPr>
        <p:spPr>
          <a:xfrm>
            <a:off x="640080" y="3374136"/>
            <a:ext cx="502920" cy="502920"/>
          </a:xfrm>
          <a:prstGeom prst="ellipse">
            <a:avLst/>
          </a:prstGeom>
          <a:solidFill>
            <a:srgbClr val="12233D"/>
          </a:solidFill>
          <a:ln/>
        </p:spPr>
      </p:sp>
      <p:sp>
        <p:nvSpPr>
          <p:cNvPr id="11" name="Text 9"/>
          <p:cNvSpPr/>
          <p:nvPr/>
        </p:nvSpPr>
        <p:spPr>
          <a:xfrm>
            <a:off x="640080" y="3374136"/>
            <a:ext cx="502920" cy="502920"/>
          </a:xfrm>
          <a:prstGeom prst="rect">
            <a:avLst/>
          </a:prstGeom>
          <a:noFill/>
          <a:ln/>
        </p:spPr>
        <p:txBody>
          <a:bodyPr wrap="square" rtlCol="0" anchor="ctr"/>
          <a:lstStyle/>
          <a:p>
            <a:pPr marL="0" indent="0" algn="ctr">
              <a:buNone/>
            </a:pPr>
            <a:r>
              <a:rPr lang="en-US" sz="2000" b="1" dirty="0">
                <a:solidFill>
                  <a:srgbClr val="D4AF37"/>
                </a:solidFill>
                <a:latin typeface="Nikosh" pitchFamily="34" charset="0"/>
                <a:ea typeface="Nikosh" pitchFamily="34" charset="-122"/>
                <a:cs typeface="Nikosh" pitchFamily="34" charset="-120"/>
              </a:rPr>
              <a:t>3</a:t>
            </a:r>
            <a:endParaRPr lang="en-US" sz="2000" dirty="0"/>
          </a:p>
        </p:txBody>
      </p:sp>
      <p:sp>
        <p:nvSpPr>
          <p:cNvPr id="12" name="Text 10"/>
          <p:cNvSpPr/>
          <p:nvPr/>
        </p:nvSpPr>
        <p:spPr>
          <a:xfrm>
            <a:off x="1371600" y="3328416"/>
            <a:ext cx="10241280" cy="777240"/>
          </a:xfrm>
          <a:prstGeom prst="rect">
            <a:avLst/>
          </a:prstGeom>
          <a:noFill/>
          <a:ln/>
        </p:spPr>
        <p:txBody>
          <a:bodyPr wrap="square" rtlCol="0" anchor="ctr"/>
          <a:lstStyle/>
          <a:p>
            <a:pPr marL="0" indent="0">
              <a:lnSpc>
                <a:spcPct val="105000"/>
              </a:lnSpc>
              <a:buNone/>
            </a:pPr>
            <a:r>
              <a:rPr lang="en-US" sz="2800" dirty="0">
                <a:solidFill>
                  <a:srgbClr val="12233D"/>
                </a:solidFill>
                <a:latin typeface="SutonnyMJ" pitchFamily="2" charset="0"/>
                <a:ea typeface="Nikosh" pitchFamily="34" charset="-122"/>
                <a:cs typeface="SutonnyMJ" pitchFamily="2" charset="0"/>
              </a:rPr>
              <a:t>তাকওয়া মানুষকে পাপ ও অন্যায় কাজ থেকে বিরত রাখে।</a:t>
            </a:r>
            <a:endParaRPr lang="en-US" sz="2800" dirty="0">
              <a:latin typeface="SutonnyMJ" pitchFamily="2" charset="0"/>
              <a:cs typeface="SutonnyMJ" pitchFamily="2" charset="0"/>
            </a:endParaRPr>
          </a:p>
        </p:txBody>
      </p:sp>
      <p:sp>
        <p:nvSpPr>
          <p:cNvPr id="13" name="Shape 11"/>
          <p:cNvSpPr/>
          <p:nvPr/>
        </p:nvSpPr>
        <p:spPr>
          <a:xfrm>
            <a:off x="640080" y="4306824"/>
            <a:ext cx="502920" cy="502920"/>
          </a:xfrm>
          <a:prstGeom prst="ellipse">
            <a:avLst/>
          </a:prstGeom>
          <a:solidFill>
            <a:srgbClr val="12233D"/>
          </a:solidFill>
          <a:ln/>
        </p:spPr>
      </p:sp>
      <p:sp>
        <p:nvSpPr>
          <p:cNvPr id="14" name="Text 12"/>
          <p:cNvSpPr/>
          <p:nvPr/>
        </p:nvSpPr>
        <p:spPr>
          <a:xfrm>
            <a:off x="640080" y="4306824"/>
            <a:ext cx="502920" cy="502920"/>
          </a:xfrm>
          <a:prstGeom prst="rect">
            <a:avLst/>
          </a:prstGeom>
          <a:noFill/>
          <a:ln/>
        </p:spPr>
        <p:txBody>
          <a:bodyPr wrap="square" rtlCol="0" anchor="ctr"/>
          <a:lstStyle/>
          <a:p>
            <a:pPr marL="0" indent="0" algn="ctr">
              <a:buNone/>
            </a:pPr>
            <a:r>
              <a:rPr lang="en-US" sz="2000" b="1" dirty="0">
                <a:solidFill>
                  <a:srgbClr val="D4AF37"/>
                </a:solidFill>
                <a:latin typeface="Nikosh" pitchFamily="34" charset="0"/>
                <a:ea typeface="Nikosh" pitchFamily="34" charset="-122"/>
                <a:cs typeface="Nikosh" pitchFamily="34" charset="-120"/>
              </a:rPr>
              <a:t>4</a:t>
            </a:r>
            <a:endParaRPr lang="en-US" sz="2000" dirty="0"/>
          </a:p>
        </p:txBody>
      </p:sp>
      <p:sp>
        <p:nvSpPr>
          <p:cNvPr id="15" name="Text 13"/>
          <p:cNvSpPr/>
          <p:nvPr/>
        </p:nvSpPr>
        <p:spPr>
          <a:xfrm>
            <a:off x="1371600" y="4261104"/>
            <a:ext cx="10241280" cy="777240"/>
          </a:xfrm>
          <a:prstGeom prst="rect">
            <a:avLst/>
          </a:prstGeom>
          <a:noFill/>
          <a:ln/>
        </p:spPr>
        <p:txBody>
          <a:bodyPr wrap="square" rtlCol="0" anchor="ctr"/>
          <a:lstStyle/>
          <a:p>
            <a:pPr marL="0" indent="0">
              <a:lnSpc>
                <a:spcPct val="105000"/>
              </a:lnSpc>
              <a:buNone/>
            </a:pPr>
            <a:r>
              <a:rPr lang="en-US" sz="2800" dirty="0">
                <a:solidFill>
                  <a:srgbClr val="12233D"/>
                </a:solidFill>
                <a:latin typeface="SutonnyMJ" pitchFamily="2" charset="0"/>
                <a:ea typeface="Nikosh" pitchFamily="34" charset="-122"/>
                <a:cs typeface="SutonnyMJ" pitchFamily="2" charset="0"/>
              </a:rPr>
              <a:t>ইহকাল ও পরকালের প্রকৃত কল্যাণ লাভের একমাত্র পথ তাকওয়া।</a:t>
            </a:r>
            <a:endParaRPr lang="en-US" sz="2800" dirty="0">
              <a:latin typeface="SutonnyMJ" pitchFamily="2" charset="0"/>
              <a:cs typeface="SutonnyMJ" pitchFamily="2" charset="0"/>
            </a:endParaRPr>
          </a:p>
        </p:txBody>
      </p:sp>
      <p:sp>
        <p:nvSpPr>
          <p:cNvPr id="16" name="Shape 14"/>
          <p:cNvSpPr/>
          <p:nvPr/>
        </p:nvSpPr>
        <p:spPr>
          <a:xfrm>
            <a:off x="640080" y="5239512"/>
            <a:ext cx="502920" cy="502920"/>
          </a:xfrm>
          <a:prstGeom prst="ellipse">
            <a:avLst/>
          </a:prstGeom>
          <a:solidFill>
            <a:srgbClr val="12233D"/>
          </a:solidFill>
          <a:ln/>
        </p:spPr>
      </p:sp>
      <p:sp>
        <p:nvSpPr>
          <p:cNvPr id="17" name="Text 15"/>
          <p:cNvSpPr/>
          <p:nvPr/>
        </p:nvSpPr>
        <p:spPr>
          <a:xfrm>
            <a:off x="640080" y="5239512"/>
            <a:ext cx="502920" cy="502920"/>
          </a:xfrm>
          <a:prstGeom prst="rect">
            <a:avLst/>
          </a:prstGeom>
          <a:noFill/>
          <a:ln/>
        </p:spPr>
        <p:txBody>
          <a:bodyPr wrap="square" rtlCol="0" anchor="ctr"/>
          <a:lstStyle/>
          <a:p>
            <a:pPr marL="0" indent="0" algn="ctr">
              <a:buNone/>
            </a:pPr>
            <a:r>
              <a:rPr lang="en-US" sz="2000" b="1" dirty="0">
                <a:solidFill>
                  <a:srgbClr val="D4AF37"/>
                </a:solidFill>
                <a:latin typeface="Nikosh" pitchFamily="34" charset="0"/>
                <a:ea typeface="Nikosh" pitchFamily="34" charset="-122"/>
                <a:cs typeface="Nikosh" pitchFamily="34" charset="-120"/>
              </a:rPr>
              <a:t>5</a:t>
            </a:r>
            <a:endParaRPr lang="en-US" sz="2000" dirty="0"/>
          </a:p>
        </p:txBody>
      </p:sp>
      <p:sp>
        <p:nvSpPr>
          <p:cNvPr id="18" name="Text 16"/>
          <p:cNvSpPr/>
          <p:nvPr/>
        </p:nvSpPr>
        <p:spPr>
          <a:xfrm>
            <a:off x="1371600" y="5193792"/>
            <a:ext cx="10241280" cy="777240"/>
          </a:xfrm>
          <a:prstGeom prst="rect">
            <a:avLst/>
          </a:prstGeom>
          <a:noFill/>
          <a:ln/>
        </p:spPr>
        <p:txBody>
          <a:bodyPr wrap="square" rtlCol="0" anchor="ctr"/>
          <a:lstStyle/>
          <a:p>
            <a:pPr marL="0" indent="0">
              <a:lnSpc>
                <a:spcPct val="105000"/>
              </a:lnSpc>
              <a:buNone/>
            </a:pPr>
            <a:r>
              <a:rPr lang="en-US" sz="2800" dirty="0">
                <a:solidFill>
                  <a:srgbClr val="12233D"/>
                </a:solidFill>
                <a:latin typeface="SutonnyMJ" pitchFamily="2" charset="0"/>
                <a:ea typeface="Nikosh" pitchFamily="34" charset="-122"/>
                <a:cs typeface="SutonnyMJ" pitchFamily="2" charset="0"/>
              </a:rPr>
              <a:t>সৎ, ন্যায়পরায়ণ ও দায়িত্বশীল জীবন গঠনে তাকওয়া সহায়ক।</a:t>
            </a:r>
            <a:endParaRPr lang="en-US" sz="2800" dirty="0">
              <a:latin typeface="SutonnyMJ" pitchFamily="2" charset="0"/>
              <a:cs typeface="SutonnyMJ" pitchFamily="2" charset="0"/>
            </a:endParaRPr>
          </a:p>
        </p:txBody>
      </p:sp>
      <p:sp>
        <p:nvSpPr>
          <p:cNvPr id="19" name="Text 17"/>
          <p:cNvSpPr/>
          <p:nvPr/>
        </p:nvSpPr>
        <p:spPr>
          <a:xfrm>
            <a:off x="6463748" y="6473952"/>
            <a:ext cx="2617304" cy="320040"/>
          </a:xfrm>
          <a:prstGeom prst="rect">
            <a:avLst/>
          </a:prstGeom>
          <a:noFill/>
          <a:ln/>
        </p:spPr>
        <p:txBody>
          <a:bodyPr wrap="square" rtlCol="0" anchor="ctr"/>
          <a:lstStyle/>
          <a:p>
            <a:pPr marL="0" indent="0" algn="l">
              <a:buNone/>
            </a:pPr>
            <a:r>
              <a:rPr lang="en-US" sz="1200" dirty="0">
                <a:solidFill>
                  <a:srgbClr val="12233D"/>
                </a:solidFill>
                <a:latin typeface="Nikosh" pitchFamily="34" charset="0"/>
                <a:ea typeface="Nikosh" pitchFamily="34" charset="-122"/>
                <a:cs typeface="Nikosh" pitchFamily="34" charset="-120"/>
              </a:rPr>
              <a:t>গুরুত্ব ও প্রয়োজনীয়তা</a:t>
            </a:r>
            <a:endParaRPr lang="en-US" sz="1200" dirty="0"/>
          </a:p>
        </p:txBody>
      </p:sp>
      <p:sp>
        <p:nvSpPr>
          <p:cNvPr id="20" name="Text 18"/>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12233D"/>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116466"/>
        </a:solidFill>
        <a:effectLst/>
      </p:bgPr>
    </p:bg>
    <p:spTree>
      <p:nvGrpSpPr>
        <p:cNvPr id="1" name=""/>
        <p:cNvGrpSpPr/>
        <p:nvPr/>
      </p:nvGrpSpPr>
      <p:grpSpPr>
        <a:xfrm>
          <a:off x="0" y="0"/>
          <a:ext cx="0" cy="0"/>
          <a:chOff x="0" y="0"/>
          <a:chExt cx="0" cy="0"/>
        </a:xfrm>
      </p:grpSpPr>
      <p:sp>
        <p:nvSpPr>
          <p:cNvPr id="2" name="Shape 0"/>
          <p:cNvSpPr/>
          <p:nvPr/>
        </p:nvSpPr>
        <p:spPr>
          <a:xfrm>
            <a:off x="10698480" y="-1188720"/>
            <a:ext cx="3108960" cy="3108960"/>
          </a:xfrm>
          <a:prstGeom prst="ellipse">
            <a:avLst/>
          </a:prstGeom>
          <a:solidFill>
            <a:srgbClr val="0B4A4B"/>
          </a:solidFill>
          <a:ln/>
        </p:spPr>
      </p:sp>
      <p:sp>
        <p:nvSpPr>
          <p:cNvPr id="3" name="Text 1"/>
          <p:cNvSpPr/>
          <p:nvPr/>
        </p:nvSpPr>
        <p:spPr>
          <a:xfrm>
            <a:off x="548640" y="411480"/>
            <a:ext cx="11064240" cy="822960"/>
          </a:xfrm>
          <a:prstGeom prst="rect">
            <a:avLst/>
          </a:prstGeom>
          <a:noFill/>
          <a:ln/>
        </p:spPr>
        <p:txBody>
          <a:bodyPr wrap="square" rtlCol="0" anchor="ctr"/>
          <a:lstStyle/>
          <a:p>
            <a:pPr marL="0" indent="0">
              <a:buNone/>
            </a:pPr>
            <a:r>
              <a:rPr lang="en-US" sz="3800" b="1" smtClean="0">
                <a:solidFill>
                  <a:srgbClr val="FFFFFF"/>
                </a:solidFill>
                <a:latin typeface="Nikosh" pitchFamily="34" charset="0"/>
                <a:ea typeface="Nikosh" pitchFamily="34" charset="-122"/>
                <a:cs typeface="Nikosh" pitchFamily="34" charset="-120"/>
              </a:rPr>
              <a:t>তাকওয়া </a:t>
            </a:r>
            <a:r>
              <a:rPr lang="en-US" sz="3800" b="1" dirty="0">
                <a:solidFill>
                  <a:srgbClr val="FFFFFF"/>
                </a:solidFill>
                <a:latin typeface="Nikosh" pitchFamily="34" charset="0"/>
                <a:ea typeface="Nikosh" pitchFamily="34" charset="-122"/>
                <a:cs typeface="Nikosh" pitchFamily="34" charset="-120"/>
              </a:rPr>
              <a:t>অর্জনের উপায়</a:t>
            </a:r>
            <a:endParaRPr lang="en-US" sz="3800" dirty="0"/>
          </a:p>
        </p:txBody>
      </p:sp>
      <p:sp>
        <p:nvSpPr>
          <p:cNvPr id="4" name="Shape 2"/>
          <p:cNvSpPr/>
          <p:nvPr/>
        </p:nvSpPr>
        <p:spPr>
          <a:xfrm>
            <a:off x="548640" y="1508760"/>
            <a:ext cx="5394960" cy="1325880"/>
          </a:xfrm>
          <a:prstGeom prst="roundRect">
            <a:avLst>
              <a:gd name="adj" fmla="val 6897"/>
            </a:avLst>
          </a:prstGeom>
          <a:solidFill>
            <a:srgbClr val="0B4A4B"/>
          </a:solidFill>
          <a:ln/>
        </p:spPr>
      </p:sp>
      <p:sp>
        <p:nvSpPr>
          <p:cNvPr id="5" name="Shape 3"/>
          <p:cNvSpPr/>
          <p:nvPr/>
        </p:nvSpPr>
        <p:spPr>
          <a:xfrm>
            <a:off x="731520" y="1691640"/>
            <a:ext cx="548640" cy="548640"/>
          </a:xfrm>
          <a:prstGeom prst="ellipse">
            <a:avLst/>
          </a:prstGeom>
          <a:solidFill>
            <a:srgbClr val="D4AF37"/>
          </a:solidFill>
          <a:ln/>
        </p:spPr>
      </p:sp>
      <p:sp>
        <p:nvSpPr>
          <p:cNvPr id="6" name="Text 4"/>
          <p:cNvSpPr/>
          <p:nvPr/>
        </p:nvSpPr>
        <p:spPr>
          <a:xfrm>
            <a:off x="731520" y="169164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1</a:t>
            </a:r>
            <a:endParaRPr lang="en-US" sz="2000" dirty="0"/>
          </a:p>
        </p:txBody>
      </p:sp>
      <p:sp>
        <p:nvSpPr>
          <p:cNvPr id="7" name="Text 5"/>
          <p:cNvSpPr/>
          <p:nvPr/>
        </p:nvSpPr>
        <p:spPr>
          <a:xfrm>
            <a:off x="1463040" y="164592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নিয়মিত সালাত</a:t>
            </a:r>
            <a:endParaRPr lang="en-US" sz="2000" dirty="0"/>
          </a:p>
        </p:txBody>
      </p:sp>
      <p:sp>
        <p:nvSpPr>
          <p:cNvPr id="8" name="Text 6"/>
          <p:cNvSpPr/>
          <p:nvPr/>
        </p:nvSpPr>
        <p:spPr>
          <a:xfrm>
            <a:off x="1463040" y="2057400"/>
            <a:ext cx="4297680" cy="685800"/>
          </a:xfrm>
          <a:prstGeom prst="rect">
            <a:avLst/>
          </a:prstGeom>
          <a:noFill/>
          <a:ln/>
        </p:spPr>
        <p:txBody>
          <a:bodyPr wrap="square" rtlCol="0" anchor="ctr"/>
          <a:lstStyle/>
          <a:p>
            <a:pPr marL="0" indent="0">
              <a:lnSpc>
                <a:spcPct val="105000"/>
              </a:lnSpc>
              <a:buNone/>
            </a:pPr>
            <a:r>
              <a:rPr lang="en-US" dirty="0">
                <a:solidFill>
                  <a:srgbClr val="F7F3E9"/>
                </a:solidFill>
                <a:latin typeface="Nikosh" pitchFamily="34" charset="0"/>
                <a:ea typeface="Nikosh" pitchFamily="34" charset="-122"/>
                <a:cs typeface="Nikosh" pitchFamily="34" charset="-120"/>
              </a:rPr>
              <a:t>যথাযথভাবে ও একাগ্রচিত্তে পাঁচ ওয়াক্ত </a:t>
            </a:r>
            <a:r>
              <a:rPr lang="en-US">
                <a:solidFill>
                  <a:srgbClr val="F7F3E9"/>
                </a:solidFill>
                <a:latin typeface="Nikosh" pitchFamily="34" charset="0"/>
                <a:ea typeface="Nikosh" pitchFamily="34" charset="-122"/>
                <a:cs typeface="Nikosh" pitchFamily="34" charset="-120"/>
              </a:rPr>
              <a:t>সালাত </a:t>
            </a:r>
            <a:r>
              <a:rPr lang="en-US" smtClean="0">
                <a:solidFill>
                  <a:srgbClr val="F7F3E9"/>
                </a:solidFill>
                <a:latin typeface="Nikosh" pitchFamily="34" charset="0"/>
                <a:ea typeface="Nikosh" pitchFamily="34" charset="-122"/>
                <a:cs typeface="Nikosh" pitchFamily="34" charset="-120"/>
              </a:rPr>
              <a:t>আদায় </a:t>
            </a:r>
            <a:r>
              <a:rPr lang="en-US" dirty="0">
                <a:solidFill>
                  <a:srgbClr val="F7F3E9"/>
                </a:solidFill>
                <a:latin typeface="Nikosh" pitchFamily="34" charset="0"/>
                <a:ea typeface="Nikosh" pitchFamily="34" charset="-122"/>
                <a:cs typeface="Nikosh" pitchFamily="34" charset="-120"/>
              </a:rPr>
              <a:t>করা।</a:t>
            </a:r>
            <a:endParaRPr lang="en-US" dirty="0"/>
          </a:p>
        </p:txBody>
      </p:sp>
      <p:sp>
        <p:nvSpPr>
          <p:cNvPr id="9" name="Shape 7"/>
          <p:cNvSpPr/>
          <p:nvPr/>
        </p:nvSpPr>
        <p:spPr>
          <a:xfrm>
            <a:off x="6217920" y="1508760"/>
            <a:ext cx="5394960" cy="1325880"/>
          </a:xfrm>
          <a:prstGeom prst="roundRect">
            <a:avLst>
              <a:gd name="adj" fmla="val 6897"/>
            </a:avLst>
          </a:prstGeom>
          <a:solidFill>
            <a:srgbClr val="0B4A4B"/>
          </a:solidFill>
          <a:ln/>
        </p:spPr>
      </p:sp>
      <p:sp>
        <p:nvSpPr>
          <p:cNvPr id="10" name="Shape 8"/>
          <p:cNvSpPr/>
          <p:nvPr/>
        </p:nvSpPr>
        <p:spPr>
          <a:xfrm>
            <a:off x="6400800" y="1691640"/>
            <a:ext cx="548640" cy="548640"/>
          </a:xfrm>
          <a:prstGeom prst="ellipse">
            <a:avLst/>
          </a:prstGeom>
          <a:solidFill>
            <a:srgbClr val="D4AF37"/>
          </a:solidFill>
          <a:ln/>
        </p:spPr>
      </p:sp>
      <p:sp>
        <p:nvSpPr>
          <p:cNvPr id="11" name="Text 9"/>
          <p:cNvSpPr/>
          <p:nvPr/>
        </p:nvSpPr>
        <p:spPr>
          <a:xfrm>
            <a:off x="6400800" y="169164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2</a:t>
            </a:r>
            <a:endParaRPr lang="en-US" sz="2000" dirty="0"/>
          </a:p>
        </p:txBody>
      </p:sp>
      <p:sp>
        <p:nvSpPr>
          <p:cNvPr id="12" name="Text 10"/>
          <p:cNvSpPr/>
          <p:nvPr/>
        </p:nvSpPr>
        <p:spPr>
          <a:xfrm>
            <a:off x="7132320" y="164592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কুরআন তিলাওয়াত</a:t>
            </a:r>
            <a:endParaRPr lang="en-US" sz="2000" dirty="0"/>
          </a:p>
        </p:txBody>
      </p:sp>
      <p:sp>
        <p:nvSpPr>
          <p:cNvPr id="13" name="Text 11"/>
          <p:cNvSpPr/>
          <p:nvPr/>
        </p:nvSpPr>
        <p:spPr>
          <a:xfrm>
            <a:off x="7132320" y="2057400"/>
            <a:ext cx="4297680" cy="685800"/>
          </a:xfrm>
          <a:prstGeom prst="rect">
            <a:avLst/>
          </a:prstGeom>
          <a:noFill/>
          <a:ln/>
        </p:spPr>
        <p:txBody>
          <a:bodyPr wrap="square" rtlCol="0" anchor="ctr"/>
          <a:lstStyle/>
          <a:p>
            <a:pPr marL="0" indent="0">
              <a:lnSpc>
                <a:spcPct val="105000"/>
              </a:lnSpc>
              <a:buNone/>
            </a:pPr>
            <a:r>
              <a:rPr lang="en-US" sz="1600">
                <a:solidFill>
                  <a:srgbClr val="F7F3E9"/>
                </a:solidFill>
                <a:latin typeface="Nikosh" pitchFamily="34" charset="0"/>
                <a:ea typeface="Nikosh" pitchFamily="34" charset="-122"/>
                <a:cs typeface="Nikosh" pitchFamily="34" charset="-120"/>
              </a:rPr>
              <a:t>কুরআন </a:t>
            </a:r>
            <a:r>
              <a:rPr lang="en-US" sz="1600" smtClean="0">
                <a:solidFill>
                  <a:srgbClr val="F7F3E9"/>
                </a:solidFill>
                <a:latin typeface="Nikosh" pitchFamily="34" charset="0"/>
                <a:ea typeface="Nikosh" pitchFamily="34" charset="-122"/>
                <a:cs typeface="Nikosh" pitchFamily="34" charset="-120"/>
              </a:rPr>
              <a:t>তিলাওয়াত </a:t>
            </a:r>
            <a:r>
              <a:rPr lang="en-US" sz="1600" dirty="0">
                <a:solidFill>
                  <a:srgbClr val="F7F3E9"/>
                </a:solidFill>
                <a:latin typeface="Nikosh" pitchFamily="34" charset="0"/>
                <a:ea typeface="Nikosh" pitchFamily="34" charset="-122"/>
                <a:cs typeface="Nikosh" pitchFamily="34" charset="-120"/>
              </a:rPr>
              <a:t>করা এবং তার অর্থ বুঝে </a:t>
            </a:r>
            <a:r>
              <a:rPr lang="en-US" sz="1600">
                <a:solidFill>
                  <a:srgbClr val="F7F3E9"/>
                </a:solidFill>
                <a:latin typeface="Nikosh" pitchFamily="34" charset="0"/>
                <a:ea typeface="Nikosh" pitchFamily="34" charset="-122"/>
                <a:cs typeface="Nikosh" pitchFamily="34" charset="-120"/>
              </a:rPr>
              <a:t>জীবনে </a:t>
            </a:r>
            <a:r>
              <a:rPr lang="en-US" sz="1600" smtClean="0">
                <a:solidFill>
                  <a:srgbClr val="F7F3E9"/>
                </a:solidFill>
                <a:latin typeface="Nikosh" pitchFamily="34" charset="0"/>
                <a:ea typeface="Nikosh" pitchFamily="34" charset="-122"/>
                <a:cs typeface="Nikosh" pitchFamily="34" charset="-120"/>
              </a:rPr>
              <a:t>প্রয়োগ </a:t>
            </a:r>
            <a:r>
              <a:rPr lang="en-US" sz="1600" dirty="0">
                <a:solidFill>
                  <a:srgbClr val="F7F3E9"/>
                </a:solidFill>
                <a:latin typeface="Nikosh" pitchFamily="34" charset="0"/>
                <a:ea typeface="Nikosh" pitchFamily="34" charset="-122"/>
                <a:cs typeface="Nikosh" pitchFamily="34" charset="-120"/>
              </a:rPr>
              <a:t>করা।</a:t>
            </a:r>
            <a:endParaRPr lang="en-US" sz="1600" dirty="0"/>
          </a:p>
        </p:txBody>
      </p:sp>
      <p:sp>
        <p:nvSpPr>
          <p:cNvPr id="14" name="Shape 12"/>
          <p:cNvSpPr/>
          <p:nvPr/>
        </p:nvSpPr>
        <p:spPr>
          <a:xfrm>
            <a:off x="548640" y="3017520"/>
            <a:ext cx="5394960" cy="1325880"/>
          </a:xfrm>
          <a:prstGeom prst="roundRect">
            <a:avLst>
              <a:gd name="adj" fmla="val 6897"/>
            </a:avLst>
          </a:prstGeom>
          <a:solidFill>
            <a:srgbClr val="0B4A4B"/>
          </a:solidFill>
          <a:ln/>
        </p:spPr>
      </p:sp>
      <p:sp>
        <p:nvSpPr>
          <p:cNvPr id="15" name="Shape 13"/>
          <p:cNvSpPr/>
          <p:nvPr/>
        </p:nvSpPr>
        <p:spPr>
          <a:xfrm>
            <a:off x="731520" y="3200400"/>
            <a:ext cx="548640" cy="548640"/>
          </a:xfrm>
          <a:prstGeom prst="ellipse">
            <a:avLst/>
          </a:prstGeom>
          <a:solidFill>
            <a:srgbClr val="D4AF37"/>
          </a:solidFill>
          <a:ln/>
        </p:spPr>
      </p:sp>
      <p:sp>
        <p:nvSpPr>
          <p:cNvPr id="16" name="Text 14"/>
          <p:cNvSpPr/>
          <p:nvPr/>
        </p:nvSpPr>
        <p:spPr>
          <a:xfrm>
            <a:off x="731520" y="320040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3</a:t>
            </a:r>
            <a:endParaRPr lang="en-US" sz="2000" dirty="0"/>
          </a:p>
        </p:txBody>
      </p:sp>
      <p:sp>
        <p:nvSpPr>
          <p:cNvPr id="17" name="Text 15"/>
          <p:cNvSpPr/>
          <p:nvPr/>
        </p:nvSpPr>
        <p:spPr>
          <a:xfrm>
            <a:off x="1463040" y="315468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হালাল উপার্জন</a:t>
            </a:r>
            <a:endParaRPr lang="en-US" sz="2000" dirty="0"/>
          </a:p>
        </p:txBody>
      </p:sp>
      <p:sp>
        <p:nvSpPr>
          <p:cNvPr id="18" name="Text 16"/>
          <p:cNvSpPr/>
          <p:nvPr/>
        </p:nvSpPr>
        <p:spPr>
          <a:xfrm>
            <a:off x="1463040" y="3566160"/>
            <a:ext cx="4297680" cy="685800"/>
          </a:xfrm>
          <a:prstGeom prst="rect">
            <a:avLst/>
          </a:prstGeom>
          <a:noFill/>
          <a:ln/>
        </p:spPr>
        <p:txBody>
          <a:bodyPr wrap="square" rtlCol="0" anchor="ctr"/>
          <a:lstStyle/>
          <a:p>
            <a:pPr marL="0" indent="0">
              <a:lnSpc>
                <a:spcPct val="105000"/>
              </a:lnSpc>
              <a:buNone/>
            </a:pPr>
            <a:r>
              <a:rPr lang="en-US" dirty="0">
                <a:solidFill>
                  <a:srgbClr val="F7F3E9"/>
                </a:solidFill>
                <a:latin typeface="Nikosh" pitchFamily="34" charset="0"/>
                <a:ea typeface="Nikosh" pitchFamily="34" charset="-122"/>
                <a:cs typeface="Nikosh" pitchFamily="34" charset="-120"/>
              </a:rPr>
              <a:t>হারাম বর্জন করে হালাল পথে জীবিকা নির্বাহ করা।</a:t>
            </a:r>
            <a:endParaRPr lang="en-US" dirty="0"/>
          </a:p>
        </p:txBody>
      </p:sp>
      <p:sp>
        <p:nvSpPr>
          <p:cNvPr id="19" name="Shape 17"/>
          <p:cNvSpPr/>
          <p:nvPr/>
        </p:nvSpPr>
        <p:spPr>
          <a:xfrm>
            <a:off x="6217920" y="3017520"/>
            <a:ext cx="5394960" cy="1325880"/>
          </a:xfrm>
          <a:prstGeom prst="roundRect">
            <a:avLst>
              <a:gd name="adj" fmla="val 6897"/>
            </a:avLst>
          </a:prstGeom>
          <a:solidFill>
            <a:srgbClr val="0B4A4B"/>
          </a:solidFill>
          <a:ln/>
        </p:spPr>
      </p:sp>
      <p:sp>
        <p:nvSpPr>
          <p:cNvPr id="20" name="Shape 18"/>
          <p:cNvSpPr/>
          <p:nvPr/>
        </p:nvSpPr>
        <p:spPr>
          <a:xfrm>
            <a:off x="6400800" y="3200400"/>
            <a:ext cx="548640" cy="548640"/>
          </a:xfrm>
          <a:prstGeom prst="ellipse">
            <a:avLst/>
          </a:prstGeom>
          <a:solidFill>
            <a:srgbClr val="D4AF37"/>
          </a:solidFill>
          <a:ln/>
        </p:spPr>
      </p:sp>
      <p:sp>
        <p:nvSpPr>
          <p:cNvPr id="21" name="Text 19"/>
          <p:cNvSpPr/>
          <p:nvPr/>
        </p:nvSpPr>
        <p:spPr>
          <a:xfrm>
            <a:off x="6400800" y="320040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4</a:t>
            </a:r>
            <a:endParaRPr lang="en-US" sz="2000" dirty="0"/>
          </a:p>
        </p:txBody>
      </p:sp>
      <p:sp>
        <p:nvSpPr>
          <p:cNvPr id="22" name="Text 20"/>
          <p:cNvSpPr/>
          <p:nvPr/>
        </p:nvSpPr>
        <p:spPr>
          <a:xfrm>
            <a:off x="7132320" y="315468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আল্লাহর স্মরণ</a:t>
            </a:r>
            <a:endParaRPr lang="en-US" sz="2000" dirty="0"/>
          </a:p>
        </p:txBody>
      </p:sp>
      <p:sp>
        <p:nvSpPr>
          <p:cNvPr id="23" name="Text 21"/>
          <p:cNvSpPr/>
          <p:nvPr/>
        </p:nvSpPr>
        <p:spPr>
          <a:xfrm>
            <a:off x="7132320" y="3566160"/>
            <a:ext cx="4297680" cy="685800"/>
          </a:xfrm>
          <a:prstGeom prst="rect">
            <a:avLst/>
          </a:prstGeom>
          <a:noFill/>
          <a:ln/>
        </p:spPr>
        <p:txBody>
          <a:bodyPr wrap="square" rtlCol="0" anchor="ctr"/>
          <a:lstStyle/>
          <a:p>
            <a:pPr marL="0" indent="0">
              <a:lnSpc>
                <a:spcPct val="105000"/>
              </a:lnSpc>
              <a:buNone/>
            </a:pPr>
            <a:r>
              <a:rPr lang="en-US" smtClean="0">
                <a:solidFill>
                  <a:srgbClr val="F7F3E9"/>
                </a:solidFill>
                <a:latin typeface="Nikosh" pitchFamily="34" charset="0"/>
                <a:ea typeface="Nikosh" pitchFamily="34" charset="-122"/>
                <a:cs typeface="Nikosh" pitchFamily="34" charset="-120"/>
              </a:rPr>
              <a:t>সর্বাবস্থায় </a:t>
            </a:r>
            <a:r>
              <a:rPr lang="en-US" dirty="0">
                <a:solidFill>
                  <a:srgbClr val="F7F3E9"/>
                </a:solidFill>
                <a:latin typeface="Nikosh" pitchFamily="34" charset="0"/>
                <a:ea typeface="Nikosh" pitchFamily="34" charset="-122"/>
                <a:cs typeface="Nikosh" pitchFamily="34" charset="-120"/>
              </a:rPr>
              <a:t>আল্লাহকে স্মরণ (জিকির) করা।</a:t>
            </a:r>
            <a:endParaRPr lang="en-US" dirty="0"/>
          </a:p>
        </p:txBody>
      </p:sp>
      <p:sp>
        <p:nvSpPr>
          <p:cNvPr id="24" name="Shape 22"/>
          <p:cNvSpPr/>
          <p:nvPr/>
        </p:nvSpPr>
        <p:spPr>
          <a:xfrm>
            <a:off x="548640" y="4526280"/>
            <a:ext cx="5394960" cy="1325880"/>
          </a:xfrm>
          <a:prstGeom prst="roundRect">
            <a:avLst>
              <a:gd name="adj" fmla="val 6897"/>
            </a:avLst>
          </a:prstGeom>
          <a:solidFill>
            <a:srgbClr val="0B4A4B"/>
          </a:solidFill>
          <a:ln/>
        </p:spPr>
      </p:sp>
      <p:sp>
        <p:nvSpPr>
          <p:cNvPr id="25" name="Shape 23"/>
          <p:cNvSpPr/>
          <p:nvPr/>
        </p:nvSpPr>
        <p:spPr>
          <a:xfrm>
            <a:off x="731520" y="4709160"/>
            <a:ext cx="548640" cy="548640"/>
          </a:xfrm>
          <a:prstGeom prst="ellipse">
            <a:avLst/>
          </a:prstGeom>
          <a:solidFill>
            <a:srgbClr val="D4AF37"/>
          </a:solidFill>
          <a:ln/>
        </p:spPr>
      </p:sp>
      <p:sp>
        <p:nvSpPr>
          <p:cNvPr id="26" name="Text 24"/>
          <p:cNvSpPr/>
          <p:nvPr/>
        </p:nvSpPr>
        <p:spPr>
          <a:xfrm>
            <a:off x="731520" y="470916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5</a:t>
            </a:r>
            <a:endParaRPr lang="en-US" sz="2000" dirty="0"/>
          </a:p>
        </p:txBody>
      </p:sp>
      <p:sp>
        <p:nvSpPr>
          <p:cNvPr id="27" name="Text 25"/>
          <p:cNvSpPr/>
          <p:nvPr/>
        </p:nvSpPr>
        <p:spPr>
          <a:xfrm>
            <a:off x="1463040" y="466344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সৎসঙ্গ গ্রহণ</a:t>
            </a:r>
            <a:endParaRPr lang="en-US" sz="2000" dirty="0"/>
          </a:p>
        </p:txBody>
      </p:sp>
      <p:sp>
        <p:nvSpPr>
          <p:cNvPr id="28" name="Text 26"/>
          <p:cNvSpPr/>
          <p:nvPr/>
        </p:nvSpPr>
        <p:spPr>
          <a:xfrm>
            <a:off x="1463040" y="5074920"/>
            <a:ext cx="4297680" cy="685800"/>
          </a:xfrm>
          <a:prstGeom prst="rect">
            <a:avLst/>
          </a:prstGeom>
          <a:noFill/>
          <a:ln/>
        </p:spPr>
        <p:txBody>
          <a:bodyPr wrap="square" rtlCol="0" anchor="ctr"/>
          <a:lstStyle/>
          <a:p>
            <a:pPr marL="0" indent="0">
              <a:lnSpc>
                <a:spcPct val="105000"/>
              </a:lnSpc>
              <a:buNone/>
            </a:pPr>
            <a:r>
              <a:rPr lang="en-US" sz="1600" dirty="0">
                <a:solidFill>
                  <a:srgbClr val="F7F3E9"/>
                </a:solidFill>
                <a:latin typeface="Nikosh" pitchFamily="34" charset="0"/>
                <a:ea typeface="Nikosh" pitchFamily="34" charset="-122"/>
                <a:cs typeface="Nikosh" pitchFamily="34" charset="-120"/>
              </a:rPr>
              <a:t>সৎ মানুষের </a:t>
            </a:r>
            <a:r>
              <a:rPr lang="en-US" sz="1600">
                <a:solidFill>
                  <a:srgbClr val="F7F3E9"/>
                </a:solidFill>
                <a:latin typeface="Nikosh" pitchFamily="34" charset="0"/>
                <a:ea typeface="Nikosh" pitchFamily="34" charset="-122"/>
                <a:cs typeface="Nikosh" pitchFamily="34" charset="-120"/>
              </a:rPr>
              <a:t>সঙ্গ </a:t>
            </a:r>
            <a:r>
              <a:rPr lang="en-US" sz="1600" smtClean="0">
                <a:solidFill>
                  <a:srgbClr val="F7F3E9"/>
                </a:solidFill>
                <a:latin typeface="Nikosh" pitchFamily="34" charset="0"/>
                <a:ea typeface="Nikosh" pitchFamily="34" charset="-122"/>
                <a:cs typeface="Nikosh" pitchFamily="34" charset="-120"/>
              </a:rPr>
              <a:t>নেওয়া </a:t>
            </a:r>
            <a:r>
              <a:rPr lang="en-US" sz="1600" dirty="0">
                <a:solidFill>
                  <a:srgbClr val="F7F3E9"/>
                </a:solidFill>
                <a:latin typeface="Nikosh" pitchFamily="34" charset="0"/>
                <a:ea typeface="Nikosh" pitchFamily="34" charset="-122"/>
                <a:cs typeface="Nikosh" pitchFamily="34" charset="-120"/>
              </a:rPr>
              <a:t>এবং গুনাহের পরিবেশ থেকে দূরে থাকা।</a:t>
            </a:r>
            <a:endParaRPr lang="en-US" sz="1600" dirty="0"/>
          </a:p>
        </p:txBody>
      </p:sp>
      <p:sp>
        <p:nvSpPr>
          <p:cNvPr id="29" name="Shape 27"/>
          <p:cNvSpPr/>
          <p:nvPr/>
        </p:nvSpPr>
        <p:spPr>
          <a:xfrm>
            <a:off x="6217920" y="4526280"/>
            <a:ext cx="5394960" cy="1325880"/>
          </a:xfrm>
          <a:prstGeom prst="roundRect">
            <a:avLst>
              <a:gd name="adj" fmla="val 6897"/>
            </a:avLst>
          </a:prstGeom>
          <a:solidFill>
            <a:srgbClr val="0B4A4B"/>
          </a:solidFill>
          <a:ln/>
        </p:spPr>
      </p:sp>
      <p:sp>
        <p:nvSpPr>
          <p:cNvPr id="30" name="Shape 28"/>
          <p:cNvSpPr/>
          <p:nvPr/>
        </p:nvSpPr>
        <p:spPr>
          <a:xfrm>
            <a:off x="6400800" y="4709160"/>
            <a:ext cx="548640" cy="548640"/>
          </a:xfrm>
          <a:prstGeom prst="ellipse">
            <a:avLst/>
          </a:prstGeom>
          <a:solidFill>
            <a:srgbClr val="D4AF37"/>
          </a:solidFill>
          <a:ln/>
        </p:spPr>
      </p:sp>
      <p:sp>
        <p:nvSpPr>
          <p:cNvPr id="31" name="Text 29"/>
          <p:cNvSpPr/>
          <p:nvPr/>
        </p:nvSpPr>
        <p:spPr>
          <a:xfrm>
            <a:off x="6400800" y="4709160"/>
            <a:ext cx="548640" cy="548640"/>
          </a:xfrm>
          <a:prstGeom prst="rect">
            <a:avLst/>
          </a:prstGeom>
          <a:noFill/>
          <a:ln/>
        </p:spPr>
        <p:txBody>
          <a:bodyPr wrap="square" rtlCol="0" anchor="ctr"/>
          <a:lstStyle/>
          <a:p>
            <a:pPr marL="0" indent="0" algn="ctr">
              <a:buNone/>
            </a:pPr>
            <a:r>
              <a:rPr lang="en-US" sz="2000" b="1" dirty="0">
                <a:solidFill>
                  <a:srgbClr val="0B4A4B"/>
                </a:solidFill>
                <a:latin typeface="Nikosh" pitchFamily="34" charset="0"/>
                <a:ea typeface="Nikosh" pitchFamily="34" charset="-122"/>
                <a:cs typeface="Nikosh" pitchFamily="34" charset="-120"/>
              </a:rPr>
              <a:t>6</a:t>
            </a:r>
            <a:endParaRPr lang="en-US" sz="2000" dirty="0"/>
          </a:p>
        </p:txBody>
      </p:sp>
      <p:sp>
        <p:nvSpPr>
          <p:cNvPr id="32" name="Text 30"/>
          <p:cNvSpPr/>
          <p:nvPr/>
        </p:nvSpPr>
        <p:spPr>
          <a:xfrm>
            <a:off x="7132320" y="4663440"/>
            <a:ext cx="4297680" cy="411480"/>
          </a:xfrm>
          <a:prstGeom prst="rect">
            <a:avLst/>
          </a:prstGeom>
          <a:noFill/>
          <a:ln/>
        </p:spPr>
        <p:txBody>
          <a:bodyPr wrap="square" rtlCol="0" anchor="ctr"/>
          <a:lstStyle/>
          <a:p>
            <a:pPr marL="0" indent="0">
              <a:buNone/>
            </a:pPr>
            <a:r>
              <a:rPr lang="en-US" sz="2000" b="1" dirty="0">
                <a:solidFill>
                  <a:srgbClr val="D4AF37"/>
                </a:solidFill>
                <a:latin typeface="Nikosh" pitchFamily="34" charset="0"/>
                <a:ea typeface="Nikosh" pitchFamily="34" charset="-122"/>
                <a:cs typeface="Nikosh" pitchFamily="34" charset="-120"/>
              </a:rPr>
              <a:t>আত্মসমালোচনা</a:t>
            </a:r>
            <a:endParaRPr lang="en-US" sz="2000" dirty="0"/>
          </a:p>
        </p:txBody>
      </p:sp>
      <p:sp>
        <p:nvSpPr>
          <p:cNvPr id="33" name="Text 31"/>
          <p:cNvSpPr/>
          <p:nvPr/>
        </p:nvSpPr>
        <p:spPr>
          <a:xfrm>
            <a:off x="7132320" y="5074920"/>
            <a:ext cx="4297680" cy="685800"/>
          </a:xfrm>
          <a:prstGeom prst="rect">
            <a:avLst/>
          </a:prstGeom>
          <a:noFill/>
          <a:ln/>
        </p:spPr>
        <p:txBody>
          <a:bodyPr wrap="square" rtlCol="0" anchor="ctr"/>
          <a:lstStyle/>
          <a:p>
            <a:pPr marL="0" indent="0">
              <a:lnSpc>
                <a:spcPct val="105000"/>
              </a:lnSpc>
              <a:buNone/>
            </a:pPr>
            <a:r>
              <a:rPr lang="en-US" dirty="0">
                <a:solidFill>
                  <a:srgbClr val="F7F3E9"/>
                </a:solidFill>
                <a:latin typeface="Nikosh" pitchFamily="34" charset="0"/>
                <a:ea typeface="Nikosh" pitchFamily="34" charset="-122"/>
                <a:cs typeface="Nikosh" pitchFamily="34" charset="-120"/>
              </a:rPr>
              <a:t>নিয়মিত আত্মসমালোচনা করে ভুলের জন্য তওবা করা।</a:t>
            </a:r>
            <a:endParaRPr lang="en-US" dirty="0"/>
          </a:p>
        </p:txBody>
      </p:sp>
      <p:sp>
        <p:nvSpPr>
          <p:cNvPr id="34" name="Text 32"/>
          <p:cNvSpPr/>
          <p:nvPr/>
        </p:nvSpPr>
        <p:spPr>
          <a:xfrm>
            <a:off x="7762459" y="6382512"/>
            <a:ext cx="1739350" cy="320040"/>
          </a:xfrm>
          <a:prstGeom prst="rect">
            <a:avLst/>
          </a:prstGeom>
          <a:noFill/>
          <a:ln/>
        </p:spPr>
        <p:txBody>
          <a:bodyPr wrap="square" rtlCol="0" anchor="ctr"/>
          <a:lstStyle/>
          <a:p>
            <a:pPr marL="0" indent="0" algn="l">
              <a:buNone/>
            </a:pPr>
            <a:r>
              <a:rPr lang="en-US" sz="1200" dirty="0">
                <a:solidFill>
                  <a:srgbClr val="F7F3E9"/>
                </a:solidFill>
                <a:latin typeface="Nikosh" pitchFamily="34" charset="0"/>
                <a:ea typeface="Nikosh" pitchFamily="34" charset="-122"/>
                <a:cs typeface="Nikosh" pitchFamily="34" charset="-120"/>
              </a:rPr>
              <a:t>তাকওয়া অর্জনের উপায়</a:t>
            </a:r>
            <a:endParaRPr lang="en-US" sz="1200" dirty="0"/>
          </a:p>
        </p:txBody>
      </p:sp>
      <p:sp>
        <p:nvSpPr>
          <p:cNvPr id="35" name="Text 33"/>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F7F3E9"/>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7B1E3A"/>
        </a:solidFill>
        <a:effectLst/>
      </p:bgPr>
    </p:bg>
    <p:spTree>
      <p:nvGrpSpPr>
        <p:cNvPr id="1" name=""/>
        <p:cNvGrpSpPr/>
        <p:nvPr/>
      </p:nvGrpSpPr>
      <p:grpSpPr>
        <a:xfrm>
          <a:off x="0" y="0"/>
          <a:ext cx="0" cy="0"/>
          <a:chOff x="0" y="0"/>
          <a:chExt cx="0" cy="0"/>
        </a:xfrm>
      </p:grpSpPr>
      <p:sp>
        <p:nvSpPr>
          <p:cNvPr id="2" name="Shape 0"/>
          <p:cNvSpPr/>
          <p:nvPr/>
        </p:nvSpPr>
        <p:spPr>
          <a:xfrm>
            <a:off x="-1371600" y="-1371600"/>
            <a:ext cx="3200400" cy="3200400"/>
          </a:xfrm>
          <a:prstGeom prst="ellipse">
            <a:avLst/>
          </a:prstGeom>
          <a:solidFill>
            <a:srgbClr val="5C1329"/>
          </a:solidFill>
          <a:ln/>
        </p:spPr>
      </p:sp>
      <p:sp>
        <p:nvSpPr>
          <p:cNvPr id="3" name="Shape 1"/>
          <p:cNvSpPr/>
          <p:nvPr/>
        </p:nvSpPr>
        <p:spPr>
          <a:xfrm>
            <a:off x="10515600" y="5029200"/>
            <a:ext cx="3200400" cy="3200400"/>
          </a:xfrm>
          <a:prstGeom prst="ellipse">
            <a:avLst/>
          </a:prstGeom>
          <a:solidFill>
            <a:srgbClr val="5C1329"/>
          </a:solidFill>
          <a:ln/>
        </p:spPr>
      </p:sp>
      <p:sp>
        <p:nvSpPr>
          <p:cNvPr id="4" name="Text 2"/>
          <p:cNvSpPr/>
          <p:nvPr/>
        </p:nvSpPr>
        <p:spPr>
          <a:xfrm>
            <a:off x="0" y="457200"/>
            <a:ext cx="12188952" cy="731520"/>
          </a:xfrm>
          <a:prstGeom prst="rect">
            <a:avLst/>
          </a:prstGeom>
          <a:noFill/>
          <a:ln/>
        </p:spPr>
        <p:txBody>
          <a:bodyPr wrap="square" rtlCol="0" anchor="ctr"/>
          <a:lstStyle/>
          <a:p>
            <a:pPr marL="0" indent="0" algn="ctr">
              <a:buNone/>
            </a:pPr>
            <a:r>
              <a:rPr lang="en-US" sz="3400" b="1" smtClean="0">
                <a:solidFill>
                  <a:srgbClr val="D4AF37"/>
                </a:solidFill>
                <a:latin typeface="Nikosh" pitchFamily="34" charset="0"/>
                <a:ea typeface="Nikosh" pitchFamily="34" charset="-122"/>
                <a:cs typeface="Nikosh" pitchFamily="34" charset="-120"/>
              </a:rPr>
              <a:t>তাকওয়া</a:t>
            </a:r>
            <a:endParaRPr lang="en-US" sz="3400" dirty="0"/>
          </a:p>
        </p:txBody>
      </p:sp>
      <p:sp>
        <p:nvSpPr>
          <p:cNvPr id="5" name="Text 3"/>
          <p:cNvSpPr/>
          <p:nvPr/>
        </p:nvSpPr>
        <p:spPr>
          <a:xfrm>
            <a:off x="0" y="1051560"/>
            <a:ext cx="12188952" cy="457200"/>
          </a:xfrm>
          <a:prstGeom prst="rect">
            <a:avLst/>
          </a:prstGeom>
          <a:noFill/>
          <a:ln/>
        </p:spPr>
        <p:txBody>
          <a:bodyPr wrap="square" rtlCol="0" anchor="ctr"/>
          <a:lstStyle/>
          <a:p>
            <a:pPr marL="0" indent="0" algn="ctr">
              <a:buNone/>
            </a:pPr>
            <a:r>
              <a:rPr lang="en-US" sz="1800" i="1" dirty="0">
                <a:solidFill>
                  <a:srgbClr val="F7F3E9"/>
                </a:solidFill>
                <a:latin typeface="Nikosh" pitchFamily="34" charset="0"/>
                <a:ea typeface="Nikosh" pitchFamily="34" charset="-122"/>
                <a:cs typeface="Nikosh" pitchFamily="34" charset="-120"/>
              </a:rPr>
              <a:t>(একটি কবিতা)</a:t>
            </a:r>
            <a:endParaRPr lang="en-US" sz="1800" dirty="0"/>
          </a:p>
        </p:txBody>
      </p:sp>
      <p:sp>
        <p:nvSpPr>
          <p:cNvPr id="6" name="Shape 4"/>
          <p:cNvSpPr/>
          <p:nvPr/>
        </p:nvSpPr>
        <p:spPr>
          <a:xfrm>
            <a:off x="1463040" y="1737360"/>
            <a:ext cx="9235440" cy="4206240"/>
          </a:xfrm>
          <a:prstGeom prst="roundRect">
            <a:avLst>
              <a:gd name="adj" fmla="val 3261"/>
            </a:avLst>
          </a:prstGeom>
          <a:solidFill>
            <a:srgbClr val="5C1329"/>
          </a:solidFill>
          <a:ln w="19050">
            <a:solidFill>
              <a:srgbClr val="D4AF37"/>
            </a:solidFill>
            <a:prstDash val="solid"/>
          </a:ln>
        </p:spPr>
      </p:sp>
      <p:sp>
        <p:nvSpPr>
          <p:cNvPr id="7" name="Text 5"/>
          <p:cNvSpPr/>
          <p:nvPr/>
        </p:nvSpPr>
        <p:spPr>
          <a:xfrm>
            <a:off x="1828800" y="1965960"/>
            <a:ext cx="8503920" cy="3749040"/>
          </a:xfrm>
          <a:prstGeom prst="rect">
            <a:avLst/>
          </a:prstGeom>
          <a:noFill/>
          <a:ln/>
        </p:spPr>
        <p:txBody>
          <a:bodyPr wrap="square" rtlCol="0" anchor="ctr"/>
          <a:lstStyle/>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বুকের মাঝে জ্বালাই আলো, আল্লাহ-ভীতির প্রদীপ,</a:t>
            </a:r>
            <a:endParaRPr lang="en-US" sz="2200" dirty="0"/>
          </a:p>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পাপের পথে যাই না হেঁটে, সত্যের পথে চলি নিত্য।</a:t>
            </a:r>
            <a:endParaRPr lang="en-US" sz="2200" dirty="0"/>
          </a:p>
          <a:p>
            <a:pPr marL="0" indent="0" algn="ctr">
              <a:lnSpc>
                <a:spcPct val="135000"/>
              </a:lnSpc>
              <a:buNone/>
            </a:pPr>
            <a:endParaRPr lang="en-US" sz="2200" dirty="0"/>
          </a:p>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লোভ-লালসা দূরে রেখে, ন্যায়ের পথে থাকি জেগে,</a:t>
            </a:r>
            <a:endParaRPr lang="en-US" sz="2200" dirty="0"/>
          </a:p>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গুনাহ ছেড়ে সৎকর্মে মন, রাখি সদা প্রভুর ভয়ে।</a:t>
            </a:r>
            <a:endParaRPr lang="en-US" sz="2200" dirty="0"/>
          </a:p>
          <a:p>
            <a:pPr marL="0" indent="0" algn="ctr">
              <a:lnSpc>
                <a:spcPct val="135000"/>
              </a:lnSpc>
              <a:buNone/>
            </a:pPr>
            <a:endParaRPr lang="en-US" sz="2200" dirty="0"/>
          </a:p>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এই তো আমার তাকওয়া, এই তো জীবনের পাথেয়,</a:t>
            </a:r>
            <a:endParaRPr lang="en-US" sz="2200" dirty="0"/>
          </a:p>
          <a:p>
            <a:pPr marL="0" indent="0" algn="ctr">
              <a:lnSpc>
                <a:spcPct val="135000"/>
              </a:lnSpc>
              <a:buNone/>
            </a:pPr>
            <a:r>
              <a:rPr lang="en-US" sz="2200" i="1" dirty="0">
                <a:solidFill>
                  <a:srgbClr val="F7F3E9"/>
                </a:solidFill>
                <a:latin typeface="Nikosh" pitchFamily="34" charset="0"/>
                <a:ea typeface="Nikosh" pitchFamily="34" charset="-122"/>
                <a:cs typeface="Nikosh" pitchFamily="34" charset="-120"/>
              </a:rPr>
              <a:t>আল্লাহ যেন রাখেন আমায়, মুত্তাকীদের কাতারে।</a:t>
            </a:r>
            <a:endParaRPr lang="en-US" sz="2200" dirty="0"/>
          </a:p>
        </p:txBody>
      </p:sp>
      <p:sp>
        <p:nvSpPr>
          <p:cNvPr id="8" name="Text 6"/>
          <p:cNvSpPr/>
          <p:nvPr/>
        </p:nvSpPr>
        <p:spPr>
          <a:xfrm>
            <a:off x="6798364" y="6467591"/>
            <a:ext cx="2869096" cy="320040"/>
          </a:xfrm>
          <a:prstGeom prst="rect">
            <a:avLst/>
          </a:prstGeom>
          <a:noFill/>
          <a:ln/>
        </p:spPr>
        <p:txBody>
          <a:bodyPr wrap="square" rtlCol="0" anchor="ctr"/>
          <a:lstStyle/>
          <a:p>
            <a:pPr marL="0" indent="0" algn="l">
              <a:buNone/>
            </a:pPr>
            <a:r>
              <a:rPr lang="en-US" sz="1200" dirty="0">
                <a:solidFill>
                  <a:srgbClr val="F7F3E9"/>
                </a:solidFill>
                <a:latin typeface="Nikosh" pitchFamily="34" charset="0"/>
                <a:ea typeface="Nikosh" pitchFamily="34" charset="-122"/>
                <a:cs typeface="Nikosh" pitchFamily="34" charset="-120"/>
              </a:rPr>
              <a:t>তাকওয়া বিষয়ক কবিতা</a:t>
            </a:r>
            <a:endParaRPr lang="en-US" sz="1200" dirty="0"/>
          </a:p>
        </p:txBody>
      </p:sp>
      <p:sp>
        <p:nvSpPr>
          <p:cNvPr id="9" name="Text 7"/>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F7F3E9"/>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E4EEE1"/>
        </a:solidFill>
        <a:effectLst/>
      </p:bgPr>
    </p:bg>
    <p:spTree>
      <p:nvGrpSpPr>
        <p:cNvPr id="1" name=""/>
        <p:cNvGrpSpPr/>
        <p:nvPr/>
      </p:nvGrpSpPr>
      <p:grpSpPr>
        <a:xfrm>
          <a:off x="0" y="0"/>
          <a:ext cx="0" cy="0"/>
          <a:chOff x="0" y="0"/>
          <a:chExt cx="0" cy="0"/>
        </a:xfrm>
      </p:grpSpPr>
      <p:sp>
        <p:nvSpPr>
          <p:cNvPr id="2" name="Shape 0"/>
          <p:cNvSpPr/>
          <p:nvPr/>
        </p:nvSpPr>
        <p:spPr>
          <a:xfrm>
            <a:off x="10881360" y="4754880"/>
            <a:ext cx="2926080" cy="2926080"/>
          </a:xfrm>
          <a:prstGeom prst="ellipse">
            <a:avLst/>
          </a:prstGeom>
          <a:solidFill>
            <a:srgbClr val="2F5233"/>
          </a:solidFill>
          <a:ln/>
        </p:spPr>
      </p:sp>
      <p:sp>
        <p:nvSpPr>
          <p:cNvPr id="3" name="Text 1"/>
          <p:cNvSpPr/>
          <p:nvPr/>
        </p:nvSpPr>
        <p:spPr>
          <a:xfrm>
            <a:off x="548640" y="411480"/>
            <a:ext cx="11064240" cy="822960"/>
          </a:xfrm>
          <a:prstGeom prst="rect">
            <a:avLst/>
          </a:prstGeom>
          <a:noFill/>
          <a:ln/>
        </p:spPr>
        <p:txBody>
          <a:bodyPr wrap="square" rtlCol="0" anchor="ctr"/>
          <a:lstStyle/>
          <a:p>
            <a:pPr marL="0" indent="0">
              <a:buNone/>
            </a:pPr>
            <a:r>
              <a:rPr lang="en-US" sz="3200" b="1" dirty="0">
                <a:solidFill>
                  <a:srgbClr val="2F5233"/>
                </a:solidFill>
                <a:latin typeface="Nikosh" pitchFamily="34" charset="0"/>
                <a:ea typeface="Nikosh" pitchFamily="34" charset="-122"/>
                <a:cs typeface="Nikosh" pitchFamily="34" charset="-120"/>
              </a:rPr>
              <a:t>তাকওয়ার ফলাফল ও মুত্তাকীর বৈশিষ্ট্য</a:t>
            </a:r>
            <a:endParaRPr lang="en-US" sz="3200" dirty="0"/>
          </a:p>
        </p:txBody>
      </p:sp>
      <p:sp>
        <p:nvSpPr>
          <p:cNvPr id="4" name="Shape 2"/>
          <p:cNvSpPr/>
          <p:nvPr/>
        </p:nvSpPr>
        <p:spPr>
          <a:xfrm>
            <a:off x="640080" y="1554480"/>
            <a:ext cx="502920" cy="502920"/>
          </a:xfrm>
          <a:prstGeom prst="ellipse">
            <a:avLst/>
          </a:prstGeom>
          <a:solidFill>
            <a:srgbClr val="2F5233"/>
          </a:solidFill>
          <a:ln/>
        </p:spPr>
      </p:sp>
      <p:sp>
        <p:nvSpPr>
          <p:cNvPr id="5" name="Text 3"/>
          <p:cNvSpPr/>
          <p:nvPr/>
        </p:nvSpPr>
        <p:spPr>
          <a:xfrm>
            <a:off x="640080" y="1554480"/>
            <a:ext cx="502920" cy="50292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1</a:t>
            </a:r>
            <a:endParaRPr lang="en-US" sz="2000" dirty="0"/>
          </a:p>
        </p:txBody>
      </p:sp>
      <p:sp>
        <p:nvSpPr>
          <p:cNvPr id="6" name="Shape 4"/>
          <p:cNvSpPr/>
          <p:nvPr/>
        </p:nvSpPr>
        <p:spPr>
          <a:xfrm>
            <a:off x="1325880" y="1444752"/>
            <a:ext cx="10241280" cy="777240"/>
          </a:xfrm>
          <a:prstGeom prst="roundRect">
            <a:avLst>
              <a:gd name="adj" fmla="val 11765"/>
            </a:avLst>
          </a:prstGeom>
          <a:solidFill>
            <a:srgbClr val="FFFFFF"/>
          </a:solidFill>
          <a:ln/>
          <a:effectLst>
            <a:outerShdw blurRad="63500" dist="25400" dir="5400000" algn="bl" rotWithShape="0">
              <a:srgbClr val="999999">
                <a:alpha val="20000"/>
              </a:srgbClr>
            </a:outerShdw>
          </a:effectLst>
        </p:spPr>
      </p:sp>
      <p:sp>
        <p:nvSpPr>
          <p:cNvPr id="7" name="Text 5"/>
          <p:cNvSpPr/>
          <p:nvPr/>
        </p:nvSpPr>
        <p:spPr>
          <a:xfrm>
            <a:off x="1554480" y="1444752"/>
            <a:ext cx="9829800" cy="777240"/>
          </a:xfrm>
          <a:prstGeom prst="rect">
            <a:avLst/>
          </a:prstGeom>
          <a:noFill/>
          <a:ln/>
        </p:spPr>
        <p:txBody>
          <a:bodyPr wrap="square" rtlCol="0" anchor="ctr"/>
          <a:lstStyle/>
          <a:p>
            <a:pPr marL="0" indent="0">
              <a:buNone/>
            </a:pPr>
            <a:r>
              <a:rPr lang="en-US" sz="2400" dirty="0">
                <a:solidFill>
                  <a:srgbClr val="2A2A2A"/>
                </a:solidFill>
                <a:latin typeface="Nikosh" pitchFamily="34" charset="0"/>
                <a:ea typeface="Nikosh" pitchFamily="34" charset="-122"/>
                <a:cs typeface="Nikosh" pitchFamily="34" charset="-120"/>
              </a:rPr>
              <a:t>আল্লাহ মুত্তাকীদের বন্ধু ও সাহায্যকারী হন।</a:t>
            </a:r>
            <a:endParaRPr lang="en-US" sz="2400" dirty="0"/>
          </a:p>
        </p:txBody>
      </p:sp>
      <p:sp>
        <p:nvSpPr>
          <p:cNvPr id="8" name="Shape 6"/>
          <p:cNvSpPr/>
          <p:nvPr/>
        </p:nvSpPr>
        <p:spPr>
          <a:xfrm>
            <a:off x="640080" y="2487168"/>
            <a:ext cx="502920" cy="502920"/>
          </a:xfrm>
          <a:prstGeom prst="ellipse">
            <a:avLst/>
          </a:prstGeom>
          <a:solidFill>
            <a:srgbClr val="2F5233"/>
          </a:solidFill>
          <a:ln/>
        </p:spPr>
      </p:sp>
      <p:sp>
        <p:nvSpPr>
          <p:cNvPr id="9" name="Text 7"/>
          <p:cNvSpPr/>
          <p:nvPr/>
        </p:nvSpPr>
        <p:spPr>
          <a:xfrm>
            <a:off x="640080" y="2487168"/>
            <a:ext cx="502920" cy="50292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2</a:t>
            </a:r>
            <a:endParaRPr lang="en-US" sz="2000" dirty="0"/>
          </a:p>
        </p:txBody>
      </p:sp>
      <p:sp>
        <p:nvSpPr>
          <p:cNvPr id="10" name="Shape 8"/>
          <p:cNvSpPr/>
          <p:nvPr/>
        </p:nvSpPr>
        <p:spPr>
          <a:xfrm>
            <a:off x="1325880" y="2377440"/>
            <a:ext cx="10241280" cy="777240"/>
          </a:xfrm>
          <a:prstGeom prst="roundRect">
            <a:avLst>
              <a:gd name="adj" fmla="val 11765"/>
            </a:avLst>
          </a:prstGeom>
          <a:solidFill>
            <a:srgbClr val="FFFFFF"/>
          </a:solidFill>
          <a:ln/>
          <a:effectLst>
            <a:outerShdw blurRad="63500" dist="25400" dir="5400000" algn="bl" rotWithShape="0">
              <a:srgbClr val="999999">
                <a:alpha val="20000"/>
              </a:srgbClr>
            </a:outerShdw>
          </a:effectLst>
        </p:spPr>
      </p:sp>
      <p:sp>
        <p:nvSpPr>
          <p:cNvPr id="11" name="Text 9"/>
          <p:cNvSpPr/>
          <p:nvPr/>
        </p:nvSpPr>
        <p:spPr>
          <a:xfrm>
            <a:off x="1554480" y="2377440"/>
            <a:ext cx="9829800" cy="777240"/>
          </a:xfrm>
          <a:prstGeom prst="rect">
            <a:avLst/>
          </a:prstGeom>
          <a:noFill/>
          <a:ln/>
        </p:spPr>
        <p:txBody>
          <a:bodyPr wrap="square" rtlCol="0" anchor="ctr"/>
          <a:lstStyle/>
          <a:p>
            <a:pPr marL="0" indent="0">
              <a:buNone/>
            </a:pPr>
            <a:r>
              <a:rPr lang="en-US" sz="2400" dirty="0">
                <a:solidFill>
                  <a:srgbClr val="2A2A2A"/>
                </a:solidFill>
                <a:latin typeface="Nikosh" pitchFamily="34" charset="0"/>
                <a:ea typeface="Nikosh" pitchFamily="34" charset="-122"/>
                <a:cs typeface="Nikosh" pitchFamily="34" charset="-120"/>
              </a:rPr>
              <a:t>বিপদ-আপদে আল্লাহ তাদের জন্য উত্তরণের পথ তৈরি করে দেন।</a:t>
            </a:r>
            <a:endParaRPr lang="en-US" sz="2400" dirty="0"/>
          </a:p>
        </p:txBody>
      </p:sp>
      <p:sp>
        <p:nvSpPr>
          <p:cNvPr id="12" name="Shape 10"/>
          <p:cNvSpPr/>
          <p:nvPr/>
        </p:nvSpPr>
        <p:spPr>
          <a:xfrm>
            <a:off x="640080" y="3419856"/>
            <a:ext cx="502920" cy="502920"/>
          </a:xfrm>
          <a:prstGeom prst="ellipse">
            <a:avLst/>
          </a:prstGeom>
          <a:solidFill>
            <a:srgbClr val="2F5233"/>
          </a:solidFill>
          <a:ln/>
        </p:spPr>
      </p:sp>
      <p:sp>
        <p:nvSpPr>
          <p:cNvPr id="13" name="Text 11"/>
          <p:cNvSpPr/>
          <p:nvPr/>
        </p:nvSpPr>
        <p:spPr>
          <a:xfrm>
            <a:off x="640080" y="3419856"/>
            <a:ext cx="502920" cy="50292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3</a:t>
            </a:r>
            <a:endParaRPr lang="en-US" sz="2000" dirty="0"/>
          </a:p>
        </p:txBody>
      </p:sp>
      <p:sp>
        <p:nvSpPr>
          <p:cNvPr id="14" name="Shape 12"/>
          <p:cNvSpPr/>
          <p:nvPr/>
        </p:nvSpPr>
        <p:spPr>
          <a:xfrm>
            <a:off x="1325880" y="3310128"/>
            <a:ext cx="10241280" cy="777240"/>
          </a:xfrm>
          <a:prstGeom prst="roundRect">
            <a:avLst>
              <a:gd name="adj" fmla="val 11765"/>
            </a:avLst>
          </a:prstGeom>
          <a:solidFill>
            <a:srgbClr val="FFFFFF"/>
          </a:solidFill>
          <a:ln/>
          <a:effectLst>
            <a:outerShdw blurRad="63500" dist="25400" dir="5400000" algn="bl" rotWithShape="0">
              <a:srgbClr val="999999">
                <a:alpha val="20000"/>
              </a:srgbClr>
            </a:outerShdw>
          </a:effectLst>
        </p:spPr>
      </p:sp>
      <p:sp>
        <p:nvSpPr>
          <p:cNvPr id="15" name="Text 13"/>
          <p:cNvSpPr/>
          <p:nvPr/>
        </p:nvSpPr>
        <p:spPr>
          <a:xfrm>
            <a:off x="1554480" y="3310128"/>
            <a:ext cx="9829800" cy="777240"/>
          </a:xfrm>
          <a:prstGeom prst="rect">
            <a:avLst/>
          </a:prstGeom>
          <a:noFill/>
          <a:ln/>
        </p:spPr>
        <p:txBody>
          <a:bodyPr wrap="square" rtlCol="0" anchor="ctr"/>
          <a:lstStyle/>
          <a:p>
            <a:pPr marL="0" indent="0">
              <a:buNone/>
            </a:pPr>
            <a:r>
              <a:rPr lang="en-US" sz="2400" dirty="0">
                <a:solidFill>
                  <a:srgbClr val="2A2A2A"/>
                </a:solidFill>
                <a:latin typeface="Nikosh" pitchFamily="34" charset="0"/>
                <a:ea typeface="Nikosh" pitchFamily="34" charset="-122"/>
                <a:cs typeface="Nikosh" pitchFamily="34" charset="-120"/>
              </a:rPr>
              <a:t>অপ্রত্যাশিত উৎস থেকে রিজিকের ব্যবস্থা করেন।</a:t>
            </a:r>
            <a:endParaRPr lang="en-US" sz="2400" dirty="0"/>
          </a:p>
        </p:txBody>
      </p:sp>
      <p:sp>
        <p:nvSpPr>
          <p:cNvPr id="16" name="Shape 14"/>
          <p:cNvSpPr/>
          <p:nvPr/>
        </p:nvSpPr>
        <p:spPr>
          <a:xfrm>
            <a:off x="640080" y="4352544"/>
            <a:ext cx="502920" cy="502920"/>
          </a:xfrm>
          <a:prstGeom prst="ellipse">
            <a:avLst/>
          </a:prstGeom>
          <a:solidFill>
            <a:srgbClr val="2F5233"/>
          </a:solidFill>
          <a:ln/>
        </p:spPr>
      </p:sp>
      <p:sp>
        <p:nvSpPr>
          <p:cNvPr id="17" name="Text 15"/>
          <p:cNvSpPr/>
          <p:nvPr/>
        </p:nvSpPr>
        <p:spPr>
          <a:xfrm>
            <a:off x="640080" y="4352544"/>
            <a:ext cx="502920" cy="50292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4</a:t>
            </a:r>
            <a:endParaRPr lang="en-US" sz="2000" dirty="0"/>
          </a:p>
        </p:txBody>
      </p:sp>
      <p:sp>
        <p:nvSpPr>
          <p:cNvPr id="18" name="Shape 16"/>
          <p:cNvSpPr/>
          <p:nvPr/>
        </p:nvSpPr>
        <p:spPr>
          <a:xfrm>
            <a:off x="1325880" y="4242816"/>
            <a:ext cx="10241280" cy="777240"/>
          </a:xfrm>
          <a:prstGeom prst="roundRect">
            <a:avLst>
              <a:gd name="adj" fmla="val 11765"/>
            </a:avLst>
          </a:prstGeom>
          <a:solidFill>
            <a:srgbClr val="FFFFFF"/>
          </a:solidFill>
          <a:ln/>
          <a:effectLst>
            <a:outerShdw blurRad="63500" dist="25400" dir="5400000" algn="bl" rotWithShape="0">
              <a:srgbClr val="999999">
                <a:alpha val="20000"/>
              </a:srgbClr>
            </a:outerShdw>
          </a:effectLst>
        </p:spPr>
      </p:sp>
      <p:sp>
        <p:nvSpPr>
          <p:cNvPr id="19" name="Text 17"/>
          <p:cNvSpPr/>
          <p:nvPr/>
        </p:nvSpPr>
        <p:spPr>
          <a:xfrm>
            <a:off x="1554480" y="4242816"/>
            <a:ext cx="9829800" cy="777240"/>
          </a:xfrm>
          <a:prstGeom prst="rect">
            <a:avLst/>
          </a:prstGeom>
          <a:noFill/>
          <a:ln/>
        </p:spPr>
        <p:txBody>
          <a:bodyPr wrap="square" rtlCol="0" anchor="ctr"/>
          <a:lstStyle/>
          <a:p>
            <a:pPr marL="0" indent="0">
              <a:buNone/>
            </a:pPr>
            <a:r>
              <a:rPr lang="en-US" sz="2400" smtClean="0">
                <a:solidFill>
                  <a:srgbClr val="2A2A2A"/>
                </a:solidFill>
                <a:latin typeface="Nikosh" pitchFamily="34" charset="0"/>
                <a:ea typeface="Nikosh" pitchFamily="34" charset="-122"/>
                <a:cs typeface="Nikosh" pitchFamily="34" charset="-120"/>
              </a:rPr>
              <a:t>দুনিয়া </a:t>
            </a:r>
            <a:r>
              <a:rPr lang="en-US" sz="2400" dirty="0">
                <a:solidFill>
                  <a:srgbClr val="2A2A2A"/>
                </a:solidFill>
                <a:latin typeface="Nikosh" pitchFamily="34" charset="0"/>
                <a:ea typeface="Nikosh" pitchFamily="34" charset="-122"/>
                <a:cs typeface="Nikosh" pitchFamily="34" charset="-120"/>
              </a:rPr>
              <a:t>ও আখিরাতে সম্মান ও সফলতা লাভ হয়।</a:t>
            </a:r>
            <a:endParaRPr lang="en-US" sz="2400" dirty="0"/>
          </a:p>
        </p:txBody>
      </p:sp>
      <p:sp>
        <p:nvSpPr>
          <p:cNvPr id="20" name="Shape 18"/>
          <p:cNvSpPr/>
          <p:nvPr/>
        </p:nvSpPr>
        <p:spPr>
          <a:xfrm>
            <a:off x="640080" y="5285232"/>
            <a:ext cx="502920" cy="502920"/>
          </a:xfrm>
          <a:prstGeom prst="ellipse">
            <a:avLst/>
          </a:prstGeom>
          <a:solidFill>
            <a:srgbClr val="2F5233"/>
          </a:solidFill>
          <a:ln/>
        </p:spPr>
      </p:sp>
      <p:sp>
        <p:nvSpPr>
          <p:cNvPr id="21" name="Text 19"/>
          <p:cNvSpPr/>
          <p:nvPr/>
        </p:nvSpPr>
        <p:spPr>
          <a:xfrm>
            <a:off x="640080" y="5285232"/>
            <a:ext cx="502920" cy="502920"/>
          </a:xfrm>
          <a:prstGeom prst="rect">
            <a:avLst/>
          </a:prstGeom>
          <a:noFill/>
          <a:ln/>
        </p:spPr>
        <p:txBody>
          <a:bodyPr wrap="square" rtlCol="0" anchor="ctr"/>
          <a:lstStyle/>
          <a:p>
            <a:pPr marL="0" indent="0" algn="ctr">
              <a:buNone/>
            </a:pPr>
            <a:r>
              <a:rPr lang="en-US" sz="2000" b="1" dirty="0">
                <a:solidFill>
                  <a:srgbClr val="FFFFFF"/>
                </a:solidFill>
                <a:latin typeface="Nikosh" pitchFamily="34" charset="0"/>
                <a:ea typeface="Nikosh" pitchFamily="34" charset="-122"/>
                <a:cs typeface="Nikosh" pitchFamily="34" charset="-120"/>
              </a:rPr>
              <a:t>5</a:t>
            </a:r>
            <a:endParaRPr lang="en-US" sz="2000" dirty="0"/>
          </a:p>
        </p:txBody>
      </p:sp>
      <p:sp>
        <p:nvSpPr>
          <p:cNvPr id="22" name="Shape 20"/>
          <p:cNvSpPr/>
          <p:nvPr/>
        </p:nvSpPr>
        <p:spPr>
          <a:xfrm>
            <a:off x="1325880" y="5175504"/>
            <a:ext cx="10241280" cy="777240"/>
          </a:xfrm>
          <a:prstGeom prst="roundRect">
            <a:avLst>
              <a:gd name="adj" fmla="val 11765"/>
            </a:avLst>
          </a:prstGeom>
          <a:solidFill>
            <a:srgbClr val="FFFFFF"/>
          </a:solidFill>
          <a:ln/>
          <a:effectLst>
            <a:outerShdw blurRad="63500" dist="25400" dir="5400000" algn="bl" rotWithShape="0">
              <a:srgbClr val="999999">
                <a:alpha val="20000"/>
              </a:srgbClr>
            </a:outerShdw>
          </a:effectLst>
        </p:spPr>
      </p:sp>
      <p:sp>
        <p:nvSpPr>
          <p:cNvPr id="23" name="Text 21"/>
          <p:cNvSpPr/>
          <p:nvPr/>
        </p:nvSpPr>
        <p:spPr>
          <a:xfrm>
            <a:off x="1554480" y="5175504"/>
            <a:ext cx="9829800" cy="777240"/>
          </a:xfrm>
          <a:prstGeom prst="rect">
            <a:avLst/>
          </a:prstGeom>
          <a:noFill/>
          <a:ln/>
        </p:spPr>
        <p:txBody>
          <a:bodyPr wrap="square" rtlCol="0" anchor="ctr"/>
          <a:lstStyle/>
          <a:p>
            <a:pPr marL="0" indent="0">
              <a:buNone/>
            </a:pPr>
            <a:r>
              <a:rPr lang="en-US" sz="2400" dirty="0">
                <a:solidFill>
                  <a:srgbClr val="2A2A2A"/>
                </a:solidFill>
                <a:latin typeface="Nikosh" pitchFamily="34" charset="0"/>
                <a:ea typeface="Nikosh" pitchFamily="34" charset="-122"/>
                <a:cs typeface="Nikosh" pitchFamily="34" charset="-120"/>
              </a:rPr>
              <a:t>অন্তরে প্রশান্তি, স্থিরতা ও নিরাপত্তাবোধ সৃষ্টি হয়।</a:t>
            </a:r>
            <a:endParaRPr lang="en-US" sz="2400" dirty="0"/>
          </a:p>
        </p:txBody>
      </p:sp>
      <p:sp>
        <p:nvSpPr>
          <p:cNvPr id="24" name="Text 22"/>
          <p:cNvSpPr/>
          <p:nvPr/>
        </p:nvSpPr>
        <p:spPr>
          <a:xfrm>
            <a:off x="6949440" y="6313932"/>
            <a:ext cx="1828800" cy="320040"/>
          </a:xfrm>
          <a:prstGeom prst="rect">
            <a:avLst/>
          </a:prstGeom>
          <a:noFill/>
          <a:ln/>
        </p:spPr>
        <p:txBody>
          <a:bodyPr wrap="square" rtlCol="0" anchor="ctr"/>
          <a:lstStyle/>
          <a:p>
            <a:pPr marL="0" indent="0" algn="l">
              <a:buNone/>
            </a:pPr>
            <a:r>
              <a:rPr lang="en-US" sz="1200" dirty="0">
                <a:solidFill>
                  <a:srgbClr val="2F5233"/>
                </a:solidFill>
                <a:latin typeface="Nikosh" pitchFamily="34" charset="0"/>
                <a:ea typeface="Nikosh" pitchFamily="34" charset="-122"/>
                <a:cs typeface="Nikosh" pitchFamily="34" charset="-120"/>
              </a:rPr>
              <a:t>মুত্তাকীর বৈশিষ্ট্য ও ফলাফল</a:t>
            </a:r>
            <a:endParaRPr lang="en-US" sz="1200" dirty="0"/>
          </a:p>
        </p:txBody>
      </p:sp>
      <p:sp>
        <p:nvSpPr>
          <p:cNvPr id="25" name="Text 23"/>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2F5233"/>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1B3358"/>
        </a:solidFill>
        <a:effectLst/>
      </p:bgPr>
    </p:bg>
    <p:spTree>
      <p:nvGrpSpPr>
        <p:cNvPr id="1" name=""/>
        <p:cNvGrpSpPr/>
        <p:nvPr/>
      </p:nvGrpSpPr>
      <p:grpSpPr>
        <a:xfrm>
          <a:off x="0" y="0"/>
          <a:ext cx="0" cy="0"/>
          <a:chOff x="0" y="0"/>
          <a:chExt cx="0" cy="0"/>
        </a:xfrm>
      </p:grpSpPr>
      <p:sp>
        <p:nvSpPr>
          <p:cNvPr id="2" name="Shape 0"/>
          <p:cNvSpPr/>
          <p:nvPr/>
        </p:nvSpPr>
        <p:spPr>
          <a:xfrm>
            <a:off x="-1280160" y="-1280160"/>
            <a:ext cx="3108960" cy="3108960"/>
          </a:xfrm>
          <a:prstGeom prst="ellipse">
            <a:avLst/>
          </a:prstGeom>
          <a:solidFill>
            <a:srgbClr val="12233D"/>
          </a:solidFill>
          <a:ln/>
        </p:spPr>
      </p:sp>
      <p:sp>
        <p:nvSpPr>
          <p:cNvPr id="3" name="Shape 1"/>
          <p:cNvSpPr/>
          <p:nvPr/>
        </p:nvSpPr>
        <p:spPr>
          <a:xfrm>
            <a:off x="10789920" y="5120640"/>
            <a:ext cx="3108960" cy="3108960"/>
          </a:xfrm>
          <a:prstGeom prst="ellipse">
            <a:avLst/>
          </a:prstGeom>
          <a:solidFill>
            <a:srgbClr val="12233D"/>
          </a:solidFill>
          <a:ln/>
        </p:spPr>
      </p:sp>
      <p:sp>
        <p:nvSpPr>
          <p:cNvPr id="4" name="Text 2"/>
          <p:cNvSpPr/>
          <p:nvPr/>
        </p:nvSpPr>
        <p:spPr>
          <a:xfrm>
            <a:off x="548640" y="411480"/>
            <a:ext cx="11064240" cy="822960"/>
          </a:xfrm>
          <a:prstGeom prst="rect">
            <a:avLst/>
          </a:prstGeom>
          <a:noFill/>
          <a:ln/>
        </p:spPr>
        <p:txBody>
          <a:bodyPr wrap="square" rtlCol="0" anchor="ctr"/>
          <a:lstStyle/>
          <a:p>
            <a:pPr marL="0" indent="0">
              <a:buNone/>
            </a:pPr>
            <a:r>
              <a:rPr lang="en-US" sz="4000" b="1" dirty="0">
                <a:solidFill>
                  <a:srgbClr val="D4AF37"/>
                </a:solidFill>
                <a:latin typeface="Nikosh" pitchFamily="34" charset="0"/>
                <a:ea typeface="Nikosh" pitchFamily="34" charset="-122"/>
                <a:cs typeface="Nikosh" pitchFamily="34" charset="-120"/>
              </a:rPr>
              <a:t>বাড়ির কাজ</a:t>
            </a:r>
            <a:endParaRPr lang="en-US" sz="4000" dirty="0"/>
          </a:p>
        </p:txBody>
      </p:sp>
      <p:sp>
        <p:nvSpPr>
          <p:cNvPr id="5" name="Shape 3"/>
          <p:cNvSpPr/>
          <p:nvPr/>
        </p:nvSpPr>
        <p:spPr>
          <a:xfrm>
            <a:off x="640080" y="1691640"/>
            <a:ext cx="548640" cy="548640"/>
          </a:xfrm>
          <a:prstGeom prst="ellipse">
            <a:avLst/>
          </a:prstGeom>
          <a:solidFill>
            <a:srgbClr val="D4AF37"/>
          </a:solidFill>
          <a:ln/>
        </p:spPr>
      </p:sp>
      <p:sp>
        <p:nvSpPr>
          <p:cNvPr id="6" name="Text 4"/>
          <p:cNvSpPr/>
          <p:nvPr/>
        </p:nvSpPr>
        <p:spPr>
          <a:xfrm>
            <a:off x="640080" y="1691640"/>
            <a:ext cx="548640" cy="548640"/>
          </a:xfrm>
          <a:prstGeom prst="rect">
            <a:avLst/>
          </a:prstGeom>
          <a:noFill/>
          <a:ln/>
        </p:spPr>
        <p:txBody>
          <a:bodyPr wrap="square" rtlCol="0" anchor="ctr"/>
          <a:lstStyle/>
          <a:p>
            <a:pPr marL="0" indent="0" algn="ctr">
              <a:buNone/>
            </a:pPr>
            <a:r>
              <a:rPr lang="en-US" sz="2000" b="1" dirty="0">
                <a:solidFill>
                  <a:srgbClr val="12233D"/>
                </a:solidFill>
                <a:latin typeface="Nikosh" pitchFamily="34" charset="0"/>
                <a:ea typeface="Nikosh" pitchFamily="34" charset="-122"/>
                <a:cs typeface="Nikosh" pitchFamily="34" charset="-120"/>
              </a:rPr>
              <a:t>1</a:t>
            </a:r>
            <a:endParaRPr lang="en-US" sz="2000" dirty="0"/>
          </a:p>
        </p:txBody>
      </p:sp>
      <p:sp>
        <p:nvSpPr>
          <p:cNvPr id="7" name="Text 5"/>
          <p:cNvSpPr/>
          <p:nvPr/>
        </p:nvSpPr>
        <p:spPr>
          <a:xfrm>
            <a:off x="1463040" y="1645920"/>
            <a:ext cx="10149840" cy="822960"/>
          </a:xfrm>
          <a:prstGeom prst="rect">
            <a:avLst/>
          </a:prstGeom>
          <a:noFill/>
          <a:ln/>
        </p:spPr>
        <p:txBody>
          <a:bodyPr wrap="square" rtlCol="0" anchor="ctr"/>
          <a:lstStyle/>
          <a:p>
            <a:pPr marL="0" indent="0">
              <a:lnSpc>
                <a:spcPct val="105000"/>
              </a:lnSpc>
              <a:buNone/>
            </a:pPr>
            <a:r>
              <a:rPr lang="en-US" sz="2400" smtClean="0">
                <a:solidFill>
                  <a:srgbClr val="FFFFFF"/>
                </a:solidFill>
                <a:latin typeface="Nikosh" pitchFamily="34" charset="0"/>
                <a:ea typeface="Nikosh" pitchFamily="34" charset="-122"/>
                <a:cs typeface="Nikosh" pitchFamily="34" charset="-120"/>
              </a:rPr>
              <a:t>তাকওয়ার </a:t>
            </a:r>
            <a:r>
              <a:rPr lang="en-US" sz="2400" dirty="0">
                <a:solidFill>
                  <a:srgbClr val="FFFFFF"/>
                </a:solidFill>
                <a:latin typeface="Nikosh" pitchFamily="34" charset="0"/>
                <a:ea typeface="Nikosh" pitchFamily="34" charset="-122"/>
                <a:cs typeface="Nikosh" pitchFamily="34" charset="-120"/>
              </a:rPr>
              <a:t>শাব্দিক ও পারিভাষিক অর্থ লিখ।</a:t>
            </a:r>
            <a:endParaRPr lang="en-US" sz="2400" dirty="0"/>
          </a:p>
        </p:txBody>
      </p:sp>
      <p:sp>
        <p:nvSpPr>
          <p:cNvPr id="8" name="Shape 6"/>
          <p:cNvSpPr/>
          <p:nvPr/>
        </p:nvSpPr>
        <p:spPr>
          <a:xfrm>
            <a:off x="640080" y="2743200"/>
            <a:ext cx="548640" cy="548640"/>
          </a:xfrm>
          <a:prstGeom prst="ellipse">
            <a:avLst/>
          </a:prstGeom>
          <a:solidFill>
            <a:srgbClr val="D4AF37"/>
          </a:solidFill>
          <a:ln/>
        </p:spPr>
      </p:sp>
      <p:sp>
        <p:nvSpPr>
          <p:cNvPr id="9" name="Text 7"/>
          <p:cNvSpPr/>
          <p:nvPr/>
        </p:nvSpPr>
        <p:spPr>
          <a:xfrm>
            <a:off x="640080" y="2743200"/>
            <a:ext cx="548640" cy="548640"/>
          </a:xfrm>
          <a:prstGeom prst="rect">
            <a:avLst/>
          </a:prstGeom>
          <a:noFill/>
          <a:ln/>
        </p:spPr>
        <p:txBody>
          <a:bodyPr wrap="square" rtlCol="0" anchor="ctr"/>
          <a:lstStyle/>
          <a:p>
            <a:pPr marL="0" indent="0" algn="ctr">
              <a:buNone/>
            </a:pPr>
            <a:r>
              <a:rPr lang="en-US" sz="2000" b="1" dirty="0">
                <a:solidFill>
                  <a:srgbClr val="12233D"/>
                </a:solidFill>
                <a:latin typeface="Nikosh" pitchFamily="34" charset="0"/>
                <a:ea typeface="Nikosh" pitchFamily="34" charset="-122"/>
                <a:cs typeface="Nikosh" pitchFamily="34" charset="-120"/>
              </a:rPr>
              <a:t>2</a:t>
            </a:r>
            <a:endParaRPr lang="en-US" sz="2000" dirty="0"/>
          </a:p>
        </p:txBody>
      </p:sp>
      <p:sp>
        <p:nvSpPr>
          <p:cNvPr id="10" name="Text 8"/>
          <p:cNvSpPr/>
          <p:nvPr/>
        </p:nvSpPr>
        <p:spPr>
          <a:xfrm>
            <a:off x="1463040" y="2697480"/>
            <a:ext cx="10149840" cy="822960"/>
          </a:xfrm>
          <a:prstGeom prst="rect">
            <a:avLst/>
          </a:prstGeom>
          <a:noFill/>
          <a:ln/>
        </p:spPr>
        <p:txBody>
          <a:bodyPr wrap="square" rtlCol="0" anchor="ctr"/>
          <a:lstStyle/>
          <a:p>
            <a:pPr marL="0" indent="0">
              <a:lnSpc>
                <a:spcPct val="105000"/>
              </a:lnSpc>
              <a:buNone/>
            </a:pPr>
            <a:r>
              <a:rPr lang="en-US" sz="2800" smtClean="0">
                <a:solidFill>
                  <a:srgbClr val="FFFFFF"/>
                </a:solidFill>
                <a:latin typeface="Nikosh" pitchFamily="34" charset="0"/>
                <a:ea typeface="Nikosh" pitchFamily="34" charset="-122"/>
                <a:cs typeface="Nikosh" pitchFamily="34" charset="-120"/>
              </a:rPr>
              <a:t>তাকওয়া </a:t>
            </a:r>
            <a:r>
              <a:rPr lang="en-US" sz="2800" dirty="0">
                <a:solidFill>
                  <a:srgbClr val="FFFFFF"/>
                </a:solidFill>
                <a:latin typeface="Nikosh" pitchFamily="34" charset="0"/>
                <a:ea typeface="Nikosh" pitchFamily="34" charset="-122"/>
                <a:cs typeface="Nikosh" pitchFamily="34" charset="-120"/>
              </a:rPr>
              <a:t>অর্জনের যেকোনো পাঁচটি উপায় ব্যাখ্যা কর।</a:t>
            </a:r>
            <a:endParaRPr lang="en-US" sz="2800" dirty="0"/>
          </a:p>
        </p:txBody>
      </p:sp>
      <p:sp>
        <p:nvSpPr>
          <p:cNvPr id="11" name="Shape 9"/>
          <p:cNvSpPr/>
          <p:nvPr/>
        </p:nvSpPr>
        <p:spPr>
          <a:xfrm>
            <a:off x="640080" y="3794760"/>
            <a:ext cx="548640" cy="548640"/>
          </a:xfrm>
          <a:prstGeom prst="ellipse">
            <a:avLst/>
          </a:prstGeom>
          <a:solidFill>
            <a:srgbClr val="D4AF37"/>
          </a:solidFill>
          <a:ln/>
        </p:spPr>
      </p:sp>
      <p:sp>
        <p:nvSpPr>
          <p:cNvPr id="12" name="Text 10"/>
          <p:cNvSpPr/>
          <p:nvPr/>
        </p:nvSpPr>
        <p:spPr>
          <a:xfrm>
            <a:off x="640080" y="3794760"/>
            <a:ext cx="548640" cy="548640"/>
          </a:xfrm>
          <a:prstGeom prst="rect">
            <a:avLst/>
          </a:prstGeom>
          <a:noFill/>
          <a:ln/>
        </p:spPr>
        <p:txBody>
          <a:bodyPr wrap="square" rtlCol="0" anchor="ctr"/>
          <a:lstStyle/>
          <a:p>
            <a:pPr marL="0" indent="0" algn="ctr">
              <a:buNone/>
            </a:pPr>
            <a:r>
              <a:rPr lang="en-US" sz="2000" b="1" dirty="0">
                <a:solidFill>
                  <a:srgbClr val="12233D"/>
                </a:solidFill>
                <a:latin typeface="Nikosh" pitchFamily="34" charset="0"/>
                <a:ea typeface="Nikosh" pitchFamily="34" charset="-122"/>
                <a:cs typeface="Nikosh" pitchFamily="34" charset="-120"/>
              </a:rPr>
              <a:t>3</a:t>
            </a:r>
            <a:endParaRPr lang="en-US" sz="2000" dirty="0"/>
          </a:p>
        </p:txBody>
      </p:sp>
      <p:sp>
        <p:nvSpPr>
          <p:cNvPr id="13" name="Text 11"/>
          <p:cNvSpPr/>
          <p:nvPr/>
        </p:nvSpPr>
        <p:spPr>
          <a:xfrm>
            <a:off x="1463040" y="3749040"/>
            <a:ext cx="10149840" cy="822960"/>
          </a:xfrm>
          <a:prstGeom prst="rect">
            <a:avLst/>
          </a:prstGeom>
          <a:noFill/>
          <a:ln/>
        </p:spPr>
        <p:txBody>
          <a:bodyPr wrap="square" rtlCol="0" anchor="ctr"/>
          <a:lstStyle/>
          <a:p>
            <a:pPr marL="0" indent="0">
              <a:lnSpc>
                <a:spcPct val="105000"/>
              </a:lnSpc>
              <a:buNone/>
            </a:pPr>
            <a:r>
              <a:rPr lang="en-US" sz="2800" smtClean="0">
                <a:solidFill>
                  <a:srgbClr val="FFFFFF"/>
                </a:solidFill>
                <a:latin typeface="Nikosh" pitchFamily="34" charset="0"/>
                <a:ea typeface="Nikosh" pitchFamily="34" charset="-122"/>
                <a:cs typeface="Nikosh" pitchFamily="34" charset="-120"/>
              </a:rPr>
              <a:t>তাকওয়ার </a:t>
            </a:r>
            <a:r>
              <a:rPr lang="en-US" sz="2800" dirty="0">
                <a:solidFill>
                  <a:srgbClr val="FFFFFF"/>
                </a:solidFill>
                <a:latin typeface="Nikosh" pitchFamily="34" charset="0"/>
                <a:ea typeface="Nikosh" pitchFamily="34" charset="-122"/>
                <a:cs typeface="Nikosh" pitchFamily="34" charset="-120"/>
              </a:rPr>
              <a:t>গুরুত্ব সম্পর্কে একটি অনুচ্ছেদ লেখ (কমপক্ষে ১৫০ শব্দ)।</a:t>
            </a:r>
            <a:endParaRPr lang="en-US" sz="2800" dirty="0"/>
          </a:p>
        </p:txBody>
      </p:sp>
      <p:sp>
        <p:nvSpPr>
          <p:cNvPr id="14" name="Shape 12"/>
          <p:cNvSpPr/>
          <p:nvPr/>
        </p:nvSpPr>
        <p:spPr>
          <a:xfrm>
            <a:off x="640080" y="4846320"/>
            <a:ext cx="548640" cy="548640"/>
          </a:xfrm>
          <a:prstGeom prst="ellipse">
            <a:avLst/>
          </a:prstGeom>
          <a:solidFill>
            <a:srgbClr val="D4AF37"/>
          </a:solidFill>
          <a:ln/>
        </p:spPr>
      </p:sp>
      <p:sp>
        <p:nvSpPr>
          <p:cNvPr id="15" name="Text 13"/>
          <p:cNvSpPr/>
          <p:nvPr/>
        </p:nvSpPr>
        <p:spPr>
          <a:xfrm>
            <a:off x="640080" y="4846320"/>
            <a:ext cx="548640" cy="548640"/>
          </a:xfrm>
          <a:prstGeom prst="rect">
            <a:avLst/>
          </a:prstGeom>
          <a:noFill/>
          <a:ln/>
        </p:spPr>
        <p:txBody>
          <a:bodyPr wrap="square" rtlCol="0" anchor="ctr"/>
          <a:lstStyle/>
          <a:p>
            <a:pPr marL="0" indent="0" algn="ctr">
              <a:buNone/>
            </a:pPr>
            <a:r>
              <a:rPr lang="en-US" sz="2000" b="1" dirty="0">
                <a:solidFill>
                  <a:srgbClr val="12233D"/>
                </a:solidFill>
                <a:latin typeface="Nikosh" pitchFamily="34" charset="0"/>
                <a:ea typeface="Nikosh" pitchFamily="34" charset="-122"/>
                <a:cs typeface="Nikosh" pitchFamily="34" charset="-120"/>
              </a:rPr>
              <a:t>4</a:t>
            </a:r>
            <a:endParaRPr lang="en-US" sz="2000" dirty="0"/>
          </a:p>
        </p:txBody>
      </p:sp>
      <p:sp>
        <p:nvSpPr>
          <p:cNvPr id="16" name="Text 14"/>
          <p:cNvSpPr/>
          <p:nvPr/>
        </p:nvSpPr>
        <p:spPr>
          <a:xfrm>
            <a:off x="1463040" y="4800600"/>
            <a:ext cx="10149840" cy="822960"/>
          </a:xfrm>
          <a:prstGeom prst="rect">
            <a:avLst/>
          </a:prstGeom>
          <a:noFill/>
          <a:ln/>
        </p:spPr>
        <p:txBody>
          <a:bodyPr wrap="square" rtlCol="0" anchor="ctr"/>
          <a:lstStyle/>
          <a:p>
            <a:pPr marL="0" indent="0">
              <a:lnSpc>
                <a:spcPct val="105000"/>
              </a:lnSpc>
              <a:buNone/>
            </a:pPr>
            <a:r>
              <a:rPr lang="en-US" sz="2800" dirty="0">
                <a:solidFill>
                  <a:srgbClr val="FFFFFF"/>
                </a:solidFill>
                <a:latin typeface="Nikosh" pitchFamily="34" charset="0"/>
                <a:ea typeface="Nikosh" pitchFamily="34" charset="-122"/>
                <a:cs typeface="Nikosh" pitchFamily="34" charset="-120"/>
              </a:rPr>
              <a:t>একজন মুত্তাকী ব্যক্তির তিনটি বৈশিষ্ট্য উল্লেখ কর।</a:t>
            </a:r>
            <a:endParaRPr lang="en-US" sz="2800" dirty="0"/>
          </a:p>
        </p:txBody>
      </p:sp>
      <p:sp>
        <p:nvSpPr>
          <p:cNvPr id="17" name="Text 15"/>
          <p:cNvSpPr/>
          <p:nvPr/>
        </p:nvSpPr>
        <p:spPr>
          <a:xfrm>
            <a:off x="6080760" y="6400800"/>
            <a:ext cx="5318097" cy="457200"/>
          </a:xfrm>
          <a:prstGeom prst="rect">
            <a:avLst/>
          </a:prstGeom>
          <a:noFill/>
          <a:ln/>
        </p:spPr>
        <p:txBody>
          <a:bodyPr wrap="square" rtlCol="0" anchor="ctr"/>
          <a:lstStyle/>
          <a:p>
            <a:pPr marL="0" indent="0">
              <a:buNone/>
            </a:pPr>
            <a:r>
              <a:rPr lang="en-US" sz="1500" i="1" dirty="0">
                <a:solidFill>
                  <a:srgbClr val="F7F3E9"/>
                </a:solidFill>
                <a:latin typeface="Nikosh" pitchFamily="34" charset="0"/>
                <a:ea typeface="Nikosh" pitchFamily="34" charset="-122"/>
                <a:cs typeface="Nikosh" pitchFamily="34" charset="-120"/>
              </a:rPr>
              <a:t>* খাতায় সুন্দর হাতের লেখায় উত্তর লিখে জমা দিতে হবে।</a:t>
            </a:r>
            <a:endParaRPr lang="en-US" sz="1500" dirty="0"/>
          </a:p>
        </p:txBody>
      </p:sp>
      <p:sp>
        <p:nvSpPr>
          <p:cNvPr id="18" name="Text 16"/>
          <p:cNvSpPr/>
          <p:nvPr/>
        </p:nvSpPr>
        <p:spPr>
          <a:xfrm>
            <a:off x="914400" y="6036895"/>
            <a:ext cx="7315200" cy="320040"/>
          </a:xfrm>
          <a:prstGeom prst="rect">
            <a:avLst/>
          </a:prstGeom>
          <a:noFill/>
          <a:ln/>
        </p:spPr>
        <p:txBody>
          <a:bodyPr wrap="square" rtlCol="0" anchor="ctr"/>
          <a:lstStyle/>
          <a:p>
            <a:pPr marL="0" indent="0" algn="l">
              <a:buNone/>
            </a:pPr>
            <a:r>
              <a:rPr lang="en-US" sz="1200" dirty="0">
                <a:solidFill>
                  <a:srgbClr val="F7F3E9"/>
                </a:solidFill>
                <a:latin typeface="Nikosh" pitchFamily="34" charset="0"/>
                <a:ea typeface="Nikosh" pitchFamily="34" charset="-122"/>
                <a:cs typeface="Nikosh" pitchFamily="34" charset="-120"/>
              </a:rPr>
              <a:t>বাড়ির কাজ</a:t>
            </a:r>
            <a:endParaRPr lang="en-US" sz="1200" dirty="0"/>
          </a:p>
        </p:txBody>
      </p:sp>
      <p:sp>
        <p:nvSpPr>
          <p:cNvPr id="19" name="Text 17"/>
          <p:cNvSpPr/>
          <p:nvPr/>
        </p:nvSpPr>
        <p:spPr>
          <a:xfrm>
            <a:off x="8046720" y="6473952"/>
            <a:ext cx="3657600" cy="320040"/>
          </a:xfrm>
          <a:prstGeom prst="rect">
            <a:avLst/>
          </a:prstGeom>
          <a:noFill/>
          <a:ln/>
        </p:spPr>
        <p:txBody>
          <a:bodyPr wrap="square" rtlCol="0" anchor="ctr"/>
          <a:lstStyle/>
          <a:p>
            <a:pPr marL="0" indent="0" algn="r">
              <a:buNone/>
            </a:pPr>
            <a:r>
              <a:rPr lang="en-US" sz="1200" dirty="0">
                <a:solidFill>
                  <a:srgbClr val="F7F3E9"/>
                </a:solidFill>
                <a:latin typeface="Nikosh" pitchFamily="34" charset="0"/>
                <a:ea typeface="Nikosh" pitchFamily="34" charset="-122"/>
                <a:cs typeface="Nikosh" pitchFamily="34" charset="-120"/>
              </a:rPr>
              <a:t>নবম শ্রেণি | অধ্যায় ৪ | পাঠ ২ | তাকওয়া</a:t>
            </a:r>
            <a:endParaRPr lang="en-US" sz="12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858000"/>
          </a:xfrm>
          <a:prstGeom prst="rect">
            <a:avLst/>
          </a:prstGeom>
          <a:solidFill>
            <a:schemeClr val="accent5">
              <a:lumMod val="60000"/>
              <a:lumOff val="40000"/>
            </a:schemeClr>
          </a:solidFill>
        </p:spPr>
        <p:txBody>
          <a:bodyPr wrap="square" rtlCol="0">
            <a:spAutoFit/>
          </a:bodyPr>
          <a:lstStyle/>
          <a:p>
            <a:endParaRPr lang="en-US" dirty="0">
              <a:solidFill>
                <a:prstClr val="black"/>
              </a:solidFill>
            </a:endParaRPr>
          </a:p>
        </p:txBody>
      </p:sp>
      <p:sp>
        <p:nvSpPr>
          <p:cNvPr id="5" name="TextBox 4"/>
          <p:cNvSpPr txBox="1"/>
          <p:nvPr/>
        </p:nvSpPr>
        <p:spPr>
          <a:xfrm>
            <a:off x="0" y="0"/>
            <a:ext cx="12192000" cy="6858000"/>
          </a:xfrm>
          <a:prstGeom prst="rect">
            <a:avLst/>
          </a:prstGeom>
          <a:blipFill>
            <a:blip r:embed="rId2"/>
            <a:tile tx="0" ty="0" sx="100000" sy="100000" flip="none" algn="tl"/>
          </a:blipFill>
        </p:spPr>
        <p:txBody>
          <a:bodyPr wrap="square" rtlCol="0">
            <a:spAutoFit/>
          </a:bodyPr>
          <a:lstStyle/>
          <a:p>
            <a:endParaRPr lang="en-US" dirty="0">
              <a:solidFill>
                <a:prstClr val="black"/>
              </a:solidFill>
            </a:endParaRPr>
          </a:p>
        </p:txBody>
      </p:sp>
      <p:sp>
        <p:nvSpPr>
          <p:cNvPr id="3" name="TextBox 2"/>
          <p:cNvSpPr txBox="1"/>
          <p:nvPr/>
        </p:nvSpPr>
        <p:spPr>
          <a:xfrm>
            <a:off x="2015543" y="537168"/>
            <a:ext cx="6915955" cy="1862048"/>
          </a:xfrm>
          <a:prstGeom prst="rect">
            <a:avLst/>
          </a:prstGeom>
          <a:noFill/>
        </p:spPr>
        <p:txBody>
          <a:bodyPr wrap="square" rtlCol="0">
            <a:spAutoFit/>
          </a:bodyPr>
          <a:lstStyle/>
          <a:p>
            <a:pPr algn="ctr"/>
            <a:r>
              <a:rPr lang="en-US" sz="11500" dirty="0" smtClean="0">
                <a:solidFill>
                  <a:srgbClr val="00B050"/>
                </a:solidFill>
                <a:latin typeface="SutonnyMJ" pitchFamily="2" charset="0"/>
                <a:cs typeface="SutonnyMJ" pitchFamily="2" charset="0"/>
              </a:rPr>
              <a:t>ধন্যবাদ</a:t>
            </a:r>
            <a:endParaRPr lang="en-US" sz="11500" dirty="0">
              <a:solidFill>
                <a:srgbClr val="00B050"/>
              </a:solidFill>
              <a:latin typeface="SutonnyMJ" pitchFamily="2" charset="0"/>
              <a:cs typeface="SutonnyMJ" pitchFamily="2" charset="0"/>
            </a:endParaRPr>
          </a:p>
        </p:txBody>
      </p:sp>
      <p:sp>
        <p:nvSpPr>
          <p:cNvPr id="7" name="TextBox 6"/>
          <p:cNvSpPr txBox="1"/>
          <p:nvPr/>
        </p:nvSpPr>
        <p:spPr>
          <a:xfrm>
            <a:off x="643941" y="2884868"/>
            <a:ext cx="4314423" cy="584775"/>
          </a:xfrm>
          <a:prstGeom prst="rect">
            <a:avLst/>
          </a:prstGeom>
          <a:solidFill>
            <a:schemeClr val="accent2">
              <a:lumMod val="50000"/>
            </a:schemeClr>
          </a:solidFill>
        </p:spPr>
        <p:txBody>
          <a:bodyPr wrap="square" rtlCol="0">
            <a:spAutoFit/>
          </a:bodyPr>
          <a:lstStyle/>
          <a:p>
            <a:r>
              <a:rPr lang="en-US" sz="3200" dirty="0" smtClean="0">
                <a:solidFill>
                  <a:srgbClr val="FFFF00"/>
                </a:solidFill>
              </a:rPr>
              <a:t>মোঃ আলাউদ্দিন , সহকারী শিক্ষক ,</a:t>
            </a:r>
            <a:endParaRPr lang="en-US" sz="3200" dirty="0">
              <a:solidFill>
                <a:srgbClr val="FFFF00"/>
              </a:solidFill>
            </a:endParaRPr>
          </a:p>
        </p:txBody>
      </p:sp>
      <p:sp>
        <p:nvSpPr>
          <p:cNvPr id="8" name="TextBox 7"/>
          <p:cNvSpPr txBox="1"/>
          <p:nvPr/>
        </p:nvSpPr>
        <p:spPr>
          <a:xfrm>
            <a:off x="5473521" y="2946423"/>
            <a:ext cx="5872766" cy="523220"/>
          </a:xfrm>
          <a:prstGeom prst="rect">
            <a:avLst/>
          </a:prstGeom>
          <a:solidFill>
            <a:schemeClr val="accent2">
              <a:lumMod val="50000"/>
            </a:schemeClr>
          </a:solidFill>
        </p:spPr>
        <p:txBody>
          <a:bodyPr wrap="square" rtlCol="0">
            <a:spAutoFit/>
          </a:bodyPr>
          <a:lstStyle/>
          <a:p>
            <a:r>
              <a:rPr lang="en-US" sz="2800" dirty="0" smtClean="0">
                <a:solidFill>
                  <a:srgbClr val="FFFF00"/>
                </a:solidFill>
              </a:rPr>
              <a:t>শিয়ালীডাঙ্গা বহুমুখী মাধ্যমিক বিদ্যালয়, বটিয়ঘাটা, খুলনা।</a:t>
            </a:r>
            <a:endParaRPr lang="en-US" sz="2800" dirty="0">
              <a:solidFill>
                <a:srgbClr val="FFFF00"/>
              </a:solidFill>
            </a:endParaRPr>
          </a:p>
        </p:txBody>
      </p:sp>
      <p:sp>
        <p:nvSpPr>
          <p:cNvPr id="9" name="TextBox 8"/>
          <p:cNvSpPr txBox="1"/>
          <p:nvPr/>
        </p:nvSpPr>
        <p:spPr>
          <a:xfrm>
            <a:off x="528029" y="4250028"/>
            <a:ext cx="4430335" cy="646331"/>
          </a:xfrm>
          <a:prstGeom prst="rect">
            <a:avLst/>
          </a:prstGeom>
          <a:solidFill>
            <a:schemeClr val="accent2">
              <a:lumMod val="75000"/>
            </a:schemeClr>
          </a:solidFill>
        </p:spPr>
        <p:txBody>
          <a:bodyPr wrap="square" rtlCol="0">
            <a:spAutoFit/>
          </a:bodyPr>
          <a:lstStyle/>
          <a:p>
            <a:r>
              <a:rPr lang="en-US" sz="3600" dirty="0" smtClean="0">
                <a:solidFill>
                  <a:srgbClr val="002060"/>
                </a:solidFill>
              </a:rPr>
              <a:t>মোবাইল </a:t>
            </a:r>
            <a:r>
              <a:rPr lang="en-US" sz="3600" dirty="0" err="1" smtClean="0">
                <a:solidFill>
                  <a:srgbClr val="002060"/>
                </a:solidFill>
              </a:rPr>
              <a:t>নং</a:t>
            </a:r>
            <a:r>
              <a:rPr lang="en-US" sz="3600" dirty="0" smtClean="0">
                <a:solidFill>
                  <a:srgbClr val="002060"/>
                </a:solidFill>
              </a:rPr>
              <a:t> 0172-943407</a:t>
            </a:r>
            <a:endParaRPr lang="en-US" sz="3600" dirty="0">
              <a:solidFill>
                <a:srgbClr val="002060"/>
              </a:solidFill>
            </a:endParaRPr>
          </a:p>
        </p:txBody>
      </p:sp>
      <p:sp>
        <p:nvSpPr>
          <p:cNvPr id="10" name="TextBox 9"/>
          <p:cNvSpPr txBox="1"/>
          <p:nvPr/>
        </p:nvSpPr>
        <p:spPr>
          <a:xfrm>
            <a:off x="5473521" y="4157694"/>
            <a:ext cx="6014434" cy="830997"/>
          </a:xfrm>
          <a:prstGeom prst="rect">
            <a:avLst/>
          </a:prstGeom>
          <a:solidFill>
            <a:schemeClr val="accent2">
              <a:lumMod val="75000"/>
            </a:schemeClr>
          </a:solidFill>
        </p:spPr>
        <p:txBody>
          <a:bodyPr wrap="square" rtlCol="0">
            <a:spAutoFit/>
          </a:bodyPr>
          <a:lstStyle/>
          <a:p>
            <a:r>
              <a:rPr lang="en-US" sz="2800" dirty="0" smtClean="0">
                <a:solidFill>
                  <a:srgbClr val="002060"/>
                </a:solidFill>
              </a:rPr>
              <a:t>শিক্ষক বাতায়ন আইডি লিংক=</a:t>
            </a:r>
          </a:p>
          <a:p>
            <a:r>
              <a:rPr lang="en-US" sz="2000" dirty="0" smtClean="0">
                <a:solidFill>
                  <a:srgbClr val="002060"/>
                </a:solidFill>
              </a:rPr>
              <a:t>https</a:t>
            </a:r>
            <a:r>
              <a:rPr lang="en-US" sz="2000" dirty="0">
                <a:solidFill>
                  <a:srgbClr val="002060"/>
                </a:solidFill>
              </a:rPr>
              <a:t>://www.teachers.gov.bd/profile/sk336531alauddin</a:t>
            </a:r>
          </a:p>
        </p:txBody>
      </p:sp>
    </p:spTree>
    <p:extLst>
      <p:ext uri="{BB962C8B-B14F-4D97-AF65-F5344CB8AC3E}">
        <p14:creationId xmlns:p14="http://schemas.microsoft.com/office/powerpoint/2010/main" val="5642169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advTm="3000">
        <p15:prstTrans prst="peelOff"/>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562</Words>
  <Application>Microsoft Office PowerPoint</Application>
  <PresentationFormat>Widescreen</PresentationFormat>
  <Paragraphs>121</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Cambria</vt:lpstr>
      <vt:lpstr>Nikosh</vt:lpstr>
      <vt:lpstr>SutonnyMJ</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22</cp:revision>
  <dcterms:created xsi:type="dcterms:W3CDTF">2026-07-26T04:23:17Z</dcterms:created>
  <dcterms:modified xsi:type="dcterms:W3CDTF">2026-07-26T05:07:18Z</dcterms:modified>
</cp:coreProperties>
</file>