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1"/>
  </p:notesMasterIdLst>
  <p:sldIdLst>
    <p:sldId id="371" r:id="rId2"/>
    <p:sldId id="373" r:id="rId3"/>
    <p:sldId id="372" r:id="rId4"/>
    <p:sldId id="256" r:id="rId5"/>
    <p:sldId id="312" r:id="rId6"/>
    <p:sldId id="313" r:id="rId7"/>
    <p:sldId id="314" r:id="rId8"/>
    <p:sldId id="257" r:id="rId9"/>
    <p:sldId id="322" r:id="rId10"/>
    <p:sldId id="323" r:id="rId11"/>
    <p:sldId id="316" r:id="rId12"/>
    <p:sldId id="315" r:id="rId13"/>
    <p:sldId id="319" r:id="rId14"/>
    <p:sldId id="325" r:id="rId15"/>
    <p:sldId id="324" r:id="rId16"/>
    <p:sldId id="320" r:id="rId17"/>
    <p:sldId id="321" r:id="rId18"/>
    <p:sldId id="342" r:id="rId19"/>
    <p:sldId id="344" r:id="rId20"/>
    <p:sldId id="345" r:id="rId21"/>
    <p:sldId id="361" r:id="rId22"/>
    <p:sldId id="362" r:id="rId23"/>
    <p:sldId id="326" r:id="rId24"/>
    <p:sldId id="327" r:id="rId25"/>
    <p:sldId id="358" r:id="rId26"/>
    <p:sldId id="359" r:id="rId27"/>
    <p:sldId id="328" r:id="rId28"/>
    <p:sldId id="346" r:id="rId29"/>
    <p:sldId id="347" r:id="rId30"/>
    <p:sldId id="329" r:id="rId31"/>
    <p:sldId id="331" r:id="rId32"/>
    <p:sldId id="363" r:id="rId33"/>
    <p:sldId id="364" r:id="rId34"/>
    <p:sldId id="365" r:id="rId35"/>
    <p:sldId id="366" r:id="rId36"/>
    <p:sldId id="360" r:id="rId37"/>
    <p:sldId id="332" r:id="rId38"/>
    <p:sldId id="333" r:id="rId39"/>
    <p:sldId id="334" r:id="rId40"/>
    <p:sldId id="335" r:id="rId41"/>
    <p:sldId id="336" r:id="rId42"/>
    <p:sldId id="337" r:id="rId43"/>
    <p:sldId id="338" r:id="rId44"/>
    <p:sldId id="339" r:id="rId45"/>
    <p:sldId id="340" r:id="rId46"/>
    <p:sldId id="341" r:id="rId47"/>
    <p:sldId id="348" r:id="rId48"/>
    <p:sldId id="349" r:id="rId49"/>
    <p:sldId id="350" r:id="rId50"/>
    <p:sldId id="351" r:id="rId51"/>
    <p:sldId id="352" r:id="rId52"/>
    <p:sldId id="353" r:id="rId53"/>
    <p:sldId id="354" r:id="rId54"/>
    <p:sldId id="355" r:id="rId55"/>
    <p:sldId id="367" r:id="rId56"/>
    <p:sldId id="356" r:id="rId57"/>
    <p:sldId id="357" r:id="rId58"/>
    <p:sldId id="368" r:id="rId59"/>
    <p:sldId id="369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LZqvqVPRLEZzfCL+1ZDWrQ==" hashData="wWqH6pJC5hdtyxB5IZDGyOyLzwi0o0ohFr0AgvrwomQ018ree8FjBaFE4NaZoavhEar/SdVC37eXy9p5aqxdh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504A6-72CD-470E-A002-8E22E993D96B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EB460-D638-4351-BE63-DFEFC3CF66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923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22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00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6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76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69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77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45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08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760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7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95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09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713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60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748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809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04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14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67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32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01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8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91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53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798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856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7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5359E7-7F95-4876-8C5A-6367DCD75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58373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115669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Recruitment</a:t>
            </a:r>
            <a:endParaRPr lang="en-US" sz="1200" dirty="0"/>
          </a:p>
        </p:txBody>
      </p:sp>
      <p:pic>
        <p:nvPicPr>
          <p:cNvPr id="6" name="irc_mi" descr="Picture of job circular of Navy force এর ছবি ফলাফ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1" y="609600"/>
            <a:ext cx="9052559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9DB2E3D-421E-415E-AA6A-9EFA9A882338}"/>
              </a:ext>
            </a:extLst>
          </p:cNvPr>
          <p:cNvSpPr/>
          <p:nvPr/>
        </p:nvSpPr>
        <p:spPr>
          <a:xfrm>
            <a:off x="5943600" y="6260650"/>
            <a:ext cx="31851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Dr.  Md. </a:t>
            </a:r>
            <a:r>
              <a:rPr lang="en-US" sz="800" b="1" dirty="0" err="1">
                <a:solidFill>
                  <a:schemeClr val="bg1"/>
                </a:solidFill>
              </a:rPr>
              <a:t>Shajjad</a:t>
            </a:r>
            <a:r>
              <a:rPr lang="en-US" sz="8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800" b="1" dirty="0" err="1">
                <a:solidFill>
                  <a:schemeClr val="bg1"/>
                </a:solidFill>
              </a:rPr>
              <a:t>Ahed</a:t>
            </a:r>
            <a:r>
              <a:rPr lang="en-US" sz="8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762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1600" dirty="0"/>
            </a:br>
            <a:br>
              <a:rPr lang="en-US" sz="4000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63388" y="950118"/>
            <a:ext cx="7543800" cy="4495800"/>
          </a:xfrm>
        </p:spPr>
        <p:txBody>
          <a:bodyPr>
            <a:normAutofit fontScale="40000" lnSpcReduction="20000"/>
          </a:bodyPr>
          <a:lstStyle/>
          <a:p>
            <a:pPr algn="just"/>
            <a:endParaRPr lang="en-US" sz="112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84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pPr algn="ctr"/>
            <a:r>
              <a:rPr lang="en-US" sz="60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                              Dr.  Md. </a:t>
            </a:r>
            <a:r>
              <a:rPr lang="en-US" sz="6000" b="1" dirty="0" err="1">
                <a:solidFill>
                  <a:schemeClr val="bg1"/>
                </a:solidFill>
              </a:rPr>
              <a:t>Shajjad</a:t>
            </a:r>
            <a:r>
              <a:rPr lang="en-US" sz="60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6000" b="1" dirty="0" err="1">
                <a:solidFill>
                  <a:schemeClr val="bg1"/>
                </a:solidFill>
              </a:rPr>
              <a:t>Ahed</a:t>
            </a:r>
            <a:r>
              <a:rPr lang="en-US" sz="6000" b="1" dirty="0">
                <a:solidFill>
                  <a:schemeClr val="bg1"/>
                </a:solidFill>
              </a:rPr>
              <a:t> Ali Biswas Degree College, Pabna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483658"/>
            <a:ext cx="266700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Af¨šÍixY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Drm</a:t>
            </a:r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Internal source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976" y="5078021"/>
            <a:ext cx="2667000" cy="7131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latin typeface="SutonnyMJ" pitchFamily="2" charset="0"/>
                <a:cs typeface="SutonnyMJ" pitchFamily="2" charset="0"/>
              </a:rPr>
              <a:t>eZ©gvb</a:t>
            </a:r>
            <a:r>
              <a:rPr lang="en-US" sz="1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200" b="1" dirty="0" err="1"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1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200" b="1" dirty="0" err="1">
                <a:latin typeface="SutonnyMJ" pitchFamily="2" charset="0"/>
                <a:cs typeface="SutonnyMJ" pitchFamily="2" charset="0"/>
              </a:rPr>
              <a:t>mycvwik</a:t>
            </a:r>
            <a:endParaRPr lang="en-US" sz="12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100" dirty="0">
                <a:latin typeface="Arial" pitchFamily="34" charset="0"/>
                <a:cs typeface="Arial" pitchFamily="34" charset="0"/>
              </a:rPr>
              <a:t>Recommendation of existing employee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52600" y="914400"/>
            <a:ext cx="533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1486694" y="11803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6820694" y="11803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09600" y="2310825"/>
            <a:ext cx="266541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Promotion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3214469"/>
            <a:ext cx="2667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e`wj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Transfer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976" y="4178828"/>
            <a:ext cx="266700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sz="1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latin typeface="SutonnyMJ" pitchFamily="2" charset="0"/>
                <a:cs typeface="SutonnyMJ" pitchFamily="2" charset="0"/>
              </a:rPr>
              <a:t>ms‡Ni</a:t>
            </a:r>
            <a:r>
              <a:rPr lang="en-US" sz="1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latin typeface="SutonnyMJ" pitchFamily="2" charset="0"/>
                <a:cs typeface="SutonnyMJ" pitchFamily="2" charset="0"/>
              </a:rPr>
              <a:t>mycvwik</a:t>
            </a:r>
            <a:endParaRPr lang="en-US" sz="16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200" dirty="0">
                <a:latin typeface="Arial" pitchFamily="34" charset="0"/>
                <a:cs typeface="Arial" pitchFamily="34" charset="0"/>
              </a:rPr>
              <a:t>Recommendation of  trade union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1828006" y="2209800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1826418" y="3099375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1824830" y="4051875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105400" y="1412082"/>
            <a:ext cx="3652833" cy="455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evwn¨K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Drm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xternal source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81598" y="2209800"/>
            <a:ext cx="3571870" cy="455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weÁwß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81598" y="2947769"/>
            <a:ext cx="3580835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PvKzwi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mÜvbx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wgj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†MU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71600" y="228600"/>
            <a:ext cx="647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msMÖ‡ni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Drm</a:t>
            </a:r>
            <a:r>
              <a:rPr lang="en-US" sz="3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" b="1" dirty="0"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Source of Recruitment</a:t>
            </a:r>
            <a:endParaRPr lang="en-US" sz="2400" b="1" dirty="0"/>
          </a:p>
        </p:txBody>
      </p:sp>
      <p:cxnSp>
        <p:nvCxnSpPr>
          <p:cNvPr id="23" name="Straight Arrow Connector 22"/>
          <p:cNvCxnSpPr/>
          <p:nvPr/>
        </p:nvCxnSpPr>
        <p:spPr>
          <a:xfrm rot="5400000">
            <a:off x="1845654" y="4915209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181598" y="3810000"/>
            <a:ext cx="3580835" cy="455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e„wË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gyjK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†K›`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ª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187670" y="4496594"/>
            <a:ext cx="3732212" cy="455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cÖwZôvb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181599" y="5220494"/>
            <a:ext cx="3711830" cy="455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SutonnyMJ" pitchFamily="2" charset="0"/>
                <a:cs typeface="SutonnyMJ" pitchFamily="2" charset="0"/>
              </a:rPr>
              <a:t>Re †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dqvi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17457" y="5932379"/>
            <a:ext cx="3810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miKvwi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-‡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emiKvwi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PvKzwi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ms¯’v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060DC53-6C26-46FC-ADE8-9FEA5F171BA5}"/>
              </a:ext>
            </a:extLst>
          </p:cNvPr>
          <p:cNvCxnSpPr/>
          <p:nvPr/>
        </p:nvCxnSpPr>
        <p:spPr>
          <a:xfrm rot="5400000">
            <a:off x="6979818" y="2043937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9DF6748-10A3-4EB8-8C05-05B0D4B5AA5E}"/>
              </a:ext>
            </a:extLst>
          </p:cNvPr>
          <p:cNvCxnSpPr/>
          <p:nvPr/>
        </p:nvCxnSpPr>
        <p:spPr>
          <a:xfrm rot="5400000">
            <a:off x="6993916" y="2832675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3BFF523-8DDA-4950-B2C9-915A715C1D5B}"/>
              </a:ext>
            </a:extLst>
          </p:cNvPr>
          <p:cNvCxnSpPr/>
          <p:nvPr/>
        </p:nvCxnSpPr>
        <p:spPr>
          <a:xfrm rot="5400000">
            <a:off x="7013432" y="3675062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9DC47EF-7FFE-4741-9772-F11446AFBC09}"/>
              </a:ext>
            </a:extLst>
          </p:cNvPr>
          <p:cNvCxnSpPr/>
          <p:nvPr/>
        </p:nvCxnSpPr>
        <p:spPr>
          <a:xfrm rot="5400000">
            <a:off x="7008951" y="4356121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292FCD5-C645-4511-A06B-AC621F8FD73F}"/>
              </a:ext>
            </a:extLst>
          </p:cNvPr>
          <p:cNvCxnSpPr/>
          <p:nvPr/>
        </p:nvCxnSpPr>
        <p:spPr>
          <a:xfrm rot="5400000">
            <a:off x="7069746" y="5071887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23017B9-6A60-47A9-84F8-E205D1A910C6}"/>
              </a:ext>
            </a:extLst>
          </p:cNvPr>
          <p:cNvCxnSpPr/>
          <p:nvPr/>
        </p:nvCxnSpPr>
        <p:spPr>
          <a:xfrm rot="5400000">
            <a:off x="7069746" y="5789612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24D07AF9-CA41-4159-B7F8-1790A66BFD49}"/>
              </a:ext>
            </a:extLst>
          </p:cNvPr>
          <p:cNvSpPr/>
          <p:nvPr/>
        </p:nvSpPr>
        <p:spPr>
          <a:xfrm>
            <a:off x="-838200" y="6260260"/>
            <a:ext cx="3273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Dr.  Md. </a:t>
            </a:r>
            <a:r>
              <a:rPr lang="en-US" sz="800" b="1" dirty="0" err="1">
                <a:solidFill>
                  <a:schemeClr val="bg1"/>
                </a:solidFill>
              </a:rPr>
              <a:t>Shajjad</a:t>
            </a:r>
            <a:r>
              <a:rPr lang="en-US" sz="8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800" b="1" dirty="0" err="1">
                <a:solidFill>
                  <a:schemeClr val="bg1"/>
                </a:solidFill>
              </a:rPr>
              <a:t>Ahed</a:t>
            </a:r>
            <a:r>
              <a:rPr lang="en-US" sz="800" b="1" dirty="0">
                <a:solidFill>
                  <a:schemeClr val="bg1"/>
                </a:solidFill>
              </a:rPr>
              <a:t> Ali Biswas Degree College, Pabna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26" grpId="0" animBg="1"/>
      <p:bldP spid="22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msMÖ‡ni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mycvwik</a:t>
            </a:r>
            <a:endParaRPr lang="en-US" sz="1100" dirty="0"/>
          </a:p>
        </p:txBody>
      </p:sp>
      <p:pic>
        <p:nvPicPr>
          <p:cNvPr id="6" name="irc_mi" descr="সম্পর্কিত ছবি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066800"/>
            <a:ext cx="4450080" cy="539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rc_mi" descr="সম্পর্কিত ছবি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066800"/>
            <a:ext cx="3810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weÁwß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rc_mi" descr="Picture of job circular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4191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rc_mi" descr="Picture of job circular এর ছবি ফলাফ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990600"/>
            <a:ext cx="4572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PvKzwi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mÜvbx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wgj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†MU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rc_mi" descr="সম্পর্কিত ছবি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8819831" cy="564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PvKzwi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mÜvbx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wgj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†MU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rc_mi" descr="Garments factory gate picture dhaka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4191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rc_mi" descr="Garments factory gate picture dhaka এর ছবি ফলাফ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990600"/>
            <a:ext cx="4343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e„wË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gyjK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†K›`ª</a:t>
            </a:r>
            <a:endParaRPr lang="en-US" sz="1100" dirty="0"/>
          </a:p>
        </p:txBody>
      </p:sp>
      <p:pic>
        <p:nvPicPr>
          <p:cNvPr id="8" name="irc_mi" descr="Technical Training Center pabna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90600"/>
            <a:ext cx="8686800" cy="54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e„wË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gyjK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†K›`ª</a:t>
            </a:r>
            <a:endParaRPr lang="en-US" sz="1100" dirty="0"/>
          </a:p>
        </p:txBody>
      </p:sp>
      <p:pic>
        <p:nvPicPr>
          <p:cNvPr id="6" name="irc_mi" descr="Technical Training Center pabna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8915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Re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dqvi</a:t>
            </a:r>
            <a:endParaRPr lang="en-US" sz="1100" dirty="0"/>
          </a:p>
        </p:txBody>
      </p:sp>
      <p:pic>
        <p:nvPicPr>
          <p:cNvPr id="7" name="irc_mi" descr="Picture of a job fair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9139872" cy="590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Re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dqvi</a:t>
            </a:r>
            <a:endParaRPr lang="en-US" sz="1100" dirty="0"/>
          </a:p>
        </p:txBody>
      </p:sp>
      <p:pic>
        <p:nvPicPr>
          <p:cNvPr id="6" name="irc_mi" descr="Picture of a job fair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5865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ms‡Ni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mgv‡ek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irc_mi" descr="Picture of trade union Bangladesh Jute mills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8778240" cy="532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4747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 err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Re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dqvi</a:t>
            </a:r>
            <a:endParaRPr lang="en-US" sz="1100" dirty="0"/>
          </a:p>
        </p:txBody>
      </p:sp>
      <p:pic>
        <p:nvPicPr>
          <p:cNvPr id="6" name="irc_mi" descr="Picture of a job fair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89720" cy="579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msMÖn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4" name="irc_mi" descr="Picture of recruet agency of bangladesh এর ছবি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71600"/>
            <a:ext cx="8696325" cy="535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msMÖn</a:t>
            </a:r>
            <a:endParaRPr lang="en-US" dirty="0"/>
          </a:p>
        </p:txBody>
      </p:sp>
      <p:pic>
        <p:nvPicPr>
          <p:cNvPr id="4" name="Content Placeholder 3" descr="Manpower office dhaka এর ছবি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47800"/>
            <a:ext cx="8382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4419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1.AbyMZ¨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Establishing loyalty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2.‡hvM¨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Recruitment of capable employee,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3.g‡bvej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 of moral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4.kÖwgK 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N~Y©qgvbZv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Reduction of employee turnover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5.e¨q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Reduction of cost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6.‰bwZKZvi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Enhancement of the ethical standard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7.Kv‡R ¯^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vfvweKZv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iÿv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Maintenance of regularity work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8.cÖvwZôvwbK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m¤ú‡K©i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 of organizational relationship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msMÖ‡n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Af¨šÍixb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Dr‡mi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6EC47-16C3-4159-AA26-3DC2FC67CD18}"/>
              </a:ext>
            </a:extLst>
          </p:cNvPr>
          <p:cNvSpPr/>
          <p:nvPr/>
        </p:nvSpPr>
        <p:spPr>
          <a:xfrm>
            <a:off x="5486400" y="6046276"/>
            <a:ext cx="37338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        </a:t>
            </a:r>
            <a:r>
              <a:rPr lang="en-US" sz="9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    Md. </a:t>
            </a:r>
            <a:r>
              <a:rPr lang="en-US" sz="900" b="1" dirty="0" err="1">
                <a:solidFill>
                  <a:schemeClr val="bg1"/>
                </a:solidFill>
              </a:rPr>
              <a:t>Shajjad</a:t>
            </a:r>
            <a:r>
              <a:rPr lang="en-US" sz="9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900" b="1" dirty="0" err="1">
                <a:solidFill>
                  <a:schemeClr val="bg1"/>
                </a:solidFill>
              </a:rPr>
              <a:t>Ahed</a:t>
            </a:r>
            <a:r>
              <a:rPr lang="en-US" sz="900" b="1" dirty="0">
                <a:solidFill>
                  <a:schemeClr val="bg1"/>
                </a:solidFill>
              </a:rPr>
              <a:t> Ali Biswas Degree College, Pabna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4648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1.ïb¨ c`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vacant post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2.bZzb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gavi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cÖ‡ek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iva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abstracted in coming new merit. 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3.wbe©vPb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msµvšÍ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RwUjZv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Complexity in selection, 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4.wPšÍv I D`¨‡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weiZv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Stagnancy in thinking and inspiration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5.Af¨šÍixb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cÖmvi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MÖyc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internal pressure group. 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6.Dchy³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Lack of capable employee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msMÖ‡n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Af¨šÍixb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Dr‡mi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Amyweav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2E62CF-1695-444B-BBC8-CA6BBCA895CE}"/>
              </a:ext>
            </a:extLst>
          </p:cNvPr>
          <p:cNvSpPr/>
          <p:nvPr/>
        </p:nvSpPr>
        <p:spPr>
          <a:xfrm>
            <a:off x="5334000" y="6084585"/>
            <a:ext cx="3810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          </a:t>
            </a:r>
            <a:r>
              <a:rPr lang="en-US" sz="9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   Dr. Md. </a:t>
            </a:r>
            <a:r>
              <a:rPr lang="en-US" sz="900" b="1" dirty="0" err="1">
                <a:solidFill>
                  <a:schemeClr val="bg1"/>
                </a:solidFill>
              </a:rPr>
              <a:t>Shajjad</a:t>
            </a:r>
            <a:r>
              <a:rPr lang="en-US" sz="9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             Department of Management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900" b="1" dirty="0" err="1">
                <a:solidFill>
                  <a:schemeClr val="bg1"/>
                </a:solidFill>
              </a:rPr>
              <a:t>Ahed</a:t>
            </a:r>
            <a:r>
              <a:rPr lang="en-US" sz="900" b="1" dirty="0">
                <a:solidFill>
                  <a:schemeClr val="bg1"/>
                </a:solidFill>
              </a:rPr>
              <a:t> Ali Biswas Degree College, Pabna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4267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1.‡hvM¨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Recritment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of capable employee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2.DÏxcbv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×- </a:t>
            </a:r>
            <a:r>
              <a:rPr lang="en-US" sz="3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Increasting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inspiretion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4.cÖkvmwbK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RvwUjZv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Reducing administration complexity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5.bZzb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Kg©ms¯’v‡bi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Creating facilities of new employment.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msMÖ‡n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evwn¨K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Dr‡mi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0C6874-70AB-4065-868D-4BAB4613FD21}"/>
              </a:ext>
            </a:extLst>
          </p:cNvPr>
          <p:cNvSpPr/>
          <p:nvPr/>
        </p:nvSpPr>
        <p:spPr>
          <a:xfrm>
            <a:off x="5562600" y="6008385"/>
            <a:ext cx="38862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9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    Md. </a:t>
            </a:r>
            <a:r>
              <a:rPr lang="en-US" sz="900" b="1" dirty="0" err="1">
                <a:solidFill>
                  <a:schemeClr val="bg1"/>
                </a:solidFill>
              </a:rPr>
              <a:t>Shajjad</a:t>
            </a:r>
            <a:r>
              <a:rPr lang="en-US" sz="9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900" b="1" dirty="0" err="1">
                <a:solidFill>
                  <a:schemeClr val="bg1"/>
                </a:solidFill>
              </a:rPr>
              <a:t>Ahed</a:t>
            </a:r>
            <a:r>
              <a:rPr lang="en-US" sz="900" b="1" dirty="0">
                <a:solidFill>
                  <a:schemeClr val="bg1"/>
                </a:solidFill>
              </a:rPr>
              <a:t> Ali Biswas Degree College, Pabna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4114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1.ব্যয়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বৃদ্ধি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 expenditure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2.সময়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সাপেক্ষ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--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Time consuming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3.মনোবল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হ্রাস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Reducing moral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4.kÖwgK-NY©qgvbZv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×-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 of employee turnover 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5.সমন্বয়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সাধনে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সমস্যা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Problem in co-ordination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6.উপযুক্ত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কর্মী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বাছা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সমস্যা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Problem in selecting effective employee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msMÖ‡n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evwn¨K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Dr‡mi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অ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4C7D99-6C4A-4779-9334-E694FA6DA2A1}"/>
              </a:ext>
            </a:extLst>
          </p:cNvPr>
          <p:cNvSpPr/>
          <p:nvPr/>
        </p:nvSpPr>
        <p:spPr>
          <a:xfrm>
            <a:off x="5257800" y="615011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 Prepared By-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        Dr. Md. </a:t>
            </a:r>
            <a:r>
              <a:rPr lang="en-US" sz="1000" b="1" dirty="0" err="1">
                <a:solidFill>
                  <a:schemeClr val="bg1"/>
                </a:solidFill>
              </a:rPr>
              <a:t>Shajjad</a:t>
            </a:r>
            <a:r>
              <a:rPr lang="en-US" sz="10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1000" b="1" dirty="0" err="1">
                <a:solidFill>
                  <a:schemeClr val="bg1"/>
                </a:solidFill>
              </a:rPr>
              <a:t>Ahed</a:t>
            </a:r>
            <a:r>
              <a:rPr lang="en-US" sz="1000" b="1" dirty="0">
                <a:solidFill>
                  <a:schemeClr val="bg1"/>
                </a:solidFill>
              </a:rPr>
              <a:t> Ali Biswas Degree College, Pabna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038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kwdK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MÖyc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cvebvi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vïwiqv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GjvKvq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dzW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cÖ‡mwms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cwiPvjbv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KiwQj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we`y¨r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mieivn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miKvwi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jvBb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†_‡KB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PjwQj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wKš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‘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eZ©gv‡b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we`y¨Z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AwbqwgZ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nIqvi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wb‡RivB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we`y¨r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‡K›`ª ¯_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cwÎKvq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weÁwß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we`y¨r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cÖ‡KŠkjx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GZ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KvwiMwi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wefv‡Mi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Kg©xMb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Am‡šÍvl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K)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1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L)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Af¨šZixb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2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M)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kwdK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MÖyc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K‡i‡Q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  3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N)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kwdK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MÖyc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wb‡qv‡Mi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h_v_©Zv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g~j¨vqb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Ki|4                                     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DÏxcKwU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cÖkœ¸wji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DËi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vI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EFD448-7AF8-4532-A9E8-DF9B265A1B65}"/>
              </a:ext>
            </a:extLst>
          </p:cNvPr>
          <p:cNvSpPr/>
          <p:nvPr/>
        </p:nvSpPr>
        <p:spPr>
          <a:xfrm>
            <a:off x="5029200" y="6150114"/>
            <a:ext cx="419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 Prepared By-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     Dr.  Md. </a:t>
            </a:r>
            <a:r>
              <a:rPr lang="en-US" sz="1000" b="1" dirty="0" err="1">
                <a:solidFill>
                  <a:schemeClr val="bg1"/>
                </a:solidFill>
              </a:rPr>
              <a:t>Shajjad</a:t>
            </a:r>
            <a:r>
              <a:rPr lang="en-US" sz="10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1000" b="1" dirty="0" err="1">
                <a:solidFill>
                  <a:schemeClr val="bg1"/>
                </a:solidFill>
              </a:rPr>
              <a:t>Ahed</a:t>
            </a:r>
            <a:r>
              <a:rPr lang="en-US" sz="1000" b="1" dirty="0">
                <a:solidFill>
                  <a:schemeClr val="bg1"/>
                </a:solidFill>
              </a:rPr>
              <a:t> Ali Biswas Degree College, Pabna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84737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Selection)</a:t>
            </a:r>
            <a:br>
              <a:rPr lang="en-US" sz="1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6" name="Picture 5" descr="Picture of interview এর ছবি ফলাফ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6867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BB0AEB0-4594-4FD1-A677-5AD609EC00C8}"/>
              </a:ext>
            </a:extLst>
          </p:cNvPr>
          <p:cNvSpPr/>
          <p:nvPr/>
        </p:nvSpPr>
        <p:spPr>
          <a:xfrm>
            <a:off x="4876800" y="5886018"/>
            <a:ext cx="42672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050" b="1" dirty="0">
                <a:solidFill>
                  <a:srgbClr val="FF0000"/>
                </a:solidFill>
              </a:rPr>
              <a:t>Prepared By-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                                Dr.  Md. </a:t>
            </a:r>
            <a:r>
              <a:rPr lang="en-US" sz="1050" b="1" dirty="0" err="1">
                <a:solidFill>
                  <a:srgbClr val="FF0000"/>
                </a:solidFill>
              </a:rPr>
              <a:t>Shajjad</a:t>
            </a:r>
            <a:r>
              <a:rPr lang="en-US" sz="1050" b="1" dirty="0">
                <a:solidFill>
                  <a:srgbClr val="FF0000"/>
                </a:solidFill>
              </a:rPr>
              <a:t> Hossain  Asst. Professor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                              Department of Management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                         Alhaj </a:t>
            </a:r>
            <a:r>
              <a:rPr lang="en-US" sz="1050" b="1" dirty="0" err="1">
                <a:solidFill>
                  <a:srgbClr val="FF0000"/>
                </a:solidFill>
              </a:rPr>
              <a:t>Ahed</a:t>
            </a:r>
            <a:r>
              <a:rPr lang="en-US" sz="1050" b="1" dirty="0">
                <a:solidFill>
                  <a:srgbClr val="FF0000"/>
                </a:solidFill>
              </a:rPr>
              <a:t> Ali Biswas Degree College, Pabna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5719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wbe©vPb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7" name="irc_mi" descr="Picture of interview এর ছবি ফলাফ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03676" cy="576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D3234BD-DE6D-4333-8220-88CA80311876}"/>
              </a:ext>
            </a:extLst>
          </p:cNvPr>
          <p:cNvSpPr/>
          <p:nvPr/>
        </p:nvSpPr>
        <p:spPr>
          <a:xfrm>
            <a:off x="5044914" y="6033247"/>
            <a:ext cx="4267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rgbClr val="FF0000"/>
                </a:solidFill>
              </a:rPr>
              <a:t>                                        Prepared By-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                                Dr.  Md. </a:t>
            </a:r>
            <a:r>
              <a:rPr lang="en-US" sz="1050" b="1" dirty="0" err="1">
                <a:solidFill>
                  <a:srgbClr val="FF0000"/>
                </a:solidFill>
              </a:rPr>
              <a:t>Shajjad</a:t>
            </a:r>
            <a:r>
              <a:rPr lang="en-US" sz="1050" b="1" dirty="0">
                <a:solidFill>
                  <a:srgbClr val="FF0000"/>
                </a:solidFill>
              </a:rPr>
              <a:t> Hossain  Asst. Professor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                                        Department of Management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                         Alhaj </a:t>
            </a:r>
            <a:r>
              <a:rPr lang="en-US" sz="1050" b="1" dirty="0" err="1">
                <a:solidFill>
                  <a:srgbClr val="FF0000"/>
                </a:solidFill>
              </a:rPr>
              <a:t>Ahed</a:t>
            </a:r>
            <a:r>
              <a:rPr lang="en-US" sz="1050" b="1" dirty="0">
                <a:solidFill>
                  <a:srgbClr val="FF0000"/>
                </a:solidFill>
              </a:rPr>
              <a:t> Ali Biswas Degree College, Pabna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3371851"/>
          </a:xfrm>
        </p:spPr>
        <p:txBody>
          <a:bodyPr>
            <a:normAutofit/>
          </a:bodyPr>
          <a:lstStyle/>
          <a:p>
            <a:r>
              <a:rPr lang="en-US" sz="9600" dirty="0" err="1">
                <a:latin typeface="SutonnyMJ" pitchFamily="2" charset="0"/>
                <a:cs typeface="SutonnyMJ" pitchFamily="2" charset="0"/>
              </a:rPr>
              <a:t>Kg©xms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8800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8800" dirty="0">
                <a:latin typeface="SutonnyMJ" pitchFamily="2" charset="0"/>
                <a:cs typeface="SutonnyMJ" pitchFamily="2" charset="0"/>
              </a:rPr>
            </a:br>
            <a:r>
              <a:rPr lang="en-US" sz="7300" dirty="0">
                <a:latin typeface="Arial Black" pitchFamily="34" charset="0"/>
                <a:cs typeface="SutonnyMJ" pitchFamily="2" charset="0"/>
              </a:rPr>
              <a:t>Staffing</a:t>
            </a:r>
            <a:r>
              <a:rPr lang="en-US" sz="8800" dirty="0"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8600" y="5715000"/>
            <a:ext cx="5100918" cy="1143000"/>
          </a:xfrm>
        </p:spPr>
        <p:txBody>
          <a:bodyPr>
            <a:normAutofit/>
          </a:bodyPr>
          <a:lstStyle/>
          <a:p>
            <a:pPr algn="r"/>
            <a:endParaRPr lang="en-US" sz="200" b="1" dirty="0">
              <a:solidFill>
                <a:schemeClr val="bg1"/>
              </a:solidFill>
            </a:endParaRPr>
          </a:p>
          <a:p>
            <a:pPr algn="l"/>
            <a:r>
              <a:rPr lang="en-US" sz="900" b="1" dirty="0">
                <a:solidFill>
                  <a:schemeClr val="bg1"/>
                </a:solidFill>
              </a:rPr>
              <a:t>                                                                                               </a:t>
            </a:r>
          </a:p>
          <a:p>
            <a:pPr algn="l"/>
            <a:r>
              <a:rPr lang="en-US" sz="900" b="1" dirty="0">
                <a:solidFill>
                  <a:schemeClr val="bg1"/>
                </a:solidFill>
              </a:rPr>
              <a:t>                                                                                              Prepared By-</a:t>
            </a:r>
          </a:p>
          <a:p>
            <a:pPr algn="l"/>
            <a:r>
              <a:rPr lang="en-US" sz="900" b="1" dirty="0">
                <a:solidFill>
                  <a:schemeClr val="bg1"/>
                </a:solidFill>
              </a:rPr>
              <a:t>                                                                             Md. </a:t>
            </a:r>
            <a:r>
              <a:rPr lang="en-US" sz="900" b="1" dirty="0" err="1">
                <a:solidFill>
                  <a:schemeClr val="bg1"/>
                </a:solidFill>
              </a:rPr>
              <a:t>Shajjad</a:t>
            </a:r>
            <a:r>
              <a:rPr lang="en-US" sz="900" b="1" dirty="0">
                <a:solidFill>
                  <a:schemeClr val="bg1"/>
                </a:solidFill>
              </a:rPr>
              <a:t> Hossain  Asst. Professor</a:t>
            </a:r>
          </a:p>
          <a:p>
            <a:pPr algn="l"/>
            <a:r>
              <a:rPr lang="en-US" sz="900" b="1" dirty="0">
                <a:solidFill>
                  <a:schemeClr val="bg1"/>
                </a:solidFill>
              </a:rPr>
              <a:t>                                                                                    Department of Management</a:t>
            </a:r>
          </a:p>
          <a:p>
            <a:pPr algn="l"/>
            <a:r>
              <a:rPr lang="en-US" sz="900" b="1" dirty="0">
                <a:solidFill>
                  <a:schemeClr val="bg1"/>
                </a:solidFill>
              </a:rPr>
              <a:t>                                                                  Alhaj </a:t>
            </a:r>
            <a:r>
              <a:rPr lang="en-US" sz="900" b="1" dirty="0" err="1">
                <a:solidFill>
                  <a:schemeClr val="bg1"/>
                </a:solidFill>
              </a:rPr>
              <a:t>Ahed</a:t>
            </a:r>
            <a:r>
              <a:rPr lang="en-US" sz="900" b="1" dirty="0">
                <a:solidFill>
                  <a:schemeClr val="bg1"/>
                </a:solidFill>
              </a:rPr>
              <a:t> Ali Biswas Degree College, Pabna</a:t>
            </a:r>
          </a:p>
          <a:p>
            <a:endParaRPr lang="en-US" sz="2400" b="1" dirty="0"/>
          </a:p>
        </p:txBody>
      </p:sp>
      <p:sp>
        <p:nvSpPr>
          <p:cNvPr id="4" name="Minus 3"/>
          <p:cNvSpPr/>
          <p:nvPr/>
        </p:nvSpPr>
        <p:spPr>
          <a:xfrm>
            <a:off x="609600" y="3962400"/>
            <a:ext cx="8229600" cy="3048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0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648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n‡jv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Ggb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hvi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Av‡e`bKvix‡`i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†_‡K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wbw`©ó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c‡`i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e¨w³‡K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evQvB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Selection is process in which an enterprise chooses the applicants who best meet the criteria for the available positions- R.M. </a:t>
            </a:r>
            <a:r>
              <a:rPr lang="en-US" sz="3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Hodgetts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wbe©vPb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A94F5F-0887-4B55-A137-C65CD0B62ED9}"/>
              </a:ext>
            </a:extLst>
          </p:cNvPr>
          <p:cNvSpPr/>
          <p:nvPr/>
        </p:nvSpPr>
        <p:spPr>
          <a:xfrm>
            <a:off x="4800600" y="6119336"/>
            <a:ext cx="4419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              </a:t>
            </a:r>
            <a:r>
              <a:rPr lang="en-US" sz="105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05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1050" dirty="0" err="1">
                <a:solidFill>
                  <a:schemeClr val="bg1"/>
                </a:solidFill>
              </a:rPr>
              <a:t>Shajjad</a:t>
            </a:r>
            <a:r>
              <a:rPr lang="en-US" sz="105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105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1050" dirty="0">
                <a:solidFill>
                  <a:schemeClr val="bg1"/>
                </a:solidFill>
              </a:rPr>
              <a:t>                         Alhaj </a:t>
            </a:r>
            <a:r>
              <a:rPr lang="en-US" sz="1050" dirty="0" err="1">
                <a:solidFill>
                  <a:schemeClr val="bg1"/>
                </a:solidFill>
              </a:rPr>
              <a:t>Ahed</a:t>
            </a:r>
            <a:r>
              <a:rPr lang="en-US" sz="1050" dirty="0">
                <a:solidFill>
                  <a:schemeClr val="bg1"/>
                </a:solidFill>
              </a:rPr>
              <a:t> Ali Biswas Degree College, Pabna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62000" y="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3600" dirty="0">
                <a:latin typeface="SutonnyMJ" pitchFamily="2" charset="0"/>
                <a:cs typeface="SutonnyMJ" pitchFamily="2" charset="0"/>
              </a:rPr>
            </a:br>
            <a:br>
              <a:rPr lang="en-US" sz="4000" dirty="0"/>
            </a:br>
            <a:r>
              <a:rPr lang="en-US" sz="4000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Process) 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219200"/>
            <a:ext cx="7543800" cy="4953000"/>
          </a:xfrm>
        </p:spPr>
        <p:txBody>
          <a:bodyPr>
            <a:normAutofit/>
          </a:bodyPr>
          <a:lstStyle/>
          <a:p>
            <a:pPr algn="just"/>
            <a:endParaRPr lang="en-US" sz="112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84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533400"/>
            <a:ext cx="586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Av‡e`bcÎ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evQvB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Receiving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and sorting out of application)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53375" y="533400"/>
            <a:ext cx="116205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h_vh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_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1447800"/>
            <a:ext cx="6019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cixÿv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Taking written test)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000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cÖv_wgK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Preliminary test</a:t>
            </a:r>
            <a:endParaRPr lang="en-US" sz="12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welq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wjwLZ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cixÿv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Subject written test 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gb¯ÍvwË¡K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cixÿv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Psychological Test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53375" y="1987924"/>
            <a:ext cx="1181100" cy="6454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K…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ZKvh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©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3505200"/>
            <a:ext cx="6019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mvÿvrKvi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Taking Interview)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968503" y="3435724"/>
            <a:ext cx="116205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K…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ZKvh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©</a:t>
            </a:r>
          </a:p>
          <a:p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8600" y="4419600"/>
            <a:ext cx="6019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e¨w³MZ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BwZnvm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Abym×vb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Enquiring of personal history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001000" y="4407273"/>
            <a:ext cx="114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SutonnyMJ" pitchFamily="2" charset="0"/>
                <a:cs typeface="SutonnyMJ" pitchFamily="2" charset="0"/>
              </a:rPr>
              <a:t>Z_¨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AbyKzj</a:t>
            </a:r>
            <a:endParaRPr lang="en-US" sz="20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8600" y="5334000"/>
            <a:ext cx="4419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Wv³vwi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cixÿv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Medical Test)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62913" y="5248275"/>
            <a:ext cx="1052512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DËxY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6172200"/>
            <a:ext cx="4419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PzovšÍ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Final Selection)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751C2E-F2BD-4D94-9655-293D5F9BF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29" y="5190004"/>
            <a:ext cx="1737360" cy="173736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27C15A1-1B6C-4C62-A484-92562039D301}"/>
              </a:ext>
            </a:extLst>
          </p:cNvPr>
          <p:cNvCxnSpPr>
            <a:cxnSpLocks/>
          </p:cNvCxnSpPr>
          <p:nvPr/>
        </p:nvCxnSpPr>
        <p:spPr>
          <a:xfrm flipH="1">
            <a:off x="7073151" y="3816724"/>
            <a:ext cx="866775" cy="95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BE263B8-3E72-45AE-8427-AA07BD9DA24A}"/>
              </a:ext>
            </a:extLst>
          </p:cNvPr>
          <p:cNvCxnSpPr>
            <a:cxnSpLocks/>
          </p:cNvCxnSpPr>
          <p:nvPr/>
        </p:nvCxnSpPr>
        <p:spPr>
          <a:xfrm flipH="1">
            <a:off x="7073152" y="886945"/>
            <a:ext cx="866775" cy="95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54215B4-2C01-4887-88FE-6AD758465817}"/>
              </a:ext>
            </a:extLst>
          </p:cNvPr>
          <p:cNvCxnSpPr>
            <a:cxnSpLocks/>
          </p:cNvCxnSpPr>
          <p:nvPr/>
        </p:nvCxnSpPr>
        <p:spPr>
          <a:xfrm flipH="1">
            <a:off x="7073150" y="2362200"/>
            <a:ext cx="866775" cy="95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EF68CD5-F0C5-4396-9122-71400166A87E}"/>
              </a:ext>
            </a:extLst>
          </p:cNvPr>
          <p:cNvCxnSpPr>
            <a:cxnSpLocks/>
          </p:cNvCxnSpPr>
          <p:nvPr/>
        </p:nvCxnSpPr>
        <p:spPr>
          <a:xfrm flipH="1">
            <a:off x="7064185" y="4730003"/>
            <a:ext cx="866775" cy="95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879A461-A0D3-439D-BE69-2964B1D2D2A3}"/>
              </a:ext>
            </a:extLst>
          </p:cNvPr>
          <p:cNvCxnSpPr>
            <a:cxnSpLocks/>
          </p:cNvCxnSpPr>
          <p:nvPr/>
        </p:nvCxnSpPr>
        <p:spPr>
          <a:xfrm flipH="1">
            <a:off x="7196138" y="5581650"/>
            <a:ext cx="866775" cy="95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1" grpId="0" build="p" animBg="1"/>
      <p:bldP spid="12" grpId="0" build="p" animBg="1"/>
      <p:bldP spid="13" grpId="0" build="p" animBg="1"/>
      <p:bldP spid="22" grpId="0" build="p" animBg="1"/>
      <p:bldP spid="23" grpId="0" build="p" animBg="1"/>
      <p:bldP spid="24" grpId="0" build="p" animBg="1"/>
      <p:bldP spid="25" grpId="0" build="p" animBg="1"/>
      <p:bldP spid="26" grpId="0" build="p" animBg="1"/>
      <p:bldP spid="27" grpId="0" build="p" animBg="1"/>
      <p:bldP spid="2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0" dirty="0" err="1">
                <a:effectLst/>
                <a:latin typeface="SutonnyMJ" pitchFamily="2" charset="0"/>
                <a:cs typeface="SutonnyMJ" pitchFamily="2" charset="0"/>
              </a:rPr>
              <a:t>Av‡e`bcÎ</a:t>
            </a:r>
            <a:r>
              <a:rPr lang="en-US" sz="4000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0" dirty="0" err="1">
                <a:effectLst/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4000" b="0" dirty="0">
                <a:effectLst/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b="0" dirty="0" err="1">
                <a:effectLst/>
                <a:latin typeface="SutonnyMJ" pitchFamily="2" charset="0"/>
                <a:cs typeface="SutonnyMJ" pitchFamily="2" charset="0"/>
              </a:rPr>
              <a:t>evQvB</a:t>
            </a:r>
            <a:r>
              <a:rPr lang="en-US" sz="4000" b="0" dirty="0">
                <a:effectLst/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b="0" dirty="0">
                <a:effectLst/>
                <a:latin typeface="Arial" pitchFamily="34" charset="0"/>
                <a:cs typeface="Arial" pitchFamily="34" charset="0"/>
              </a:rPr>
              <a:t>Receiving</a:t>
            </a:r>
            <a:r>
              <a:rPr lang="en-US" sz="4000" b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>
                <a:effectLst/>
                <a:latin typeface="Arial" pitchFamily="34" charset="0"/>
                <a:cs typeface="Arial" pitchFamily="34" charset="0"/>
              </a:rPr>
              <a:t>and sorting out of application)</a:t>
            </a:r>
            <a:br>
              <a:rPr lang="en-US" sz="48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4" name="irc_mi" descr="pictures for sorting group of people who are sorting job application letter এর ছবি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8610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DC7182-60A0-4A50-922A-8029B955717D}"/>
              </a:ext>
            </a:extLst>
          </p:cNvPr>
          <p:cNvSpPr/>
          <p:nvPr/>
        </p:nvSpPr>
        <p:spPr>
          <a:xfrm>
            <a:off x="4572000" y="6088559"/>
            <a:ext cx="441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                                   Prepared By-</a:t>
            </a:r>
          </a:p>
          <a:p>
            <a:r>
              <a:rPr lang="en-US" sz="11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1100" dirty="0" err="1">
                <a:solidFill>
                  <a:schemeClr val="bg1"/>
                </a:solidFill>
              </a:rPr>
              <a:t>Shajjad</a:t>
            </a:r>
            <a:r>
              <a:rPr lang="en-US" sz="11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11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1100" dirty="0">
                <a:solidFill>
                  <a:schemeClr val="bg1"/>
                </a:solidFill>
              </a:rPr>
              <a:t>                         Alhaj </a:t>
            </a:r>
            <a:r>
              <a:rPr lang="en-US" sz="1100" dirty="0" err="1">
                <a:solidFill>
                  <a:schemeClr val="bg1"/>
                </a:solidFill>
              </a:rPr>
              <a:t>Ahed</a:t>
            </a:r>
            <a:r>
              <a:rPr lang="en-US" sz="11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err="1">
                <a:latin typeface="SutonnyMJ" pitchFamily="2" charset="0"/>
                <a:cs typeface="SutonnyMJ" pitchFamily="2" charset="0"/>
              </a:rPr>
              <a:t>cÖv_wgK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Preliminary test </a:t>
            </a:r>
            <a:br>
              <a:rPr lang="en-US" sz="48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pictures for preliminary test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0709"/>
            <a:ext cx="9144000" cy="600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5309E9-4C22-4677-BCD4-58A4E693C25B}"/>
              </a:ext>
            </a:extLst>
          </p:cNvPr>
          <p:cNvSpPr/>
          <p:nvPr/>
        </p:nvSpPr>
        <p:spPr>
          <a:xfrm>
            <a:off x="4724400" y="6016256"/>
            <a:ext cx="4572000" cy="723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100" dirty="0"/>
              <a:t>                                          </a:t>
            </a:r>
            <a:r>
              <a:rPr lang="en-US" sz="1000" dirty="0"/>
              <a:t>Prepared By-</a:t>
            </a:r>
          </a:p>
          <a:p>
            <a:r>
              <a:rPr lang="en-US" sz="1000" dirty="0"/>
              <a:t>                                Dr.  Md. </a:t>
            </a:r>
            <a:r>
              <a:rPr lang="en-US" sz="1000" dirty="0" err="1"/>
              <a:t>Shajjad</a:t>
            </a:r>
            <a:r>
              <a:rPr lang="en-US" sz="1000" dirty="0"/>
              <a:t> Hossain  Asst. Professor</a:t>
            </a:r>
          </a:p>
          <a:p>
            <a:r>
              <a:rPr lang="en-US" sz="1000" dirty="0"/>
              <a:t>                                             Department of Management</a:t>
            </a:r>
          </a:p>
          <a:p>
            <a:r>
              <a:rPr lang="en-US" sz="1000" dirty="0"/>
              <a:t>                         Alhaj </a:t>
            </a:r>
            <a:r>
              <a:rPr lang="en-US" sz="1000" dirty="0" err="1"/>
              <a:t>Ahed</a:t>
            </a:r>
            <a:r>
              <a:rPr lang="en-US" sz="100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welq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wjwLZ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cixÿv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Subject written test</a:t>
            </a:r>
            <a:endParaRPr lang="en-US" sz="3200" dirty="0"/>
          </a:p>
        </p:txBody>
      </p:sp>
      <p:pic>
        <p:nvPicPr>
          <p:cNvPr id="4" name="irc_mi" descr="সম্পর্কিত ছবি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BD7BCB-FDEF-498B-8E61-7FEA0ECB88A1}"/>
              </a:ext>
            </a:extLst>
          </p:cNvPr>
          <p:cNvSpPr/>
          <p:nvPr/>
        </p:nvSpPr>
        <p:spPr>
          <a:xfrm>
            <a:off x="5508812" y="6364069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                                  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welq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wjwLZ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cixÿv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Subject written test</a:t>
            </a:r>
            <a:endParaRPr lang="en-US" sz="3200" dirty="0"/>
          </a:p>
        </p:txBody>
      </p:sp>
      <p:pic>
        <p:nvPicPr>
          <p:cNvPr id="4" name="Content Placeholder 3" descr="pictures for premilary test এর ছবি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64F159-3015-490B-B505-1208DC74C6F5}"/>
              </a:ext>
            </a:extLst>
          </p:cNvPr>
          <p:cNvSpPr/>
          <p:nvPr/>
        </p:nvSpPr>
        <p:spPr>
          <a:xfrm>
            <a:off x="5499847" y="6202704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                                 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4000" b="1" dirty="0">
                <a:latin typeface="SutonnyMJ" pitchFamily="2" charset="0"/>
                <a:cs typeface="SutonnyMJ" pitchFamily="2" charset="0"/>
              </a:rPr>
              <a:t>W. mv¾v`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weìvm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wjwg‡UW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b="1" dirty="0">
                <a:latin typeface="SutonnyMJ" pitchFamily="2" charset="0"/>
                <a:cs typeface="SutonnyMJ" pitchFamily="2" charset="0"/>
              </a:rPr>
              <a:t>120/3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/G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gwZwSj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XvKv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r>
              <a:rPr lang="en-US" sz="2800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cÎ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000" dirty="0" err="1">
                <a:latin typeface="SutonnyMJ" pitchFamily="2" charset="0"/>
                <a:cs typeface="SutonnyMJ" pitchFamily="2" charset="0"/>
              </a:rPr>
              <a:t>Rbve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ZvwiL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- 20.01.2018</a:t>
            </a:r>
          </a:p>
          <a:p>
            <a:pPr algn="l"/>
            <a:r>
              <a:rPr lang="en-US" sz="20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: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Avãyj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Kv‡`i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000" dirty="0" err="1">
                <a:latin typeface="SutonnyMJ" pitchFamily="2" charset="0"/>
                <a:cs typeface="SutonnyMJ" pitchFamily="2" charset="0"/>
              </a:rPr>
              <a:t>wcZv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: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iwng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DwÏb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fimv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r>
              <a:rPr lang="en-US" sz="2000" dirty="0" err="1">
                <a:latin typeface="SutonnyMJ" pitchFamily="2" charset="0"/>
                <a:cs typeface="SutonnyMJ" pitchFamily="2" charset="0"/>
              </a:rPr>
              <a:t>KzwVcvov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cvebv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dirty="0" err="1">
                <a:latin typeface="SutonnyMJ" pitchFamily="2" charset="0"/>
                <a:cs typeface="SutonnyMJ" pitchFamily="2" charset="0"/>
              </a:rPr>
              <a:t>Avcbv‡K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AZ¨šÍ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‡›`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Rvbvw”Q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Avcwb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cÖ‡R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±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g¨v‡bRvi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PzovšÍ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fv‡e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wbe©vwPZ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n‡q‡Qb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Avcwb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AvMvgx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01.02.2018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Zvwi‡L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Avgv‡`i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XvKv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cÖavb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Kvh©vj‡q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mKvj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10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Uvi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hvM`vb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Ki‡eb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hvM`v‡bi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Avcbv‡K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wUG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/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wWG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qv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wbhg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Abymv‡i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Avcwb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eZb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fvZv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cv‡eb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l"/>
            <a:endParaRPr lang="en-US" sz="2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W. ‡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gv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: mv¾v` †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nv‡mb</a:t>
            </a:r>
            <a:endParaRPr lang="en-US" sz="20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g¨v‡bwRs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wW‡i±i</a:t>
            </a:r>
            <a:endParaRPr lang="en-US" sz="20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mv¾v` </a:t>
            </a:r>
            <a:r>
              <a:rPr lang="en-US" sz="20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weìvm</a:t>
            </a:r>
            <a:r>
              <a:rPr lang="en-US" sz="2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0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wjwg‡UW</a:t>
            </a:r>
            <a:endParaRPr lang="en-US" sz="20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l"/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FCA02E-F7A7-47CA-A6DF-256FF2EEFC2C}"/>
              </a:ext>
            </a:extLst>
          </p:cNvPr>
          <p:cNvSpPr/>
          <p:nvPr/>
        </p:nvSpPr>
        <p:spPr>
          <a:xfrm>
            <a:off x="6324600" y="6334780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                   Prepared By-</a:t>
            </a:r>
          </a:p>
          <a:p>
            <a:r>
              <a:rPr lang="en-US" sz="7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700" dirty="0" err="1">
                <a:solidFill>
                  <a:schemeClr val="bg1"/>
                </a:solidFill>
              </a:rPr>
              <a:t>Shajjad</a:t>
            </a:r>
            <a:r>
              <a:rPr lang="en-US" sz="7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7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700" dirty="0">
                <a:solidFill>
                  <a:schemeClr val="bg1"/>
                </a:solidFill>
              </a:rPr>
              <a:t>                         Alhaj </a:t>
            </a:r>
            <a:r>
              <a:rPr lang="en-US" sz="700" dirty="0" err="1">
                <a:solidFill>
                  <a:schemeClr val="bg1"/>
                </a:solidFill>
              </a:rPr>
              <a:t>Ahed</a:t>
            </a:r>
            <a:r>
              <a:rPr lang="en-US" sz="7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096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Kg©iZ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eZ©gvb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c`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gh©v`v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`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eZb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D”PZi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c`vqb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cÖwµqv‡K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Promotion involves a change of assignment from a job of a power level to one of a higher level within the organization-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Chruden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&amp; Sherman.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c‡`vbœwZ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A1811A-0AE5-496E-AEDD-1ED20437080F}"/>
              </a:ext>
            </a:extLst>
          </p:cNvPr>
          <p:cNvSpPr/>
          <p:nvPr/>
        </p:nvSpPr>
        <p:spPr>
          <a:xfrm>
            <a:off x="5181600" y="6168043"/>
            <a:ext cx="403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0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1000" dirty="0" err="1">
                <a:solidFill>
                  <a:schemeClr val="bg1"/>
                </a:solidFill>
              </a:rPr>
              <a:t>Shajjad</a:t>
            </a:r>
            <a:r>
              <a:rPr lang="en-US" sz="10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10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1000" dirty="0">
                <a:solidFill>
                  <a:schemeClr val="bg1"/>
                </a:solidFill>
              </a:rPr>
              <a:t>                         Alhaj </a:t>
            </a:r>
            <a:r>
              <a:rPr lang="en-US" sz="1000" dirty="0" err="1">
                <a:solidFill>
                  <a:schemeClr val="bg1"/>
                </a:solidFill>
              </a:rPr>
              <a:t>Ahed</a:t>
            </a:r>
            <a:r>
              <a:rPr lang="en-US" sz="10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724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R¨ô‡Z¡i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Kg©iZ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hw`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PvKzwii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gqv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Kvh©Kvj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we‡ePbv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n‡q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Z‡e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R¨ô‡Z¡i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Kg©iZ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gvU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Kvh©Kvj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eZ©gvb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gvU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Kvh©Kvj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GKB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RvZxq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Ab¨vb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Kvh©Kvj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-¯’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wnmv‡e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Kvh©Kvj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eZ©gvb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cªwZôv‡b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gvU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Kvh©Kvj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wfwË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A20A24-09DD-4479-BD88-1FA0E0B03F65}"/>
              </a:ext>
            </a:extLst>
          </p:cNvPr>
          <p:cNvSpPr/>
          <p:nvPr/>
        </p:nvSpPr>
        <p:spPr>
          <a:xfrm>
            <a:off x="5562600" y="6211669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648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R¨ô‡Z¡i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</a:p>
          <a:p>
            <a:pPr marL="914400" indent="-914400" algn="just"/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1. GB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mnR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 2.  G‡Z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fzj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eySveywSi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m¤¢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vebv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Kg _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 3. 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cyi‡bv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G‡Z ¯^”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Q›`‡eva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Amyweav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1. 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cyi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¯‹…Z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 2. 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Q‡o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hvIqvi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cÖebZv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 3. 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A`ÿZv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weivR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wfwË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C24DBC-6B44-4CD1-9186-5621CDF79F4F}"/>
              </a:ext>
            </a:extLst>
          </p:cNvPr>
          <p:cNvSpPr/>
          <p:nvPr/>
        </p:nvSpPr>
        <p:spPr>
          <a:xfrm>
            <a:off x="5562600" y="6230034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 err="1">
                <a:latin typeface="RinkiyMJ" pitchFamily="2" charset="0"/>
                <a:cs typeface="RinkiyMJ" pitchFamily="2" charset="0"/>
              </a:rPr>
              <a:t>gvbe</a:t>
            </a:r>
            <a:r>
              <a:rPr lang="en-US" sz="53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5300" dirty="0" err="1">
                <a:latin typeface="RinkiyMJ" pitchFamily="2" charset="0"/>
                <a:cs typeface="RinkiyMJ" pitchFamily="2" charset="0"/>
              </a:rPr>
              <a:t>m¤ú</a:t>
            </a:r>
            <a:r>
              <a:rPr lang="en-US" sz="5300" dirty="0">
                <a:latin typeface="RinkiyMJ" pitchFamily="2" charset="0"/>
                <a:cs typeface="RinkiyMJ" pitchFamily="2" charset="0"/>
              </a:rPr>
              <a:t>` </a:t>
            </a:r>
            <a:r>
              <a:rPr lang="en-US" sz="5300" dirty="0" err="1">
                <a:latin typeface="RinkiyMJ" pitchFamily="2" charset="0"/>
                <a:cs typeface="RinkiyMJ" pitchFamily="2" charset="0"/>
              </a:rPr>
              <a:t>e¨e¯’vcbv</a:t>
            </a:r>
            <a:r>
              <a:rPr lang="en-US" sz="53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5300" dirty="0" err="1">
                <a:latin typeface="RinkiyMJ" pitchFamily="2" charset="0"/>
                <a:cs typeface="RinkiyMJ" pitchFamily="2" charset="0"/>
              </a:rPr>
              <a:t>Kx</a:t>
            </a:r>
            <a:r>
              <a:rPr lang="en-US" sz="5300" dirty="0">
                <a:latin typeface="RinkiyMJ" pitchFamily="2" charset="0"/>
                <a:cs typeface="RinkiyMJ" pitchFamily="2" charset="0"/>
              </a:rPr>
              <a:t>-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038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GKUv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`ÿ I †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hvM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evwnbx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MVb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msiÿ‡bi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j‡ÿ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gvbe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g~j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¨ I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my‡hvM-myweav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cÖ`vbmn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kw³i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e¨e¯’vcbv‡KB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gvbe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9800" b="1" dirty="0">
                <a:latin typeface="Arial" pitchFamily="34" charset="0"/>
                <a:cs typeface="Arial" pitchFamily="34" charset="0"/>
              </a:rPr>
              <a:t>Human resource management is a set of organizational activities directed at attracting, developing and maintaining an effective work force- Ricky W. Griffin</a:t>
            </a: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1B0925-0255-4B2F-B094-79C8B4BDD8AA}"/>
              </a:ext>
            </a:extLst>
          </p:cNvPr>
          <p:cNvSpPr/>
          <p:nvPr/>
        </p:nvSpPr>
        <p:spPr>
          <a:xfrm>
            <a:off x="5181600" y="6096000"/>
            <a:ext cx="396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                                                   Prepared By-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         Md. </a:t>
            </a:r>
            <a:r>
              <a:rPr lang="en-US" sz="1000" b="1" dirty="0" err="1">
                <a:solidFill>
                  <a:schemeClr val="bg1"/>
                </a:solidFill>
              </a:rPr>
              <a:t>Shajjad</a:t>
            </a:r>
            <a:r>
              <a:rPr lang="en-US" sz="10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10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1000" b="1" dirty="0" err="1">
                <a:solidFill>
                  <a:schemeClr val="bg1"/>
                </a:solidFill>
              </a:rPr>
              <a:t>Ahed</a:t>
            </a:r>
            <a:r>
              <a:rPr lang="en-US" sz="10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029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hvM¨Zv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gavi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Promotion on the basis of merit)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</a:p>
          <a:p>
            <a:pPr marL="914400" indent="-914400" algn="l"/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Kg©iZ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vbœwZi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hw`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hvM¨Zv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gav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vbœwZ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†`qv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Z‡e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hvM¨Zv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gavi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vbœwZ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l"/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marL="914400" indent="-91440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AvbyôvwbK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e¨envwiK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AfxÁZv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cÖwkÿY-Gi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mgqKvj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Kvh©Kvj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Ae`vb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PvKzwiKvjxb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e¨w³MZ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wi‡c©vU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wfwË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863AB1-C123-4448-9759-4B179EA4489B}"/>
              </a:ext>
            </a:extLst>
          </p:cNvPr>
          <p:cNvSpPr/>
          <p:nvPr/>
        </p:nvSpPr>
        <p:spPr>
          <a:xfrm>
            <a:off x="54864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3657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R¨ô‡Z¡i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hvM¨Zvi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Promotion on the basis of merit)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Kg©iZ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hw`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R¨ôZ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 I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hvM¨Zv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we‡ePbv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Z‡e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R¨ôZ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I 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hvM¨Zvi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wfwË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DFC835-FB01-443B-A71E-3AAE9149A87D}"/>
              </a:ext>
            </a:extLst>
          </p:cNvPr>
          <p:cNvSpPr/>
          <p:nvPr/>
        </p:nvSpPr>
        <p:spPr>
          <a:xfrm>
            <a:off x="5486400" y="6211669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343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ingvb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Kv¤úvwb‡Z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Rywbqvi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10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hver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yÕeQi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GKB c‡`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hvM`vb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Ki‡jI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wKQzw`b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c~‡e©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wmwbqi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vbœwZ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†`q| G‡Z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ingvb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gb:ÿybœ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Kg©¯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ú„nv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nvwi‡q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d‡jb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Ab¨vb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wefv‡Mi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Kg©xivI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Am‡šÍvl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Kv¤úvwb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c‡`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vbœwZ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marL="914400" indent="-91440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N)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cwiw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yi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mc‡ÿ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hyw³ †`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g~j¨vqb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E5310C-7539-4820-8333-12589B50282B}"/>
              </a:ext>
            </a:extLst>
          </p:cNvPr>
          <p:cNvSpPr/>
          <p:nvPr/>
        </p:nvSpPr>
        <p:spPr>
          <a:xfrm>
            <a:off x="5508812" y="6211669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                                         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572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wbw`©ó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g‡bvfv‡ei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BwZevPK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©‡bi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†h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Training involves changing of skills,</a:t>
            </a:r>
          </a:p>
          <a:p>
            <a:pPr marL="914400" indent="-914400" algn="just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knowledge and attitude or social behavior. </a:t>
            </a:r>
          </a:p>
          <a:p>
            <a:pPr marL="914400" indent="-914400" algn="just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-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Decen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Robnins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914400" indent="-914400" algn="just"/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just"/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Process of K+S+A= Training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cÖwkÿY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523463-20E9-42E0-9766-C7413A9A8547}"/>
              </a:ext>
            </a:extLst>
          </p:cNvPr>
          <p:cNvSpPr/>
          <p:nvPr/>
        </p:nvSpPr>
        <p:spPr>
          <a:xfrm>
            <a:off x="5715000" y="6172200"/>
            <a:ext cx="342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800" dirty="0" err="1">
                <a:solidFill>
                  <a:schemeClr val="bg1"/>
                </a:solidFill>
              </a:rPr>
              <a:t>Shajjad</a:t>
            </a:r>
            <a:r>
              <a:rPr lang="en-US" sz="8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Alhaj </a:t>
            </a:r>
            <a:r>
              <a:rPr lang="en-US" sz="800" dirty="0" err="1">
                <a:solidFill>
                  <a:schemeClr val="bg1"/>
                </a:solidFill>
              </a:rPr>
              <a:t>Ahed</a:t>
            </a:r>
            <a:r>
              <a:rPr lang="en-US" sz="8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181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 efficiency.)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Drmvn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 Inspiration).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AvPiYMZ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Behavioural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development)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ZË¡veavqb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Easy supervision.)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cÖwZ‡hvwMZv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gvKv‡ejv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Facing competition.)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Easy coordination.)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yN©Ubv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Minimize cost and accident.)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8.Kg©x e¨w³K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Personal development of employee)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g‡bvej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Moral development)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10.kÖwgK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NyY©qgvbZv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Reducing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lablour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turnover)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11.be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wPšÍvi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 of new thinking.)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12.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g‡bvfv‡ei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BwZevPK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cwieZ©b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Positive change of attitude.)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cÖwkÿ‡bi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iyZ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¡</a:t>
            </a:r>
            <a:br>
              <a:rPr lang="en-US" sz="100" dirty="0">
                <a:latin typeface="SutonnyMJ" pitchFamily="2" charset="0"/>
                <a:cs typeface="SutonnyMJ" pitchFamily="2" charset="0"/>
              </a:rPr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01444D-FCFB-48F9-96EF-5C198DB59428}"/>
              </a:ext>
            </a:extLst>
          </p:cNvPr>
          <p:cNvSpPr/>
          <p:nvPr/>
        </p:nvSpPr>
        <p:spPr>
          <a:xfrm>
            <a:off x="5486400" y="6211669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                                 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wkÿvbwem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Apprenticeship Training.) </a:t>
            </a: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cÖwkÿYv_x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AZ¨šÍ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AfxÁ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Aax‡bi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ckvMZ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nv‡Z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Kj‡g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wkÿv`vb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cÖ‡ekbvix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GZ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mdj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wbw`©ó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cÖwZkÖæwZ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cÖwkÿ‡bi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c×wZ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5" name="irc_mi" descr="সম্পর্কিত ছবি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5600"/>
            <a:ext cx="909828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3810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c`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cwieZ©b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Job rotation.) </a:t>
            </a: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GKUv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GKB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c`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gh©v`vq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wkLv‡bvi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Uwej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Uwe‡j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Awdm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Awd‡m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vbvšÍ‡ii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cÖvqvm‡K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c`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cwieZ©b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c`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cwieZ©b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D‡jøL‡hvM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Avgv‡`i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e¨vsK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mgyn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gš¿Yvj‡q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Uwe‡j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ß‡i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e`wj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0088D-A301-41E4-80F0-E1F7A67B76CE}"/>
              </a:ext>
            </a:extLst>
          </p:cNvPr>
          <p:cNvSpPr/>
          <p:nvPr/>
        </p:nvSpPr>
        <p:spPr>
          <a:xfrm>
            <a:off x="5562600" y="6211669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4648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cÖ‡ekbv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Internship.) 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cÖwkÿYv_©x‡K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D”P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we‡klÁ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Aax‡b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nv‡Z-Kj‡g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cÖ‡ekbv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G‡Z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ZvwË¡Kfv‡e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c~‡e© AR©Y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e¨envwiK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cÖwkÿ‡Yi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ev¯Í‡e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jvf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||</a:t>
            </a: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01FBFC-5AE7-4868-8E01-9860CA6AC5B4}"/>
              </a:ext>
            </a:extLst>
          </p:cNvPr>
          <p:cNvSpPr/>
          <p:nvPr/>
        </p:nvSpPr>
        <p:spPr>
          <a:xfrm>
            <a:off x="5562600" y="6216151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900" dirty="0" err="1">
                <a:solidFill>
                  <a:schemeClr val="bg1"/>
                </a:solidFill>
              </a:rPr>
              <a:t>Shajjad</a:t>
            </a:r>
            <a:r>
              <a:rPr lang="en-US" sz="9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chemeClr val="bg1"/>
                </a:solidFill>
              </a:rPr>
              <a:t>                         Alhaj </a:t>
            </a:r>
            <a:r>
              <a:rPr lang="en-US" sz="900" dirty="0" err="1">
                <a:solidFill>
                  <a:schemeClr val="bg1"/>
                </a:solidFill>
              </a:rPr>
              <a:t>Ahed</a:t>
            </a:r>
            <a:r>
              <a:rPr lang="en-US" sz="900" dirty="0">
                <a:solidFill>
                  <a:schemeClr val="bg1"/>
                </a:solidFill>
              </a:rPr>
              <a:t> Ali Biswas Degree College, Pabna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8153400" cy="5943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KvwPs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Choching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.) 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K‡hKRb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cÖwkÿYv_©x‡K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D”P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we‡klÁ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Aax‡b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wbweo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cwiPh©vi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KvwPs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irc_mi" descr="picture of coaching method training এর ছবি ফলাফ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1376" y="2277035"/>
            <a:ext cx="4267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সম্পর্কিত ছবি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1682" y="2286000"/>
            <a:ext cx="487231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28BD72-2EE2-4BFA-A74C-35837372B14B}"/>
              </a:ext>
            </a:extLst>
          </p:cNvPr>
          <p:cNvSpPr/>
          <p:nvPr/>
        </p:nvSpPr>
        <p:spPr>
          <a:xfrm>
            <a:off x="5943600" y="626426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800" dirty="0" err="1">
                <a:solidFill>
                  <a:schemeClr val="bg1"/>
                </a:solidFill>
              </a:rPr>
              <a:t>Shajjad</a:t>
            </a:r>
            <a:r>
              <a:rPr lang="en-US" sz="8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Alhaj </a:t>
            </a:r>
            <a:r>
              <a:rPr lang="en-US" sz="800" dirty="0" err="1">
                <a:solidFill>
                  <a:schemeClr val="bg1"/>
                </a:solidFill>
              </a:rPr>
              <a:t>Ahed</a:t>
            </a:r>
            <a:r>
              <a:rPr lang="en-US" sz="800" dirty="0">
                <a:solidFill>
                  <a:schemeClr val="bg1"/>
                </a:solidFill>
              </a:rPr>
              <a:t> Ali Biswas Degree College, Pabna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4800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eÿY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Internship.) 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cÖwkÿYv_©x‡K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D”P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we‡klÁ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Aax‡b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mgm¨v¸wj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cÖZ¨ÿY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gvKv‡ejvi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cieZ©x‡Z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ms‡kvab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237B07-32F8-447A-9EC2-DC68E3E06AD3}"/>
              </a:ext>
            </a:extLst>
          </p:cNvPr>
          <p:cNvSpPr/>
          <p:nvPr/>
        </p:nvSpPr>
        <p:spPr>
          <a:xfrm>
            <a:off x="5181600" y="6199257"/>
            <a:ext cx="396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                                   Prepared By-</a:t>
            </a:r>
          </a:p>
          <a:p>
            <a:r>
              <a:rPr lang="en-US" sz="10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1000" dirty="0" err="1">
                <a:solidFill>
                  <a:schemeClr val="bg1"/>
                </a:solidFill>
              </a:rPr>
              <a:t>Shajjad</a:t>
            </a:r>
            <a:r>
              <a:rPr lang="en-US" sz="10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10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1000" dirty="0">
                <a:solidFill>
                  <a:schemeClr val="bg1"/>
                </a:solidFill>
              </a:rPr>
              <a:t>                         Alhaj </a:t>
            </a:r>
            <a:r>
              <a:rPr lang="en-US" sz="1000" dirty="0" err="1">
                <a:solidFill>
                  <a:schemeClr val="bg1"/>
                </a:solidFill>
              </a:rPr>
              <a:t>Ahed</a:t>
            </a:r>
            <a:r>
              <a:rPr lang="en-US" sz="10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7300" dirty="0" err="1">
                <a:latin typeface="RinkiyMJ" pitchFamily="2" charset="0"/>
                <a:cs typeface="RinkiyMJ" pitchFamily="2" charset="0"/>
              </a:rPr>
              <a:t>Kg©xms¯’vb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7300" dirty="0" err="1">
                <a:latin typeface="RinkiyMJ" pitchFamily="2" charset="0"/>
                <a:cs typeface="RinkiyMJ" pitchFamily="2" charset="0"/>
              </a:rPr>
              <a:t>Kx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-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396240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cÖ‡qvR‡b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`ÿ Rbkw³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msiÿ‡bi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j‡ÿ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Kg©xms¯’vb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84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8400" b="1" dirty="0">
                <a:latin typeface="Arial" pitchFamily="34" charset="0"/>
                <a:cs typeface="Arial" pitchFamily="34" charset="0"/>
              </a:rPr>
              <a:t>Staffing is the process of recruiting, selecting, training and development organizational personnel.</a:t>
            </a: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E7036-368A-48D1-A410-83F2CE82C710}"/>
              </a:ext>
            </a:extLst>
          </p:cNvPr>
          <p:cNvSpPr/>
          <p:nvPr/>
        </p:nvSpPr>
        <p:spPr>
          <a:xfrm>
            <a:off x="5410200" y="6135469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                                             Prepared By-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    Md. </a:t>
            </a:r>
            <a:r>
              <a:rPr lang="en-US" sz="900" b="1" dirty="0" err="1">
                <a:solidFill>
                  <a:schemeClr val="bg1"/>
                </a:solidFill>
              </a:rPr>
              <a:t>Shajjad</a:t>
            </a:r>
            <a:r>
              <a:rPr lang="en-US" sz="9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      Department of Management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900" b="1" dirty="0" err="1">
                <a:solidFill>
                  <a:schemeClr val="bg1"/>
                </a:solidFill>
              </a:rPr>
              <a:t>Ahed</a:t>
            </a:r>
            <a:r>
              <a:rPr lang="en-US" sz="9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533400"/>
            <a:ext cx="8153400" cy="5791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ew³Zv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Lecture method.) </a:t>
            </a:r>
          </a:p>
          <a:p>
            <a:pPr marL="914400" indent="-91440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`©ó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cÖwkÿYv_x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©‡`i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GKwÎZ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GKvwaK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e³v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`©ó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wel‡q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e³e¨ Dc¯’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c~e©K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ÁvbMZ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Av‡qvRb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ew³Zv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71735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cÖwkÿ‡bi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c×wZ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5" name="Picture 4" descr="সম্পর্কিত ছবি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9144000" cy="51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700FEC-8C9C-48AD-9C4F-D5D4C52D1F7F}"/>
              </a:ext>
            </a:extLst>
          </p:cNvPr>
          <p:cNvSpPr/>
          <p:nvPr/>
        </p:nvSpPr>
        <p:spPr>
          <a:xfrm>
            <a:off x="5943600" y="6120825"/>
            <a:ext cx="342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       Dr.  Md. </a:t>
            </a:r>
            <a:r>
              <a:rPr lang="en-US" sz="800" dirty="0" err="1">
                <a:solidFill>
                  <a:schemeClr val="bg1"/>
                </a:solidFill>
              </a:rPr>
              <a:t>Shajjad</a:t>
            </a:r>
            <a:r>
              <a:rPr lang="en-US" sz="800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                    Department of Management</a:t>
            </a:r>
          </a:p>
          <a:p>
            <a:r>
              <a:rPr lang="en-US" sz="800" dirty="0">
                <a:solidFill>
                  <a:schemeClr val="bg1"/>
                </a:solidFill>
              </a:rPr>
              <a:t>                         Alhaj </a:t>
            </a:r>
            <a:r>
              <a:rPr lang="en-US" sz="800" dirty="0" err="1">
                <a:solidFill>
                  <a:schemeClr val="bg1"/>
                </a:solidFill>
              </a:rPr>
              <a:t>Ahed</a:t>
            </a:r>
            <a:r>
              <a:rPr lang="en-US" sz="8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5800" y="1524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Discussion Method.) </a:t>
            </a:r>
          </a:p>
          <a:p>
            <a:pPr marL="914400" indent="-91440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e³v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cÖwkÿYv_x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©‡`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mvg‡b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ïaygvÎ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e³e¨B Dc¯’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mv‡_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†`q 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AwaK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cÖqvm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Pvjvq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5" name="irc_mi" descr="সম্পর্কিত ছবি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832BA5-823B-4DB3-A12F-CA3464CA85E0}"/>
              </a:ext>
            </a:extLst>
          </p:cNvPr>
          <p:cNvSpPr/>
          <p:nvPr/>
        </p:nvSpPr>
        <p:spPr>
          <a:xfrm>
            <a:off x="55626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900" dirty="0">
                <a:solidFill>
                  <a:srgbClr val="FF0000"/>
                </a:solidFill>
              </a:rPr>
              <a:t>Prepared By-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Dr.  Md. </a:t>
            </a:r>
            <a:r>
              <a:rPr lang="en-US" sz="900" dirty="0" err="1">
                <a:solidFill>
                  <a:srgbClr val="FF0000"/>
                </a:solidFill>
              </a:rPr>
              <a:t>Shajjad</a:t>
            </a:r>
            <a:r>
              <a:rPr lang="en-US" sz="900" dirty="0">
                <a:solidFill>
                  <a:srgbClr val="FF0000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Alhaj </a:t>
            </a:r>
            <a:r>
              <a:rPr lang="en-US" sz="900" dirty="0" err="1">
                <a:solidFill>
                  <a:srgbClr val="FF0000"/>
                </a:solidFill>
              </a:rPr>
              <a:t>Ahed</a:t>
            </a:r>
            <a:r>
              <a:rPr lang="en-US" sz="900" dirty="0">
                <a:solidFill>
                  <a:srgbClr val="FF0000"/>
                </a:solidFill>
              </a:rPr>
              <a:t> Ali Biswas Degree College, Pabna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8153400" cy="5943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mwgbvi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Conference Method.) 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GKvwaK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Aax‡ek‡b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Dc¯’vcK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welqwU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Dc¯’vcb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AskMÖnbKvixMb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ch©v‡jvPbvi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Av‡jvwPZ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mK‡j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my¯úó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jvf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mwgbvi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6" name="irc_mi" descr="picture of monitoring method training এর ছবি ফলাফ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384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8153400" cy="5943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NUbv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Case Method.) </a:t>
            </a:r>
          </a:p>
          <a:p>
            <a:pPr marL="914400" indent="-914400" algn="just"/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cÖwkÿYv_©x‡`i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mvg‡b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welh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Zz‡j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cv‡i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†m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¨‡K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gZvgZ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mK‡ji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gZvg‡Zi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mgš^xZ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gZvgZ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Zwi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NUbv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7" name="Picture 6" descr="সম্পর্কিত ছবি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76400"/>
            <a:ext cx="9144000" cy="520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671C33-A2D6-45A9-AF9F-704C0E6F5BC9}"/>
              </a:ext>
            </a:extLst>
          </p:cNvPr>
          <p:cNvSpPr/>
          <p:nvPr/>
        </p:nvSpPr>
        <p:spPr>
          <a:xfrm>
            <a:off x="5544671" y="6238563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rgbClr val="FF0000"/>
                </a:solidFill>
              </a:rPr>
              <a:t>                                 Prepared By-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Dr.  Md. </a:t>
            </a:r>
            <a:r>
              <a:rPr lang="en-US" sz="900" dirty="0" err="1">
                <a:solidFill>
                  <a:srgbClr val="FF0000"/>
                </a:solidFill>
              </a:rPr>
              <a:t>Shajjad</a:t>
            </a:r>
            <a:r>
              <a:rPr lang="en-US" sz="900" dirty="0">
                <a:solidFill>
                  <a:srgbClr val="FF0000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Alhaj </a:t>
            </a:r>
            <a:r>
              <a:rPr lang="en-US" sz="900" dirty="0" err="1">
                <a:solidFill>
                  <a:srgbClr val="FF0000"/>
                </a:solidFill>
              </a:rPr>
              <a:t>Ahed</a:t>
            </a:r>
            <a:r>
              <a:rPr lang="en-US" sz="900" dirty="0">
                <a:solidFill>
                  <a:srgbClr val="FF0000"/>
                </a:solidFill>
              </a:rPr>
              <a:t> Ali Biswas Degree College, Pabna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8153400" cy="5943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Kg©kvjv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Workshop Method.) 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ZvwË¡K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Ávb`v‡bi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nv‡Z-Kj‡g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wkÿv`v‡bi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cÖwkÿ‡Yi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Kg©kvjv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GLv‡b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mgm¨iv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welqwU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`‡j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Kibxq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wba©viY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6" name="irc_mi" descr="picture of workshop method training এর ছবি ফলাফ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67000"/>
            <a:ext cx="9144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0" dirty="0">
                <a:effectLst/>
                <a:latin typeface="SutonnyMJ" pitchFamily="2" charset="0"/>
                <a:cs typeface="SutonnyMJ" pitchFamily="2" charset="0"/>
              </a:rPr>
              <a:t>`</a:t>
            </a:r>
            <a:r>
              <a:rPr lang="en-US" sz="3600" b="0" dirty="0" err="1">
                <a:effectLst/>
                <a:latin typeface="SutonnyMJ" pitchFamily="2" charset="0"/>
                <a:cs typeface="SutonnyMJ" pitchFamily="2" charset="0"/>
              </a:rPr>
              <a:t>jxq</a:t>
            </a:r>
            <a:r>
              <a:rPr lang="en-US" sz="3600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0" dirty="0" err="1">
                <a:effectLst/>
                <a:latin typeface="SutonnyMJ" pitchFamily="2" charset="0"/>
                <a:cs typeface="SutonnyMJ" pitchFamily="2" charset="0"/>
              </a:rPr>
              <a:t>KvR</a:t>
            </a:r>
            <a:r>
              <a:rPr lang="en-US" sz="3600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0" dirty="0" err="1">
                <a:effectLst/>
                <a:latin typeface="SutonnyMJ" pitchFamily="2" charset="0"/>
                <a:cs typeface="SutonnyMJ" pitchFamily="2" charset="0"/>
              </a:rPr>
              <a:t>Dc¯’vcbv</a:t>
            </a:r>
            <a:endParaRPr lang="en-US" sz="3600" b="0" dirty="0">
              <a:effectLst/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1026" name="Picture 2" descr="D:\Picture\Sha-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6A7C81-9E33-41A1-A5EB-A2D010ED7872}"/>
              </a:ext>
            </a:extLst>
          </p:cNvPr>
          <p:cNvSpPr/>
          <p:nvPr/>
        </p:nvSpPr>
        <p:spPr>
          <a:xfrm>
            <a:off x="5562600" y="6211669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rgbClr val="FF0000"/>
                </a:solidFill>
              </a:rPr>
              <a:t>                            Prepared By-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Dr.  Md. </a:t>
            </a:r>
            <a:r>
              <a:rPr lang="en-US" sz="900" dirty="0" err="1">
                <a:solidFill>
                  <a:srgbClr val="FF0000"/>
                </a:solidFill>
              </a:rPr>
              <a:t>Shajjad</a:t>
            </a:r>
            <a:r>
              <a:rPr lang="en-US" sz="900" dirty="0">
                <a:solidFill>
                  <a:srgbClr val="FF0000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Alhaj </a:t>
            </a:r>
            <a:r>
              <a:rPr lang="en-US" sz="900" dirty="0" err="1">
                <a:solidFill>
                  <a:srgbClr val="FF0000"/>
                </a:solidFill>
              </a:rPr>
              <a:t>Ahed</a:t>
            </a:r>
            <a:r>
              <a:rPr lang="en-US" sz="900" dirty="0">
                <a:solidFill>
                  <a:srgbClr val="FF0000"/>
                </a:solidFill>
              </a:rPr>
              <a:t> Ali Biswas Degree College, Pabna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8153400" cy="5334000"/>
          </a:xfrm>
        </p:spPr>
        <p:txBody>
          <a:bodyPr>
            <a:noAutofit/>
          </a:bodyPr>
          <a:lstStyle/>
          <a:p>
            <a:pPr marL="914400" indent="-914400" algn="ctr"/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bvU¨vwfbq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Role Play Method.) 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Pwi‡Î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mvwR‡q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e¨w³‡K Dc¯’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vwcZ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cÖ‡qvRbxq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f‚wgKv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cvjb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bvU¨vwfbq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2050" name="Picture 2" descr="D:\Picture\Sh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1600200"/>
            <a:ext cx="9144000" cy="5230906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9F9807-BF70-4530-8700-16836958B8D2}"/>
              </a:ext>
            </a:extLst>
          </p:cNvPr>
          <p:cNvSpPr/>
          <p:nvPr/>
        </p:nvSpPr>
        <p:spPr>
          <a:xfrm>
            <a:off x="5562600" y="6184775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rgbClr val="FF0000"/>
                </a:solidFill>
              </a:rPr>
              <a:t>                                     Prepared By-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Dr.  Md. </a:t>
            </a:r>
            <a:r>
              <a:rPr lang="en-US" sz="900" dirty="0" err="1">
                <a:solidFill>
                  <a:srgbClr val="FF0000"/>
                </a:solidFill>
              </a:rPr>
              <a:t>Shajjad</a:t>
            </a:r>
            <a:r>
              <a:rPr lang="en-US" sz="900" dirty="0">
                <a:solidFill>
                  <a:srgbClr val="FF0000"/>
                </a:solidFill>
              </a:rPr>
              <a:t> Hossain  Asst. Professor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                    Department of Management</a:t>
            </a:r>
          </a:p>
          <a:p>
            <a:r>
              <a:rPr lang="en-US" sz="900" dirty="0">
                <a:solidFill>
                  <a:srgbClr val="FF0000"/>
                </a:solidFill>
              </a:rPr>
              <a:t>                         Alhaj </a:t>
            </a:r>
            <a:r>
              <a:rPr lang="en-US" sz="900" dirty="0" err="1">
                <a:solidFill>
                  <a:srgbClr val="FF0000"/>
                </a:solidFill>
              </a:rPr>
              <a:t>Ahed</a:t>
            </a:r>
            <a:r>
              <a:rPr lang="en-US" sz="900" dirty="0">
                <a:solidFill>
                  <a:srgbClr val="FF0000"/>
                </a:solidFill>
              </a:rPr>
              <a:t> Ali Biswas Degree College, Pabna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8153400" cy="5943600"/>
          </a:xfrm>
        </p:spPr>
        <p:txBody>
          <a:bodyPr>
            <a:noAutofit/>
          </a:bodyPr>
          <a:lstStyle/>
          <a:p>
            <a:pPr marL="914400" indent="-914400" algn="ctr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AbyfzwZ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cÖeY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Sensitivity Method.) 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DaŸ©Zb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gvUvgywU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xN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mg‡qi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GKwÎZ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gvbexq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AvPiY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m¤úwK©Z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Dc¯’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¨‡Ki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¯^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gZvgZ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Zz‡j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Abyf‚wZ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cÖeY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7" name="Picture 6" descr="সম্পর্কিত ছবি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5600"/>
            <a:ext cx="9144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6019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Abyavebg~jK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c`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AveZ©b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ms¯’vb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e¨e¯’vcbvq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iZ¡c~b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†Kb?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FbvZ¡K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4.Kg©x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5.Kg©x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cv_©K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6.cÖwkÿY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7.Kg©x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FbvZ¡K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msMÖ‡ni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Avf¨šÍixb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Kxfv‡e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marL="914400" indent="-914400"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ms¯’vb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e¨e¯’vcbvq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iæZ¡c~Y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†Kb?</a:t>
            </a:r>
          </a:p>
          <a:p>
            <a:pPr marL="914400" indent="-914400" algn="l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6019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914400" indent="-914400" algn="ctr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KvVv‡gve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DÏxcKwU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cÖkœ¸wji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vI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wb‡qv‡Mi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D‡Ï¨‡k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bvfvbv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Kv¤úvbx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RvZxq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ˆ`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weÁvcb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†`q| </a:t>
            </a: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cieZ©x‡Z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bewbhy³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`ÿ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M‡o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Zvjvi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cÖ‡qvRbxq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AcPq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Kg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AwR©Z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ms¯’vb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                                                            1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wbe©vPb‡K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bwZevPK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†Kb?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                      2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msMÖ‡ni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        3</a:t>
            </a: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N.ÓDchy³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©µg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cÖwZôvb‡K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djcÖmy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K‡iÓ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h_v_©Zv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                                                         4</a:t>
            </a:r>
          </a:p>
          <a:p>
            <a:pPr marL="914400" indent="-914400" algn="l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45459" y="708211"/>
            <a:ext cx="7772400" cy="838201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3100" dirty="0" err="1">
                <a:latin typeface="RinkiyMJ" pitchFamily="2" charset="0"/>
                <a:cs typeface="RinkiyMJ" pitchFamily="2" charset="0"/>
              </a:rPr>
              <a:t>Kg©xms</a:t>
            </a:r>
            <a:r>
              <a:rPr lang="en-US" sz="3100" dirty="0">
                <a:latin typeface="RinkiyMJ" pitchFamily="2" charset="0"/>
                <a:cs typeface="RinkiyMJ" pitchFamily="2" charset="0"/>
              </a:rPr>
              <a:t>¯’</a:t>
            </a:r>
            <a:r>
              <a:rPr lang="en-US" sz="3100" dirty="0" err="1">
                <a:latin typeface="RinkiyMJ" pitchFamily="2" charset="0"/>
                <a:cs typeface="RinkiyMJ" pitchFamily="2" charset="0"/>
              </a:rPr>
              <a:t>vb</a:t>
            </a:r>
            <a:r>
              <a:rPr lang="en-US" sz="3100" dirty="0">
                <a:latin typeface="RinkiyMJ" pitchFamily="2" charset="0"/>
                <a:cs typeface="RinkiyMJ" pitchFamily="2" charset="0"/>
              </a:rPr>
              <a:t> ¸</a:t>
            </a:r>
            <a:r>
              <a:rPr lang="en-US" sz="3100" dirty="0" err="1">
                <a:latin typeface="RinkiyMJ" pitchFamily="2" charset="0"/>
                <a:cs typeface="RinkiyMJ" pitchFamily="2" charset="0"/>
              </a:rPr>
              <a:t>i</a:t>
            </a:r>
            <a:r>
              <a:rPr lang="en-US" sz="3100" dirty="0">
                <a:latin typeface="RinkiyMJ" pitchFamily="2" charset="0"/>
                <a:cs typeface="RinkiyMJ" pitchFamily="2" charset="0"/>
              </a:rPr>
              <a:t>–Z¡-</a:t>
            </a:r>
            <a:br>
              <a:rPr lang="en-US" sz="3100" dirty="0">
                <a:latin typeface="RinkiyMJ" pitchFamily="2" charset="0"/>
                <a:cs typeface="RinkiyMJ" pitchFamily="2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Importance of staffing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4419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1.D‡Ïk¨ AR©‡b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Help to achieve objective )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2.cÖ‡qvRbxq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Appointing necessary employees) 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3.Dchy³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Selecting qualified employee )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4.Drcv`b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mPj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ivLv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Dynamism of production) 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5.m¤ú‡`i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m‡ev©Ëg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Proper utilization of resources) 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6.Kg©x I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Coordination between employee and task) 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7.cÖwkÿY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Training)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8.gvbe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Human resources development) 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9.g~j¨vqb 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Evaluation)</a:t>
            </a:r>
            <a:endParaRPr lang="en-US" sz="9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b="1" dirty="0">
                <a:latin typeface="SutonnyMJ" pitchFamily="2" charset="0"/>
                <a:cs typeface="SutonnyMJ" pitchFamily="2" charset="0"/>
              </a:rPr>
              <a:t>10.Drcv`bkxjZv </a:t>
            </a:r>
            <a:r>
              <a:rPr lang="en-US" sz="9600" b="1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9600" b="1" dirty="0">
                <a:latin typeface="SutonnyMJ" pitchFamily="2" charset="0"/>
                <a:cs typeface="SutonnyMJ" pitchFamily="2" charset="0"/>
              </a:rPr>
              <a:t>×  (</a:t>
            </a:r>
            <a:r>
              <a:rPr lang="en-US" sz="9600" b="1" dirty="0">
                <a:latin typeface="Arial" pitchFamily="34" charset="0"/>
                <a:cs typeface="Arial" pitchFamily="34" charset="0"/>
              </a:rPr>
              <a:t>Increasing productivity)</a:t>
            </a:r>
            <a:endParaRPr lang="en-US" sz="8000" b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84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10158B-7C00-4206-B548-258AD32EFB3C}"/>
              </a:ext>
            </a:extLst>
          </p:cNvPr>
          <p:cNvSpPr/>
          <p:nvPr/>
        </p:nvSpPr>
        <p:spPr>
          <a:xfrm>
            <a:off x="5410200" y="6145307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                               Prepared By-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Dr.  Md. </a:t>
            </a:r>
            <a:r>
              <a:rPr lang="en-US" sz="900" b="1" dirty="0" err="1">
                <a:solidFill>
                  <a:schemeClr val="bg1"/>
                </a:solidFill>
              </a:rPr>
              <a:t>Shajjad</a:t>
            </a:r>
            <a:r>
              <a:rPr lang="en-US" sz="9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            Department of Management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900" b="1" dirty="0" err="1">
                <a:solidFill>
                  <a:schemeClr val="bg1"/>
                </a:solidFill>
              </a:rPr>
              <a:t>Ahed</a:t>
            </a:r>
            <a:r>
              <a:rPr lang="en-US" sz="9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3716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3600" dirty="0" err="1">
                <a:latin typeface="RinkiyMJ" pitchFamily="2" charset="0"/>
                <a:cs typeface="RinkiyMJ" pitchFamily="2" charset="0"/>
              </a:rPr>
              <a:t>Kg©xms¯’vcbv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KvR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-</a:t>
            </a:r>
            <a:br>
              <a:rPr lang="en-US" sz="3600" dirty="0">
                <a:latin typeface="RinkiyMJ" pitchFamily="2" charset="0"/>
                <a:cs typeface="RinkiyMJ" pitchFamily="2" charset="0"/>
              </a:rPr>
            </a:br>
            <a:r>
              <a:rPr lang="en-US" sz="3100" dirty="0">
                <a:latin typeface="Arial" pitchFamily="34" charset="0"/>
                <a:cs typeface="Arial" pitchFamily="34" charset="0"/>
              </a:rPr>
              <a:t>Function of staffing</a:t>
            </a:r>
            <a:br>
              <a:rPr lang="en-US" sz="4000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455586" y="5829299"/>
            <a:ext cx="3688414" cy="1600200"/>
          </a:xfrm>
        </p:spPr>
        <p:txBody>
          <a:bodyPr>
            <a:norm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Dr.  Md. </a:t>
            </a:r>
            <a:r>
              <a:rPr lang="en-US" sz="900" b="1" dirty="0" err="1">
                <a:solidFill>
                  <a:schemeClr val="bg1"/>
                </a:solidFill>
              </a:rPr>
              <a:t>Shajjad</a:t>
            </a:r>
            <a:r>
              <a:rPr lang="en-US" sz="9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9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900" b="1" dirty="0" err="1">
                <a:solidFill>
                  <a:schemeClr val="bg1"/>
                </a:solidFill>
              </a:rPr>
              <a:t>Ahed</a:t>
            </a:r>
            <a:r>
              <a:rPr lang="en-US" sz="900" b="1" dirty="0">
                <a:solidFill>
                  <a:schemeClr val="bg1"/>
                </a:solidFill>
              </a:rPr>
              <a:t> Ali Biswas Degree College, Pabna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447800"/>
            <a:ext cx="266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msMÖn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Recruitment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1447800"/>
            <a:ext cx="266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wbe©vPb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Selection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52600" y="914400"/>
            <a:ext cx="533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1486694" y="11803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6820694" y="11803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33400" y="2971800"/>
            <a:ext cx="3886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wefvMxq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wiKzBwRkb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msMÖn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Collecting departmental requisition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" y="4343400"/>
            <a:ext cx="266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Drm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wba©viY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Determination of source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3400" y="5715000"/>
            <a:ext cx="266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weÁwß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cÖ`vb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Serving notice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1638300" y="2781300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1639094" y="4304506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1562894" y="5599906"/>
            <a:ext cx="228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 animBg="1"/>
      <p:bldP spid="5" grpId="0" build="p" animBg="1"/>
      <p:bldP spid="11" grpId="0" build="p" animBg="1"/>
      <p:bldP spid="12" grpId="0" build="p" animBg="1"/>
      <p:bldP spid="1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3962400"/>
          </a:xfrm>
        </p:spPr>
        <p:txBody>
          <a:bodyPr>
            <a:noAutofit/>
          </a:bodyPr>
          <a:lstStyle/>
          <a:p>
            <a:pPr algn="just"/>
            <a:endParaRPr lang="en-US" sz="1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n‡”Q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Ggb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m¤¢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vebvq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Luy‡R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Zv‡`i‡K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PvKzwii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Av‡e`b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DrmvwnZ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Recruitment is the process of searching for prospective employee and stimulating them to apply for jobs in the organization- Edwin B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Flippo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103882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msMÖn</a:t>
            </a:r>
            <a:br>
              <a:rPr lang="en-US" sz="100" dirty="0">
                <a:latin typeface="SutonnyMJ" pitchFamily="2" charset="0"/>
                <a:cs typeface="SutonnyMJ" pitchFamily="2" charset="0"/>
              </a:rPr>
            </a:br>
            <a:r>
              <a:rPr lang="en-US" sz="2800" dirty="0">
                <a:latin typeface="Arial" pitchFamily="34" charset="0"/>
                <a:cs typeface="Arial" pitchFamily="34" charset="0"/>
              </a:rPr>
              <a:t>Recruitment</a:t>
            </a:r>
            <a:endParaRPr lang="en-US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284A61-B3EF-4B98-9CEA-02A97757C13B}"/>
              </a:ext>
            </a:extLst>
          </p:cNvPr>
          <p:cNvSpPr/>
          <p:nvPr/>
        </p:nvSpPr>
        <p:spPr>
          <a:xfrm>
            <a:off x="5844988" y="6169343"/>
            <a:ext cx="327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                                                      Prepared By-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    Dr.  Md. </a:t>
            </a:r>
            <a:r>
              <a:rPr lang="en-US" sz="800" b="1" dirty="0" err="1">
                <a:solidFill>
                  <a:schemeClr val="bg1"/>
                </a:solidFill>
              </a:rPr>
              <a:t>Shajjad</a:t>
            </a:r>
            <a:r>
              <a:rPr lang="en-US" sz="8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             Department of Management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800" b="1" dirty="0" err="1">
                <a:solidFill>
                  <a:schemeClr val="bg1"/>
                </a:solidFill>
              </a:rPr>
              <a:t>Ahed</a:t>
            </a:r>
            <a:r>
              <a:rPr lang="en-US" sz="8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754797"/>
          </a:xfrm>
        </p:spPr>
        <p:txBody>
          <a:bodyPr>
            <a:normAutofit fontScale="90000"/>
          </a:bodyPr>
          <a:lstStyle/>
          <a:p>
            <a:pPr algn="l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153400" cy="4953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7719" y="45303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msMÖn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c×wZ</a:t>
            </a:r>
            <a:br>
              <a:rPr lang="en-US" sz="100" dirty="0">
                <a:latin typeface="SutonnyMJ" pitchFamily="2" charset="0"/>
                <a:cs typeface="SutonnyMJ" pitchFamily="2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Recruitment </a:t>
            </a:r>
            <a:endParaRPr lang="en-US" sz="1050" dirty="0"/>
          </a:p>
        </p:txBody>
      </p:sp>
      <p:pic>
        <p:nvPicPr>
          <p:cNvPr id="5" name="irc_mi" descr="Picture of job circular of Air force এর ছবি ফলাফ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948018"/>
            <a:ext cx="9220201" cy="512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502065-5A4B-4C3C-80A3-A9AFF83158AF}"/>
              </a:ext>
            </a:extLst>
          </p:cNvPr>
          <p:cNvSpPr/>
          <p:nvPr/>
        </p:nvSpPr>
        <p:spPr>
          <a:xfrm>
            <a:off x="5867401" y="6221198"/>
            <a:ext cx="327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Dr.  Md. </a:t>
            </a:r>
            <a:r>
              <a:rPr lang="en-US" sz="800" b="1" dirty="0" err="1">
                <a:solidFill>
                  <a:schemeClr val="bg1"/>
                </a:solidFill>
              </a:rPr>
              <a:t>Shajjad</a:t>
            </a:r>
            <a:r>
              <a:rPr lang="en-US" sz="800" b="1" dirty="0">
                <a:solidFill>
                  <a:schemeClr val="bg1"/>
                </a:solidFill>
              </a:rPr>
              <a:t> Hossain  Asst. Professor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     Department of Management</a:t>
            </a:r>
          </a:p>
          <a:p>
            <a:r>
              <a:rPr lang="en-US" sz="800" b="1" dirty="0">
                <a:solidFill>
                  <a:schemeClr val="bg1"/>
                </a:solidFill>
              </a:rPr>
              <a:t>                         Alhaj </a:t>
            </a:r>
            <a:r>
              <a:rPr lang="en-US" sz="800" b="1" dirty="0" err="1">
                <a:solidFill>
                  <a:schemeClr val="bg1"/>
                </a:solidFill>
              </a:rPr>
              <a:t>Ahed</a:t>
            </a:r>
            <a:r>
              <a:rPr lang="en-US" sz="8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1302</TotalTime>
  <Words>6084</Words>
  <Application>Microsoft Office PowerPoint</Application>
  <PresentationFormat>On-screen Show (4:3)</PresentationFormat>
  <Paragraphs>543</Paragraphs>
  <Slides>59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9" baseType="lpstr">
      <vt:lpstr>Arial</vt:lpstr>
      <vt:lpstr>Arial Black</vt:lpstr>
      <vt:lpstr>Calibri</vt:lpstr>
      <vt:lpstr>Lucida Sans Unicode</vt:lpstr>
      <vt:lpstr>RinkiyMJ</vt:lpstr>
      <vt:lpstr>SutonnyMJ</vt:lpstr>
      <vt:lpstr>Verdana</vt:lpstr>
      <vt:lpstr>Wingdings 2</vt:lpstr>
      <vt:lpstr>Wingdings 3</vt:lpstr>
      <vt:lpstr>Concourse</vt:lpstr>
      <vt:lpstr>PowerPoint Presentation</vt:lpstr>
      <vt:lpstr>kÖwgK ms‡Ni mgv‡ek</vt:lpstr>
      <vt:lpstr>Kg©xms¯’vb  Staffing </vt:lpstr>
      <vt:lpstr> gvbe m¤ú` e¨e¯’vcbv Kx- </vt:lpstr>
      <vt:lpstr> Kg©xms¯’vb Kx- </vt:lpstr>
      <vt:lpstr>   Kg©xms¯’vb ¸i–Z¡- Importance of staffing </vt:lpstr>
      <vt:lpstr> Kg©xms¯’vcbv KvR- Function of staffing </vt:lpstr>
      <vt:lpstr>                </vt:lpstr>
      <vt:lpstr>                </vt:lpstr>
      <vt:lpstr>                </vt:lpstr>
      <vt:lpstr>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Kg©x msMÖn</vt:lpstr>
      <vt:lpstr>Kg©x msMÖn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Kg©x wbe©vPb c×wZ (Process) </vt:lpstr>
      <vt:lpstr>Av‡e`bcÎ msMÖn I evQvB (Receiving and sorting out of application) </vt:lpstr>
      <vt:lpstr>cÖv_wgK wbe©vPb Preliminary test  </vt:lpstr>
      <vt:lpstr>welq wfwËK wjwLZ cixÿv Subject written test</vt:lpstr>
      <vt:lpstr>welq wfwËK wjwLZ cixÿv Subject written test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PowerPoint Presentation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`jxq KvR Dc¯’vcbv</vt:lpstr>
      <vt:lpstr>                </vt:lpstr>
      <vt:lpstr>                </vt:lpstr>
      <vt:lpstr>                </vt:lpstr>
      <vt:lpstr>    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515</cp:revision>
  <dcterms:created xsi:type="dcterms:W3CDTF">2006-08-16T00:00:00Z</dcterms:created>
  <dcterms:modified xsi:type="dcterms:W3CDTF">2026-07-26T05:27:17Z</dcterms:modified>
</cp:coreProperties>
</file>