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wmf" ContentType="image/x-wmf"/>
  <Default Extension="gif" ContentType="image/gif"/>
  <Default Extension="bin" ContentType="application/vnd.openxmlformats-officedocument.oleObject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rawings/vmlDrawing75.vml" ContentType="application/vnd.openxmlformats-officedocument.vmlDrawing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Slides/notesSlide4.xml" ContentType="application/vnd.openxmlformats-officedocument.presentationml.notesSlide+xml"/>
  <Override PartName="/ppt/drawings/vmlDrawing76.vml" ContentType="application/vnd.openxmlformats-officedocument.vmlDrawing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type="screen4x3" cy="68580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AC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showOutlineIcons="0" horzBarState="maximized">
    <p:restoredLeft sz="17388" autoAdjust="0"/>
    <p:restoredTop sz="86422" autoAdjust="0"/>
  </p:normalViewPr>
  <p:slideViewPr>
    <p:cSldViewPr>
      <p:cViewPr>
        <p:scale>
          <a:sx n="50" d="100"/>
          <a:sy n="50" d="100"/>
        </p:scale>
        <p:origin x="-96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tableStyles" Target="tableStyles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/Relationships>
</file>

<file path=ppt/drawings/_rels/vmlDrawing75.vml.rels><?xml version="1.0" encoding="UTF-8" standalone="yes"?>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6.vml.rels><?xml version="1.0" encoding="UTF-8" standalone="yes"?>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3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A10AB69-0621-4B55-AAE3-341FBF28D78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34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3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3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322F2279-CE8E-4342-AFE2-7EB40E8FD0F2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6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en-US"/>
          </a:p>
        </p:txBody>
      </p:sp>
      <p:sp>
        <p:nvSpPr>
          <p:cNvPr id="104858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322F2279-CE8E-4342-AFE2-7EB40E8FD0F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2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en-US"/>
          </a:p>
        </p:txBody>
      </p:sp>
      <p:sp>
        <p:nvSpPr>
          <p:cNvPr id="104861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322F2279-CE8E-4342-AFE2-7EB40E8FD0F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1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en-US"/>
          </a:p>
        </p:txBody>
      </p:sp>
      <p:sp>
        <p:nvSpPr>
          <p:cNvPr id="104862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322F2279-CE8E-4342-AFE2-7EB40E8FD0F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8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lang="en-US"/>
          </a:p>
        </p:txBody>
      </p:sp>
      <p:sp>
        <p:nvSpPr>
          <p:cNvPr id="104862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E9C4D09-2E38-4FEC-BB64-2CE4007FD284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8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6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6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9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6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9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5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0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8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0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1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0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2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2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2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2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8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68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9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7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28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3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9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69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9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70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oleObject" Target="../embeddings/oleObject0.bin"/><Relationship Id="rId2" Type="http://schemas.openxmlformats.org/officeDocument/2006/relationships/image" Target="../media/image9.wmf"/><Relationship Id="rId3" Type="http://schemas.openxmlformats.org/officeDocument/2006/relationships/slideLayout" Target="../slideLayouts/slideLayout7.xml"/><Relationship Id="rId4" Type="http://schemas.openxmlformats.org/officeDocument/2006/relationships/vmlDrawing" Target="../drawings/vmlDrawing75.v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oleObject" Target="../embeddings/oleObject1.bin"/><Relationship Id="rId3" Type="http://schemas.openxmlformats.org/officeDocument/2006/relationships/image" Target="../media/image15.wmf"/><Relationship Id="rId4" Type="http://schemas.openxmlformats.org/officeDocument/2006/relationships/image" Target="../media/image16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vmlDrawing" Target="../drawings/vmlDrawing76.v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7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gif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7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slideLayout" Target="../slideLayouts/slideLayout7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7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7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7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Rectangle 3"/>
          <p:cNvSpPr/>
          <p:nvPr/>
        </p:nvSpPr>
        <p:spPr>
          <a:xfrm>
            <a:off x="2286000" y="0"/>
            <a:ext cx="4800600" cy="1894840"/>
          </a:xfrm>
          <a:prstGeom prst="rect"/>
          <a:blipFill>
            <a:blip xmlns:r="http://schemas.openxmlformats.org/officeDocument/2006/relationships" r:embed="rId1"/>
            <a:tile algn="tl" flip="none" sx="100000" sy="100000" tx="0" ty="0"/>
          </a:blipFill>
        </p:spPr>
        <p:txBody>
          <a:bodyPr wrap="square">
            <a:spAutoFit/>
          </a:bodyPr>
          <a:p>
            <a:pPr algn="ctr" lvl="0"/>
            <a:r>
              <a:rPr dirty="0" sz="6000" lang="bn-BD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সকলকে স্বাগতম</a:t>
            </a:r>
            <a:endParaRPr dirty="0" sz="6000" lang="en-US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2" name="Picture 1" descr="F:\My Pic\ورود.gif"/>
          <p:cNvPicPr>
            <a:picLocks noChangeAspect="1" noChangeArrowheads="1" noCrop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2514600" y="1447800"/>
            <a:ext cx="4419600" cy="4191000"/>
          </a:xfrm>
          <a:prstGeom prst="rect"/>
          <a:noFill/>
        </p:spPr>
      </p:pic>
    </p:spTree>
  </p:cSld>
  <p:clrMapOvr>
    <a:masterClrMapping/>
  </p:clrMapOvr>
  <p:transition advTm="1000"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7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2"/>
                                        <p:tgtEl>
                                          <p:spTgt spid="104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Flowchart: Process 1"/>
          <p:cNvSpPr/>
          <p:nvPr/>
        </p:nvSpPr>
        <p:spPr>
          <a:xfrm>
            <a:off x="685800" y="1295400"/>
            <a:ext cx="8001000" cy="3733800"/>
          </a:xfrm>
          <a:prstGeom prst="flowChartProcess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4800" lang="bn-BD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দুর্যোগঃ</a:t>
            </a:r>
            <a:r>
              <a:rPr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দুর্যোগ হচ্ছে প্রাকৃতিক অথবা মানব সৃষ্ট ক্ষতিকর দুর্ঘটনা বিশেষ।এর ফলে বাহ্যিক ভাবে ক্ষতিসাধন জীবন হানি কিংবা পরিবেশের ব্যাপক পরিবর্তন দেখা দেয়।যেমন-বন্যা,খরা,সাইক্লোন,তাপপ্রবাহ</a:t>
            </a:r>
            <a:r>
              <a:rPr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ইত্যাদি। </a:t>
            </a:r>
            <a:endParaRPr dirty="0" sz="40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Oval 3"/>
          <p:cNvSpPr/>
          <p:nvPr/>
        </p:nvSpPr>
        <p:spPr>
          <a:xfrm>
            <a:off x="533400" y="5334000"/>
            <a:ext cx="3810000" cy="711952"/>
          </a:xfrm>
          <a:prstGeom prst="ellipse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0"/>
          <a:p>
            <a:pPr algn="ctr"/>
            <a:endParaRPr dirty="0" sz="2800" lang="bn-BD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উত্তপ্ত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অবস্থা</a:t>
            </a:r>
            <a:endParaRPr dirty="0" sz="3200" lang="en-US">
              <a:latin typeface="NikoshBAN" pitchFamily="2" charset="0"/>
              <a:cs typeface="NikoshBAN" pitchFamily="2" charset="0"/>
            </a:endParaRPr>
          </a:p>
          <a:p>
            <a:pPr algn="ctr"/>
            <a:endParaRPr dirty="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15" name="Oval 4"/>
          <p:cNvSpPr/>
          <p:nvPr/>
        </p:nvSpPr>
        <p:spPr>
          <a:xfrm>
            <a:off x="4419600" y="914400"/>
            <a:ext cx="4724400" cy="5943600"/>
          </a:xfrm>
          <a:prstGeom prst="ellipse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তাপমাত্রা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বেড়ে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যাওয়া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।এর প্রভাবে জলবায়ু পরিবর্তন হয় ফলে অ্যানথ্রাক্স, </a:t>
            </a:r>
            <a:r>
              <a:rPr dirty="0" sz="4400" lang="bn-BD" smtClean="0">
                <a:solidFill>
                  <a:srgbClr val="AC0000"/>
                </a:solidFill>
                <a:latin typeface="NikoshBAN" pitchFamily="2" charset="0"/>
                <a:cs typeface="NikoshBAN" pitchFamily="2" charset="0"/>
              </a:rPr>
              <a:t>করোনা ভাইরাসের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 মত প্রাণঘাতী রোগ-জীবাণু সৃষ্টি হয়।</a:t>
            </a:r>
            <a:endParaRPr dirty="0" sz="36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16" name="Flowchart: Process 5"/>
          <p:cNvSpPr/>
          <p:nvPr/>
        </p:nvSpPr>
        <p:spPr>
          <a:xfrm>
            <a:off x="2514600" y="54592"/>
            <a:ext cx="3581400" cy="762000"/>
          </a:xfrm>
          <a:prstGeom prst="flowChartProcess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39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9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9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3900" lang="bn-BD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900" lang="en-US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dirty="0" sz="3900" lang="bn-BD" smtClean="0">
                <a:latin typeface="NikoshBAN" pitchFamily="2" charset="0"/>
                <a:cs typeface="NikoshBAN" pitchFamily="2" charset="0"/>
              </a:rPr>
              <a:t>?</a:t>
            </a:r>
            <a:endParaRPr dirty="0" sz="3900"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8" name="Picture 6" descr="Global_Warming_Effects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09600" y="990600"/>
            <a:ext cx="3733800" cy="4114800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800475" y="3201988"/>
          <a:ext cx="154305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r:id="rId1" spid="_x0000_s30722" imgH="453240" imgW="1543320" showAsIcon="1" progId="Package">
                  <p:embed/>
                </p:oleObj>
              </mc:Choice>
              <mc:Fallback>
                <p:oleObj name="Packager Shell Object" r:id="rId1" spid="" imgH="453240" imgW="1543320" showAsIcon="1" progId="Package">
                  <p:embed/>
                  <p:pic>
                    <p:nvPicPr>
                      <p:cNvPr id="2097159" name=""/>
                      <p:cNvPicPr>
                        <a:picLocks/>
                      </p:cNvPicPr>
                      <p:nvPr/>
                    </p:nvPicPr>
                    <p:blipFill>
                      <a:blip xmlns:r="http://schemas.openxmlformats.org/officeDocument/2006/relationships" r:embed="rId2"/>
                      <a:stretch>
                        <a:fillRect/>
                      </a:stretch>
                    </p:blipFill>
                    <p:spPr>
                      <a:xfrm>
                        <a:off x="3800475" y="3201987"/>
                        <a:ext cx="1543050" cy="454025"/>
                      </a:xfrm>
                      <a:prstGeom prst="rect"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Oval 4"/>
          <p:cNvSpPr/>
          <p:nvPr/>
        </p:nvSpPr>
        <p:spPr>
          <a:xfrm>
            <a:off x="3810000" y="5486400"/>
            <a:ext cx="2057400" cy="1143000"/>
          </a:xfrm>
          <a:prstGeom prst="ellipse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2500" lang="bn-BD" smtClean="0">
                <a:latin typeface="NikoshBAN" pitchFamily="2" charset="0"/>
                <a:cs typeface="NikoshBAN" pitchFamily="2" charset="0"/>
              </a:rPr>
              <a:t>জনসংখ্যা বৃদ্ধি</a:t>
            </a:r>
            <a:endParaRPr dirty="0" sz="25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18" name="Flowchart: Process 5"/>
          <p:cNvSpPr/>
          <p:nvPr/>
        </p:nvSpPr>
        <p:spPr>
          <a:xfrm>
            <a:off x="609600" y="0"/>
            <a:ext cx="8077200" cy="990600"/>
          </a:xfrm>
          <a:prstGeom prst="flowChartProcess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5100" lang="en-US" err="1" smtClean="0">
                <a:latin typeface="NikoshBAN" pitchFamily="2" charset="0"/>
                <a:cs typeface="NikoshBAN" pitchFamily="2" charset="0"/>
              </a:rPr>
              <a:t>বায়ুমন্ডলে</a:t>
            </a:r>
            <a:r>
              <a:rPr dirty="0" sz="51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51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51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5100" lang="en-US" err="1" smtClean="0">
                <a:latin typeface="NikoshBAN" pitchFamily="2" charset="0"/>
                <a:cs typeface="NikoshBAN" pitchFamily="2" charset="0"/>
              </a:rPr>
              <a:t>বৃদ্ধির</a:t>
            </a:r>
            <a:r>
              <a:rPr dirty="0" sz="51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5100" lang="en-US" err="1" smtClean="0">
                <a:latin typeface="NikoshBAN" pitchFamily="2" charset="0"/>
                <a:cs typeface="NikoshBAN" pitchFamily="2" charset="0"/>
              </a:rPr>
              <a:t>কারন</a:t>
            </a:r>
            <a:endParaRPr dirty="0" sz="5100" lang="en-US">
              <a:solidFill>
                <a:srgbClr val="00B050"/>
              </a:solidFill>
            </a:endParaRPr>
          </a:p>
        </p:txBody>
      </p:sp>
      <p:pic>
        <p:nvPicPr>
          <p:cNvPr id="2097161" name="Picture 9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371600" y="1143000"/>
            <a:ext cx="6248400" cy="41910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1" descr="sacs.jpe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00200" y="762001"/>
            <a:ext cx="5943600" cy="4038600"/>
          </a:xfrm>
          <a:prstGeom prst="rect"/>
        </p:spPr>
      </p:pic>
      <p:sp>
        <p:nvSpPr>
          <p:cNvPr id="1048619" name="Oval 2"/>
          <p:cNvSpPr/>
          <p:nvPr/>
        </p:nvSpPr>
        <p:spPr>
          <a:xfrm>
            <a:off x="3810000" y="5334000"/>
            <a:ext cx="2057400" cy="1143000"/>
          </a:xfrm>
          <a:prstGeom prst="ellipse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নৌযান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240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Picture 6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22450" y="1143000"/>
            <a:ext cx="4030400" cy="48006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23" name="Rectangle 7"/>
          <p:cNvSpPr/>
          <p:nvPr/>
        </p:nvSpPr>
        <p:spPr>
          <a:xfrm>
            <a:off x="304800" y="6096001"/>
            <a:ext cx="4038600" cy="9296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r>
              <a:rPr b="1" cap="none" dirty="0" sz="2800" lang="bn-BD" spc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কলকারখানা থেকে </a:t>
            </a:r>
            <a:r>
              <a:rPr b="1" cap="none" dirty="0" sz="2800" lang="bn-BD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নির্গত</a:t>
            </a:r>
            <a:r>
              <a:rPr b="1" cap="none" dirty="0" sz="2800" lang="en-US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cap="none" dirty="0" sz="2800" lang="en-US" spc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ধো</a:t>
            </a:r>
            <a:r>
              <a:rPr b="1" cap="none" dirty="0" sz="2800" lang="bn-BD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ঁ</a:t>
            </a:r>
            <a:r>
              <a:rPr b="1" cap="none" dirty="0" sz="2800" lang="en-US" spc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য়া</a:t>
            </a:r>
            <a:r>
              <a:rPr b="1" cap="none" dirty="0" sz="2800" lang="en-US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b="1" cap="none" dirty="0" sz="2800" lang="en-US" spc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r="5400000" dist="4318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24" name="Rectangle 8"/>
          <p:cNvSpPr/>
          <p:nvPr/>
        </p:nvSpPr>
        <p:spPr>
          <a:xfrm>
            <a:off x="5029200" y="6096000"/>
            <a:ext cx="4038600" cy="9296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r>
              <a:rPr b="1" cap="none" dirty="0" sz="2800" lang="en-US" spc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যানবাহন</a:t>
            </a:r>
            <a:r>
              <a:rPr b="1" cap="none" dirty="0" sz="2800" lang="en-US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b="1" cap="none" dirty="0" sz="2800" lang="bn-BD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থেকে নির্গত</a:t>
            </a:r>
            <a:r>
              <a:rPr b="1" cap="none" dirty="0" sz="2800" lang="en-US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cap="none" dirty="0" sz="2800" lang="en-US" spc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ধো</a:t>
            </a:r>
            <a:r>
              <a:rPr b="1" cap="none" dirty="0" sz="2800" lang="bn-BD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ঁ</a:t>
            </a:r>
            <a:r>
              <a:rPr b="1" cap="none" dirty="0" sz="2800" lang="en-US" spc="0" err="1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য়া</a:t>
            </a:r>
            <a:r>
              <a:rPr b="1" cap="none" dirty="0" sz="2800" lang="en-US" spc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b="1" cap="none" dirty="0" sz="2800" lang="en-US" spc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r="5400000" dist="4318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64" name="Picture 11" descr="ssddvxvx.jpe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724400" y="1143000"/>
            <a:ext cx="4038600" cy="4724400"/>
          </a:xfrm>
          <a:prstGeom prst="rect"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Picture 5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4343400" y="533400"/>
            <a:ext cx="4267200" cy="5125156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25" name="TextBox 5"/>
          <p:cNvSpPr txBox="1"/>
          <p:nvPr/>
        </p:nvSpPr>
        <p:spPr>
          <a:xfrm>
            <a:off x="228600" y="5715000"/>
            <a:ext cx="4267200" cy="10566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200" lang="bn-BD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ইট ভাটা থেকে নির্গত </a:t>
            </a:r>
            <a:r>
              <a:rPr b="1" dirty="0" sz="3200" lang="en-US" smtClean="0">
                <a:ln w="1905"/>
                <a:solidFill>
                  <a:srgbClr val="002060"/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co</a:t>
            </a:r>
            <a:r>
              <a:rPr baseline="-25000" b="1" dirty="0" sz="3200" lang="en-US" smtClean="0">
                <a:ln w="1905"/>
                <a:solidFill>
                  <a:srgbClr val="002060"/>
                </a:solidFill>
                <a:effectLst>
                  <a:innerShdw blurRad="69850" dir="5400000" dist="4318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dirty="0" sz="3200" lang="bn-BD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গ্যাস</a:t>
            </a:r>
            <a:endParaRPr dirty="0" sz="3200" lang="en-US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194305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spid="_x0000_s2052" imgH="215640" imgW="114120" progId="Equation.3">
                  <p:embed/>
                </p:oleObj>
              </mc:Choice>
              <mc:Fallback>
                <p:oleObj name="Equation" r:id="rId2" spid="" imgH="215640" imgW="114120" progId="Equation.3">
                  <p:embed/>
                  <p:pic>
                    <p:nvPicPr>
                      <p:cNvPr id="2097166" name=""/>
                      <p:cNvPicPr>
                        <a:picLocks/>
                      </p:cNvPicPr>
                      <p:nvPr/>
                    </p:nvPicPr>
                    <p:blipFill>
                      <a:blip xmlns:r="http://schemas.openxmlformats.org/officeDocument/2006/relationships" r:embed="rId3"/>
                      <a:stretch>
                        <a:fillRect/>
                      </a:stretch>
                    </p:blipFill>
                    <p:spPr>
                      <a:xfrm>
                        <a:off x="4508500" y="3314700"/>
                        <a:ext cx="114300" cy="215900"/>
                      </a:xfrm>
                      <a:prstGeom prst="rect"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8626" name="TextBox 8"/>
          <p:cNvSpPr txBox="1"/>
          <p:nvPr/>
        </p:nvSpPr>
        <p:spPr>
          <a:xfrm>
            <a:off x="4648200" y="5715000"/>
            <a:ext cx="3657600" cy="646331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bn-BD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অবাধে গাছ কাটা</a:t>
            </a:r>
            <a:endParaRPr dirty="0" sz="3600" lang="en-US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67" name="Picture 9" descr="zsAXAX.jpeg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381000" y="486149"/>
            <a:ext cx="3657600" cy="5047130"/>
          </a:xfrm>
          <a:prstGeom prst="rect"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Rectangle 36"/>
          <p:cNvSpPr/>
          <p:nvPr/>
        </p:nvSpPr>
        <p:spPr>
          <a:xfrm>
            <a:off x="914400" y="5867400"/>
            <a:ext cx="7391400" cy="929640"/>
          </a:xfrm>
          <a:prstGeom prst="rect"/>
        </p:spPr>
        <p:txBody>
          <a:bodyPr wrap="square">
            <a:spAutoFit/>
          </a:bodyPr>
          <a:p>
            <a:pPr algn="ctr"/>
            <a:r>
              <a:rPr b="1" dirty="0" sz="2800" lang="en-US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CO</a:t>
            </a:r>
            <a:r>
              <a:rPr baseline="-25000" b="1" dirty="0" sz="2800" lang="en-US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b="1" dirty="0" sz="2800" lang="en-US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sz="2800" lang="bn-BD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স্তর </a:t>
            </a:r>
            <a:r>
              <a:rPr b="1" dirty="0" sz="2800" lang="bn-BD">
                <a:ln w="11430"/>
                <a:solidFill>
                  <a:schemeClr val="tx1">
                    <a:lumMod val="95000"/>
                  </a:schemeClr>
                </a:soli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তাপ বিকিরনে বাধা দিয়ে বায়ুমন্ডল উত্তপ্ত </a:t>
            </a:r>
            <a:r>
              <a:rPr b="1" dirty="0" sz="2800" lang="bn-BD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করছে ।</a:t>
            </a:r>
            <a:endParaRPr b="1" dirty="0" sz="2000" lang="en-US">
              <a:ln w="11430"/>
              <a:solidFill>
                <a:schemeClr val="tx1">
                  <a:lumMod val="95000"/>
                </a:schemeClr>
              </a:solidFill>
              <a:effectLst>
                <a:outerShdw algn="tl" blurRad="50800" dir="5460000" dist="39000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31" name="TextBox 24"/>
          <p:cNvSpPr txBox="1"/>
          <p:nvPr/>
        </p:nvSpPr>
        <p:spPr>
          <a:xfrm>
            <a:off x="1447800" y="101025"/>
            <a:ext cx="5562600" cy="584775"/>
          </a:xfrm>
          <a:prstGeom prst="rect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wrap="square">
            <a:spAutoFit/>
          </a:bodyPr>
          <a:p>
            <a:pPr algn="ctr"/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বায়ুমন্ডল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কীভাবে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উত্তপ্ত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হয়</a:t>
            </a:r>
            <a:endParaRPr dirty="0" sz="3200"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69" name="Picture 2" descr="C:\Users\M.N.A Sidediki\Pictures\greenhouse1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38200" y="1371600"/>
            <a:ext cx="7467600" cy="4343400"/>
          </a:xfrm>
          <a:prstGeom prst="rect"/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371600" y="1828800"/>
            <a:ext cx="6248400" cy="3886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32" name="Flowchart: Terminator 6"/>
          <p:cNvSpPr/>
          <p:nvPr/>
        </p:nvSpPr>
        <p:spPr>
          <a:xfrm>
            <a:off x="838200" y="381000"/>
            <a:ext cx="8001000" cy="838200"/>
          </a:xfrm>
          <a:prstGeom prst="flowChartTerminator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পৃথিবী </a:t>
            </a:r>
            <a:r>
              <a:rPr b="1" dirty="0" sz="4000" lang="bn-BD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উত্তপ্ত </a:t>
            </a:r>
            <a:r>
              <a:rPr b="1"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</a:t>
            </a:r>
            <a:r>
              <a:rPr b="1" dirty="0" sz="4000" lang="en-US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তে</a:t>
            </a:r>
            <a:r>
              <a:rPr b="1"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b="1"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b="1"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b="1"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en-US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b="1"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b="1"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b="1" dirty="0" sz="4000" lang="bn-BD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b="1" dirty="0" sz="40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dirty="0" lang="en-US"/>
          </a:p>
        </p:txBody>
      </p:sp>
      <p:sp>
        <p:nvSpPr>
          <p:cNvPr id="1048633" name="Rectangle 7"/>
          <p:cNvSpPr/>
          <p:nvPr/>
        </p:nvSpPr>
        <p:spPr>
          <a:xfrm>
            <a:off x="2438400" y="5867400"/>
            <a:ext cx="4114800" cy="1056639"/>
          </a:xfrm>
          <a:prstGeom prst="rect"/>
        </p:spPr>
        <p:txBody>
          <a:bodyPr wrap="square">
            <a:spAutoFit/>
          </a:bodyPr>
          <a:p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তাপমাত্রা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বেড়ে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bn-BD" smtClean="0">
                <a:latin typeface="NikoshBAN" pitchFamily="2" charset="0"/>
                <a:cs typeface="NikoshBAN" pitchFamily="2" charset="0"/>
              </a:rPr>
              <a:t>যাবে</a:t>
            </a:r>
            <a:endParaRPr dirty="0" sz="3200"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Picture 2" descr="C:\Users\M.N.A Sidediki\Desktop\Greenhouse Affect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914400" y="381001"/>
            <a:ext cx="7315200" cy="5257800"/>
          </a:xfrm>
          <a:prstGeom prst="rect"/>
          <a:noFill/>
        </p:spPr>
      </p:pic>
      <p:sp>
        <p:nvSpPr>
          <p:cNvPr id="1048634" name="Rectangle 2"/>
          <p:cNvSpPr/>
          <p:nvPr/>
        </p:nvSpPr>
        <p:spPr>
          <a:xfrm>
            <a:off x="609600" y="5791200"/>
            <a:ext cx="8153400" cy="1158239"/>
          </a:xfrm>
          <a:prstGeom prst="rect"/>
        </p:spPr>
        <p:txBody>
          <a:bodyPr wrap="square">
            <a:spAutoFit/>
          </a:bodyPr>
          <a:p>
            <a:pPr algn="ctr"/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পৃথিবীর মেরু অঞ্চলের বরফ গলতে শুরু করবে।</a:t>
            </a:r>
            <a:endParaRPr dirty="0" sz="3600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 txBox="1"/>
          <p:nvPr/>
        </p:nvSpPr>
        <p:spPr>
          <a:xfrm>
            <a:off x="2078430" y="759578"/>
            <a:ext cx="4000000" cy="777239"/>
          </a:xfrm>
          <a:prstGeom prst="rect"/>
        </p:spPr>
        <p:txBody>
          <a:bodyPr rtlCol="0" wrap="square">
            <a:spAutoFit/>
          </a:bodyPr>
          <a:p>
            <a:r>
              <a:rPr sz="4600" lang="en-US">
                <a:solidFill>
                  <a:srgbClr val="C00000"/>
                </a:solidFill>
              </a:rPr>
              <a:t>শিক্ষ</a:t>
            </a:r>
            <a:r>
              <a:rPr sz="4600" lang="en-US">
                <a:solidFill>
                  <a:srgbClr val="C00000"/>
                </a:solidFill>
              </a:rPr>
              <a:t>ক</a:t>
            </a:r>
            <a:r>
              <a:rPr sz="4600" lang="en-US">
                <a:solidFill>
                  <a:srgbClr val="C00000"/>
                </a:solidFill>
              </a:rPr>
              <a:t> </a:t>
            </a:r>
            <a:r>
              <a:rPr sz="4600" lang="en-US">
                <a:solidFill>
                  <a:srgbClr val="C00000"/>
                </a:solidFill>
              </a:rPr>
              <a:t>প</a:t>
            </a:r>
            <a:r>
              <a:rPr sz="4600" lang="en-US">
                <a:solidFill>
                  <a:srgbClr val="C00000"/>
                </a:solidFill>
              </a:rPr>
              <a:t>রিচিত</a:t>
            </a:r>
            <a:r>
              <a:rPr sz="4600" lang="en-US">
                <a:solidFill>
                  <a:srgbClr val="C00000"/>
                </a:solidFill>
              </a:rPr>
              <a:t> </a:t>
            </a:r>
            <a:endParaRPr sz="4600" lang="en-US">
              <a:solidFill>
                <a:srgbClr val="C00000"/>
              </a:solidFill>
            </a:endParaRPr>
          </a:p>
        </p:txBody>
      </p:sp>
      <p:sp>
        <p:nvSpPr>
          <p:cNvPr id="1048589" name=""/>
          <p:cNvSpPr txBox="1"/>
          <p:nvPr/>
        </p:nvSpPr>
        <p:spPr>
          <a:xfrm>
            <a:off x="1351067" y="2113279"/>
            <a:ext cx="4000000" cy="2631440"/>
          </a:xfrm>
          <a:prstGeom prst="rect"/>
        </p:spPr>
        <p:txBody>
          <a:bodyPr rtlCol="0" wrap="square">
            <a:spAutoFit/>
          </a:bodyPr>
          <a:p>
            <a:r>
              <a:rPr sz="3400" lang="en-US">
                <a:solidFill>
                  <a:srgbClr val="9933FF"/>
                </a:solidFill>
              </a:rPr>
              <a:t>হ</a:t>
            </a:r>
            <a:r>
              <a:rPr sz="3400" lang="en-US">
                <a:solidFill>
                  <a:srgbClr val="9933FF"/>
                </a:solidFill>
              </a:rPr>
              <a:t>াছিনা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খানম</a:t>
            </a:r>
            <a:r>
              <a:rPr sz="3400" lang="en-US">
                <a:solidFill>
                  <a:srgbClr val="9933FF"/>
                </a:solidFill>
              </a:rPr>
              <a:t> </a:t>
            </a:r>
            <a:endParaRPr sz="3400" lang="en-US">
              <a:solidFill>
                <a:srgbClr val="9933FF"/>
              </a:solidFill>
            </a:endParaRPr>
          </a:p>
          <a:p>
            <a:r>
              <a:rPr sz="3400" lang="en-US">
                <a:solidFill>
                  <a:srgbClr val="9933FF"/>
                </a:solidFill>
              </a:rPr>
              <a:t>স</a:t>
            </a:r>
            <a:r>
              <a:rPr sz="3400" lang="en-US">
                <a:solidFill>
                  <a:srgbClr val="9933FF"/>
                </a:solidFill>
              </a:rPr>
              <a:t>হকারী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শিক্ষক</a:t>
            </a:r>
            <a:r>
              <a:rPr sz="3400" lang="en-US">
                <a:solidFill>
                  <a:srgbClr val="9933FF"/>
                </a:solidFill>
              </a:rPr>
              <a:t> </a:t>
            </a:r>
            <a:endParaRPr sz="3400" lang="en-US">
              <a:solidFill>
                <a:srgbClr val="9933FF"/>
              </a:solidFill>
            </a:endParaRPr>
          </a:p>
          <a:p>
            <a:r>
              <a:rPr sz="3400" lang="en-US">
                <a:solidFill>
                  <a:srgbClr val="9933FF"/>
                </a:solidFill>
              </a:rPr>
              <a:t>চ</a:t>
            </a:r>
            <a:r>
              <a:rPr sz="3400" lang="en-US">
                <a:solidFill>
                  <a:srgbClr val="9933FF"/>
                </a:solidFill>
              </a:rPr>
              <a:t>িনামূড়া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এল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এন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উচ্চ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বিদ্যালয়</a:t>
            </a:r>
            <a:r>
              <a:rPr sz="3400" lang="en-US">
                <a:solidFill>
                  <a:srgbClr val="9933FF"/>
                </a:solidFill>
              </a:rPr>
              <a:t> </a:t>
            </a:r>
            <a:endParaRPr sz="3400" lang="en-US">
              <a:solidFill>
                <a:srgbClr val="9933FF"/>
              </a:solidFill>
            </a:endParaRPr>
          </a:p>
          <a:p>
            <a:r>
              <a:rPr sz="3400" lang="en-US">
                <a:solidFill>
                  <a:srgbClr val="9933FF"/>
                </a:solidFill>
              </a:rPr>
              <a:t>দ</a:t>
            </a:r>
            <a:r>
              <a:rPr sz="3400" lang="en-US">
                <a:solidFill>
                  <a:srgbClr val="9933FF"/>
                </a:solidFill>
              </a:rPr>
              <a:t>াউদকান্দি</a:t>
            </a:r>
            <a:r>
              <a:rPr sz="3400" lang="en-US">
                <a:solidFill>
                  <a:srgbClr val="9933FF"/>
                </a:solidFill>
              </a:rPr>
              <a:t> </a:t>
            </a:r>
            <a:r>
              <a:rPr sz="3400" lang="en-US">
                <a:solidFill>
                  <a:srgbClr val="9933FF"/>
                </a:solidFill>
              </a:rPr>
              <a:t>কুমিল্লা</a:t>
            </a:r>
            <a:r>
              <a:rPr sz="3400" lang="en-US">
                <a:solidFill>
                  <a:srgbClr val="9933FF"/>
                </a:solidFill>
              </a:rPr>
              <a:t> </a:t>
            </a:r>
            <a:endParaRPr sz="3400" lang="en-US">
              <a:solidFill>
                <a:srgbClr val="9933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Rectangle 2"/>
          <p:cNvSpPr/>
          <p:nvPr/>
        </p:nvSpPr>
        <p:spPr>
          <a:xfrm>
            <a:off x="914400" y="5562600"/>
            <a:ext cx="7620000" cy="929640"/>
          </a:xfrm>
          <a:prstGeom prst="rect"/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bIns="45720" lIns="91440" rIns="91440" tIns="45720" wrap="square">
            <a:spAutoFit/>
            <a:scene3d>
              <a:camera prst="orthographicFront">
                <a:rot lat="0" lon="0" rev="0"/>
              </a:camera>
              <a:lightRig dir="t" rig="contrasting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p>
            <a:pPr algn="ctr"/>
            <a:r>
              <a:rPr b="1" cap="all" dirty="0" sz="2800" lang="bn-BD">
                <a:ln w="0"/>
                <a:solidFill>
                  <a:schemeClr val="tx1"/>
                </a:solidFill>
                <a:effectLst>
                  <a:reflection blurRad="12700" dir="5400000" dist="5000" endPos="50000" rotWithShape="0" stA="50000" sy="-100000"/>
                </a:effectLst>
                <a:latin typeface="NikoshBAN" pitchFamily="2" charset="0"/>
                <a:cs typeface="NikoshBAN" pitchFamily="2" charset="0"/>
              </a:rPr>
              <a:t>বাংলাদেশসহ পৃথিবীর </a:t>
            </a:r>
            <a:r>
              <a:rPr b="1" cap="all" dirty="0" sz="2800" lang="bn-BD" smtClean="0">
                <a:ln w="0"/>
                <a:solidFill>
                  <a:schemeClr val="tx1"/>
                </a:solidFill>
                <a:effectLst>
                  <a:reflection blurRad="12700" dir="5400000" dist="5000" endPos="50000" rotWithShape="0" stA="50000" sy="-100000"/>
                </a:effectLst>
                <a:latin typeface="NikoshBAN" pitchFamily="2" charset="0"/>
                <a:cs typeface="NikoshBAN" pitchFamily="2" charset="0"/>
              </a:rPr>
              <a:t>বেশিরভাগ </a:t>
            </a:r>
            <a:r>
              <a:rPr b="1" cap="all" dirty="0" sz="2800" lang="bn-BD">
                <a:ln w="0"/>
                <a:solidFill>
                  <a:schemeClr val="tx1"/>
                </a:solidFill>
                <a:effectLst>
                  <a:reflection blurRad="12700" dir="5400000" dist="5000" endPos="50000" rotWithShape="0" stA="50000" sy="-100000"/>
                </a:effectLst>
                <a:latin typeface="NikoshBAN" pitchFamily="2" charset="0"/>
                <a:cs typeface="NikoshBAN" pitchFamily="2" charset="0"/>
              </a:rPr>
              <a:t>অংশ পানিতে তলিয়ে যাবে।</a:t>
            </a:r>
            <a:r>
              <a:rPr b="1" cap="all" dirty="0" sz="2400" lang="bn-BD">
                <a:ln w="0"/>
                <a:solidFill>
                  <a:schemeClr val="tx1"/>
                </a:solidFill>
                <a:effectLst>
                  <a:reflection blurRad="12700" dir="5400000" dist="5000" endPos="50000" rotWithShape="0" stA="50000" sy="-10000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b="1" cap="all" dirty="0" sz="4800" lang="en-US">
              <a:ln w="0"/>
              <a:solidFill>
                <a:schemeClr val="tx1"/>
              </a:solidFill>
              <a:effectLst>
                <a:reflection blurRad="12700" dir="5400000" dist="5000" endPos="50000" rotWithShape="0" stA="50000" sy="-10000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72" name="Picture 3" descr="imagesxscs.jpe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295399" y="609600"/>
            <a:ext cx="6324601" cy="4505326"/>
          </a:xfrm>
          <a:prstGeom prst="rect"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Picture 2" descr="C:\Users\USER\Desktop\Batch 61\image\imagesfdgvdf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81000" y="914400"/>
            <a:ext cx="4114800" cy="5029200"/>
          </a:xfrm>
          <a:prstGeom prst="rect"/>
          <a:noFill/>
        </p:spPr>
      </p:pic>
      <p:sp>
        <p:nvSpPr>
          <p:cNvPr id="1048636" name="TextBox 6"/>
          <p:cNvSpPr txBox="1"/>
          <p:nvPr/>
        </p:nvSpPr>
        <p:spPr>
          <a:xfrm>
            <a:off x="2362200" y="6088559"/>
            <a:ext cx="4495800" cy="769441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400" lang="bn-BD" smtClean="0">
                <a:latin typeface="NikoshBAN" pitchFamily="2" charset="0"/>
                <a:cs typeface="NikoshBAN" pitchFamily="2" charset="0"/>
              </a:rPr>
              <a:t>       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খ</a:t>
            </a:r>
            <a:r>
              <a:rPr dirty="0" sz="4400" lang="bn-BD" smtClean="0">
                <a:latin typeface="NikoshBAN" pitchFamily="2" charset="0"/>
                <a:cs typeface="NikoshBAN" pitchFamily="2" charset="0"/>
              </a:rPr>
              <a:t>রার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হবে</a:t>
            </a:r>
            <a:endParaRPr dirty="0" sz="4400"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74" name="Content Placeholder 3" descr="green-3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724400" y="914400"/>
            <a:ext cx="4114800" cy="5029200"/>
          </a:xfrm>
          <a:prstGeom prst="rect"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Picture 3" descr="C:\Users\USER\Desktop\Batch 61\image\fer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914400" y="685800"/>
            <a:ext cx="7315200" cy="4648200"/>
          </a:xfrm>
          <a:prstGeom prst="rect"/>
          <a:noFill/>
        </p:spPr>
      </p:pic>
      <p:sp>
        <p:nvSpPr>
          <p:cNvPr id="1048637" name="TextBox 2"/>
          <p:cNvSpPr txBox="1"/>
          <p:nvPr/>
        </p:nvSpPr>
        <p:spPr>
          <a:xfrm>
            <a:off x="1371600" y="5562600"/>
            <a:ext cx="5715000" cy="58477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বৃষ্টিপাতের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ধরণ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হবে</a:t>
            </a:r>
            <a:endParaRPr dirty="0" sz="320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>
          <a:xfrm>
            <a:off x="-228600" y="-76200"/>
            <a:ext cx="9144000" cy="914400"/>
          </a:xfrm>
          <a:noFill/>
        </p:spPr>
        <p:txBody>
          <a:bodyPr>
            <a:noAutofit/>
          </a:bodyPr>
          <a:p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উষ্ণতার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প্রভাবে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প্রধানত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অঞ্চলে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বন্যা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dirty="0" sz="28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dirty="0" sz="2800" lang="en-US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76" name="Picture 3" descr="bangla_map.gif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667000" y="838200"/>
            <a:ext cx="5600700" cy="5236464"/>
          </a:xfrm>
          <a:prstGeom prst="rect"/>
        </p:spPr>
      </p:pic>
      <p:sp>
        <p:nvSpPr>
          <p:cNvPr id="1048639" name="Rectangle 4"/>
          <p:cNvSpPr/>
          <p:nvPr/>
        </p:nvSpPr>
        <p:spPr>
          <a:xfrm>
            <a:off x="193344" y="9144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0" name="TextBox 6"/>
          <p:cNvSpPr txBox="1"/>
          <p:nvPr/>
        </p:nvSpPr>
        <p:spPr>
          <a:xfrm>
            <a:off x="304800" y="914400"/>
            <a:ext cx="1143000" cy="52322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খুলনা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1" name="Rectangle 10"/>
          <p:cNvSpPr/>
          <p:nvPr/>
        </p:nvSpPr>
        <p:spPr>
          <a:xfrm>
            <a:off x="193344" y="16764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2" name="TextBox 11"/>
          <p:cNvSpPr txBox="1"/>
          <p:nvPr/>
        </p:nvSpPr>
        <p:spPr>
          <a:xfrm>
            <a:off x="228600" y="1676400"/>
            <a:ext cx="2012946" cy="510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বাগেরহাট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3" name="Rectangle 12"/>
          <p:cNvSpPr/>
          <p:nvPr/>
        </p:nvSpPr>
        <p:spPr>
          <a:xfrm>
            <a:off x="206992" y="24384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4" name="TextBox 13"/>
          <p:cNvSpPr txBox="1"/>
          <p:nvPr/>
        </p:nvSpPr>
        <p:spPr>
          <a:xfrm>
            <a:off x="304800" y="2438400"/>
            <a:ext cx="1716153" cy="510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বরিশাল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5" name="Rectangle 14"/>
          <p:cNvSpPr/>
          <p:nvPr/>
        </p:nvSpPr>
        <p:spPr>
          <a:xfrm>
            <a:off x="228600" y="32766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6" name="TextBox 15"/>
          <p:cNvSpPr txBox="1"/>
          <p:nvPr/>
        </p:nvSpPr>
        <p:spPr>
          <a:xfrm>
            <a:off x="381000" y="3276600"/>
            <a:ext cx="1143000" cy="52322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ভোলা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7" name="Rectangle 16"/>
          <p:cNvSpPr/>
          <p:nvPr/>
        </p:nvSpPr>
        <p:spPr>
          <a:xfrm>
            <a:off x="228600" y="41148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8" name="TextBox 17"/>
          <p:cNvSpPr txBox="1"/>
          <p:nvPr/>
        </p:nvSpPr>
        <p:spPr>
          <a:xfrm>
            <a:off x="381000" y="4191000"/>
            <a:ext cx="2094287" cy="510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বরগুনা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9" name="Rectangle 18"/>
          <p:cNvSpPr/>
          <p:nvPr/>
        </p:nvSpPr>
        <p:spPr>
          <a:xfrm>
            <a:off x="228600" y="48768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0" name="TextBox 19"/>
          <p:cNvSpPr txBox="1"/>
          <p:nvPr/>
        </p:nvSpPr>
        <p:spPr>
          <a:xfrm>
            <a:off x="228600" y="4953000"/>
            <a:ext cx="2415449" cy="510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পটুয়াখালী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51" name="5-Point Star 20"/>
          <p:cNvSpPr/>
          <p:nvPr/>
        </p:nvSpPr>
        <p:spPr>
          <a:xfrm>
            <a:off x="4038600" y="44196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2" name="5-Point Star 21"/>
          <p:cNvSpPr/>
          <p:nvPr/>
        </p:nvSpPr>
        <p:spPr>
          <a:xfrm>
            <a:off x="4191000" y="48768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3" name="5-Point Star 22"/>
          <p:cNvSpPr/>
          <p:nvPr/>
        </p:nvSpPr>
        <p:spPr>
          <a:xfrm>
            <a:off x="5334000" y="51054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4" name="5-Point Star 23"/>
          <p:cNvSpPr/>
          <p:nvPr/>
        </p:nvSpPr>
        <p:spPr>
          <a:xfrm>
            <a:off x="5029200" y="48006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5" name="5-Point Star 24"/>
          <p:cNvSpPr/>
          <p:nvPr/>
        </p:nvSpPr>
        <p:spPr>
          <a:xfrm>
            <a:off x="5410200" y="44958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6" name="5-Point Star 25"/>
          <p:cNvSpPr/>
          <p:nvPr/>
        </p:nvSpPr>
        <p:spPr>
          <a:xfrm>
            <a:off x="6781800" y="57150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7" name="5-Point Star 28"/>
          <p:cNvSpPr/>
          <p:nvPr/>
        </p:nvSpPr>
        <p:spPr>
          <a:xfrm>
            <a:off x="4953000" y="5257800"/>
            <a:ext cx="228600" cy="228600"/>
          </a:xfrm>
          <a:prstGeom prst="star5"/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8" name="Rectangle 29"/>
          <p:cNvSpPr/>
          <p:nvPr/>
        </p:nvSpPr>
        <p:spPr>
          <a:xfrm>
            <a:off x="304800" y="5638800"/>
            <a:ext cx="1371600" cy="609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9" name="TextBox 30"/>
          <p:cNvSpPr txBox="1"/>
          <p:nvPr/>
        </p:nvSpPr>
        <p:spPr>
          <a:xfrm>
            <a:off x="263856" y="5791200"/>
            <a:ext cx="2713885" cy="510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কক্সবাজার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7"/>
                                        <p:tgtEl>
                                          <p:spTgt spid="104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8" nodeType="with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0"/>
                                        <p:tgtEl>
                                          <p:spTgt spid="104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11" nodeType="with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3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14" nodeType="with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6"/>
                                        <p:tgtEl>
                                          <p:spTgt spid="104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17" nodeType="with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9"/>
                                        <p:tgtEl>
                                          <p:spTgt spid="104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evtFilter="cancelBubble" fill="hold" id="20" nodeType="interactiveSeq" restart="whenNotActive">
                <p:stCondLst>
                  <p:cond evt="onClick" delay="0">
                    <p:tgtEl>
                      <p:spTgt spid="10486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fill="hold" id="21">
                      <p:stCondLst>
                        <p:cond delay="0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3" nodeType="withEffect" presetClass="entr" presetID="23" presetSubtype="16" repeatCount="4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afterEffect="1" display="0" dur="1" fill="hold" masterRel="sameClick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04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644"/>
                  </p:tgtEl>
                </p:cond>
              </p:nextCondLst>
            </p:seq>
            <p:seq concurrent="1" nextAc="seek">
              <p:cTn evtFilter="cancelBubble" fill="hold" id="27" nodeType="interactiveSeq" restart="whenNotActive">
                <p:stCondLst>
                  <p:cond evt="onClick" delay="0">
                    <p:tgtEl>
                      <p:spTgt spid="10486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fill="hold" id="28">
                      <p:stCondLst>
                        <p:cond delay="0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23" presetSubtype="16" repeatCount="4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1048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1048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afterEffect="1" display="0" dur="1" fill="hold" masterRel="sameClick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04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646"/>
                  </p:tgtEl>
                </p:cond>
              </p:nextCondLst>
            </p:seq>
            <p:seq concurrent="1" nextAc="seek">
              <p:cTn evtFilter="cancelBubble" fill="hold" id="34" nodeType="interactiveSeq" restart="whenNotActive">
                <p:stCondLst>
                  <p:cond evt="onClick" delay="0">
                    <p:tgtEl>
                      <p:spTgt spid="10486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fill="hold" id="35">
                      <p:stCondLst>
                        <p:cond delay="0"/>
                      </p:stCondLst>
                      <p:childTnLst>
                        <p:par>
                          <p:cTn fill="hold" id="3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7" nodeType="clickEffect" presetClass="entr" presetID="23" presetSubtype="16" repeatCount="4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afterEffect="1" display="0" dur="1" fill="hold" masterRel="sameClick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104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648"/>
                  </p:tgtEl>
                </p:cond>
              </p:nextCondLst>
            </p:seq>
            <p:seq concurrent="1" nextAc="seek">
              <p:cTn evtFilter="cancelBubble" fill="hold" id="41" nodeType="interactiveSeq" restart="whenNotActive">
                <p:stCondLst>
                  <p:cond evt="onClick" delay="0">
                    <p:tgtEl>
                      <p:spTgt spid="1048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fill="hold" id="42">
                      <p:stCondLst>
                        <p:cond delay="0"/>
                      </p:stCondLst>
                      <p:childTnLst>
                        <p:par>
                          <p:cTn fill="hold" id="43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4" nodeType="clickEffect" presetClass="entr" presetID="23" presetSubtype="16" repeatCount="4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46"/>
                                        <p:tgtEl>
                                          <p:spTgt spid="1048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7"/>
                                        <p:tgtEl>
                                          <p:spTgt spid="1048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afterEffect="1" display="0" dur="1" fill="hold" masterRel="sameClick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104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650"/>
                  </p:tgtEl>
                </p:cond>
              </p:nextCondLst>
            </p:seq>
            <p:seq concurrent="1" nextAc="seek">
              <p:cTn evtFilter="cancelBubble" fill="hold" id="48" nodeType="interactiveSeq" restart="whenNotActive">
                <p:stCondLst>
                  <p:cond evt="onClick" delay="0">
                    <p:tgtEl>
                      <p:spTgt spid="1048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fill="hold" id="49">
                      <p:stCondLst>
                        <p:cond delay="0"/>
                      </p:stCondLst>
                      <p:childTnLst>
                        <p:par>
                          <p:cTn fill="hold" id="5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1" nodeType="clickEffect" presetClass="entr" presetID="23" presetSubtype="16" repeatCount="4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53"/>
                                        <p:tgtEl>
                                          <p:spTgt spid="1048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4"/>
                                        <p:tgtEl>
                                          <p:spTgt spid="1048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afterEffect="1" display="0" dur="1" fill="hold" masterRel="sameClick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104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659"/>
                  </p:tgtEl>
                </p:cond>
              </p:nextCondLst>
            </p:seq>
          </p:childTnLst>
        </p:cTn>
      </p:par>
    </p:tnLst>
    <p:bldLst>
      <p:bldP spid="1048647" grpId="0" animBg="1"/>
      <p:bldP spid="1048649" grpId="0" animBg="1"/>
      <p:bldP spid="1048650" grpId="0"/>
      <p:bldP spid="1048653" grpId="0" animBg="1"/>
      <p:bldP spid="1048654" grpId="0" animBg="1"/>
      <p:bldP spid="1048655" grpId="0" animBg="1"/>
      <p:bldP spid="1048656" grpId="0" animBg="1"/>
      <p:bldP spid="1048657" grpId="0" animBg="1"/>
      <p:bldP spid="1048658" grpId="0" animBg="1"/>
      <p:bldP spid="10486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extBox 3"/>
          <p:cNvSpPr txBox="1"/>
          <p:nvPr/>
        </p:nvSpPr>
        <p:spPr>
          <a:xfrm>
            <a:off x="990600" y="295870"/>
            <a:ext cx="7315200" cy="1691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5400" lang="en-US" err="1" smtClean="0"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dirty="0" sz="5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5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latin typeface="NikoshBAN" pitchFamily="2" charset="0"/>
                <a:cs typeface="NikoshBAN" pitchFamily="2" charset="0"/>
              </a:rPr>
              <a:t>উষ্ণতার</a:t>
            </a:r>
            <a:r>
              <a:rPr dirty="0" sz="5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5400" lang="en-US" err="1" smtClean="0">
                <a:latin typeface="NikoshBAN" pitchFamily="2" charset="0"/>
                <a:cs typeface="NikoshBAN" pitchFamily="2" charset="0"/>
              </a:rPr>
              <a:t>প্রভাব</a:t>
            </a:r>
            <a:r>
              <a:rPr dirty="0" sz="54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5400"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77" name="Picture 4" descr="05flood.60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57200" y="1447800"/>
            <a:ext cx="4267200" cy="4114800"/>
          </a:xfrm>
          <a:prstGeom prst="rect"/>
        </p:spPr>
      </p:pic>
      <p:sp>
        <p:nvSpPr>
          <p:cNvPr id="1048661" name="TextBox 5"/>
          <p:cNvSpPr txBox="1"/>
          <p:nvPr/>
        </p:nvSpPr>
        <p:spPr>
          <a:xfrm>
            <a:off x="381000" y="5715000"/>
            <a:ext cx="4191000" cy="802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400" lang="en-US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dirty="0" sz="2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400" lang="en-US" err="1" smtClean="0">
                <a:latin typeface="NikoshBAN" pitchFamily="2" charset="0"/>
                <a:cs typeface="NikoshBAN" pitchFamily="2" charset="0"/>
              </a:rPr>
              <a:t>বি</a:t>
            </a:r>
            <a:r>
              <a:rPr dirty="0" sz="2400" lang="bn-BD" smtClean="0">
                <a:latin typeface="NikoshBAN" pitchFamily="2" charset="0"/>
                <a:cs typeface="NikoshBAN" pitchFamily="2" charset="0"/>
              </a:rPr>
              <a:t>স্তীর্ণ এ</a:t>
            </a:r>
            <a:r>
              <a:rPr dirty="0" sz="2400" lang="en-US" err="1" smtClean="0">
                <a:latin typeface="NikoshBAN" pitchFamily="2" charset="0"/>
                <a:cs typeface="NikoshBAN" pitchFamily="2" charset="0"/>
              </a:rPr>
              <a:t>লাকা</a:t>
            </a:r>
            <a:r>
              <a:rPr dirty="0" sz="2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400" lang="en-US" err="1" smtClean="0">
                <a:latin typeface="NikoshBAN" pitchFamily="2" charset="0"/>
                <a:cs typeface="NikoshBAN" pitchFamily="2" charset="0"/>
              </a:rPr>
              <a:t>প্লাবিত</a:t>
            </a:r>
            <a:r>
              <a:rPr dirty="0" sz="2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400" lang="en-US" err="1" smtClean="0">
                <a:latin typeface="NikoshBAN" pitchFamily="2" charset="0"/>
                <a:cs typeface="NikoshBAN" pitchFamily="2" charset="0"/>
              </a:rPr>
              <a:t>হবে</a:t>
            </a:r>
            <a:endParaRPr dirty="0" sz="2400"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78" name="Picture 2" descr="C:\Users\USER\Desktop\Batch 61\image\flood2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5029200" y="1447800"/>
            <a:ext cx="3810000" cy="4127501"/>
          </a:xfrm>
          <a:prstGeom prst="rect"/>
          <a:noFill/>
        </p:spPr>
      </p:pic>
      <p:sp>
        <p:nvSpPr>
          <p:cNvPr id="1048662" name="TextBox 7"/>
          <p:cNvSpPr txBox="1"/>
          <p:nvPr/>
        </p:nvSpPr>
        <p:spPr>
          <a:xfrm>
            <a:off x="4953000" y="5715000"/>
            <a:ext cx="3886200" cy="10566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যাতায়াতের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হবে</a:t>
            </a:r>
            <a:endParaRPr dirty="0" sz="320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Picture 2" descr="C:\Users\USER\Desktop\Batch 61\image\floods-pump_782280c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4419600" y="83874"/>
            <a:ext cx="4497482" cy="2806038"/>
          </a:xfrm>
          <a:prstGeom prst="rect"/>
          <a:noFill/>
        </p:spPr>
      </p:pic>
      <p:pic>
        <p:nvPicPr>
          <p:cNvPr id="2097180" name="Picture 3" descr="C:\Users\USER\Desktop\Batch 61\image\genderinequality (3)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304800" y="0"/>
            <a:ext cx="3810000" cy="2857500"/>
          </a:xfrm>
          <a:prstGeom prst="rect"/>
          <a:noFill/>
        </p:spPr>
      </p:pic>
      <p:pic>
        <p:nvPicPr>
          <p:cNvPr id="2097181" name="Picture 4" descr="C:\Users\USER\Desktop\Batch 61\image\image_63051_0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/>
          <a:srcRect/>
          <a:stretch>
            <a:fillRect/>
          </a:stretch>
        </p:blipFill>
        <p:spPr bwMode="auto">
          <a:xfrm>
            <a:off x="381000" y="3581400"/>
            <a:ext cx="4286250" cy="2514600"/>
          </a:xfrm>
          <a:prstGeom prst="rect"/>
          <a:noFill/>
        </p:spPr>
      </p:pic>
      <p:pic>
        <p:nvPicPr>
          <p:cNvPr id="2097182" name="Picture 5" descr="C:\Users\USER\Desktop\Batch 61\image\QWDW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4"/>
          <a:srcRect/>
          <a:stretch>
            <a:fillRect/>
          </a:stretch>
        </p:blipFill>
        <p:spPr bwMode="auto">
          <a:xfrm>
            <a:off x="4854707" y="3716924"/>
            <a:ext cx="4060693" cy="2302876"/>
          </a:xfrm>
          <a:prstGeom prst="rect"/>
          <a:noFill/>
        </p:spPr>
      </p:pic>
      <p:sp>
        <p:nvSpPr>
          <p:cNvPr id="1048663" name="TextBox 5"/>
          <p:cNvSpPr txBox="1"/>
          <p:nvPr/>
        </p:nvSpPr>
        <p:spPr>
          <a:xfrm>
            <a:off x="582304" y="2933128"/>
            <a:ext cx="3200400" cy="1056639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নদী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ভাঙ্গ</a:t>
            </a:r>
            <a:r>
              <a:rPr dirty="0" sz="3200" lang="bn-BD" smtClean="0">
                <a:latin typeface="NikoshBAN" pitchFamily="2" charset="0"/>
                <a:cs typeface="NikoshBAN" pitchFamily="2" charset="0"/>
              </a:rPr>
              <a:t>ন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latin typeface="NikoshBAN" pitchFamily="2" charset="0"/>
                <a:cs typeface="NikoshBAN" pitchFamily="2" charset="0"/>
              </a:rPr>
              <a:t>দিবে</a:t>
            </a:r>
            <a:r>
              <a:rPr dirty="0" sz="32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32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64" name="TextBox 6"/>
          <p:cNvSpPr txBox="1"/>
          <p:nvPr/>
        </p:nvSpPr>
        <p:spPr>
          <a:xfrm>
            <a:off x="4724400" y="2971800"/>
            <a:ext cx="3962400" cy="929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পানীয়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জলের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অভাব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দিবে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65" name="TextBox 7"/>
          <p:cNvSpPr txBox="1"/>
          <p:nvPr/>
        </p:nvSpPr>
        <p:spPr>
          <a:xfrm>
            <a:off x="457200" y="6172200"/>
            <a:ext cx="3962400" cy="929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মানুষের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খাবারের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অভাব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দিবে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66" name="TextBox 8"/>
          <p:cNvSpPr txBox="1"/>
          <p:nvPr/>
        </p:nvSpPr>
        <p:spPr>
          <a:xfrm>
            <a:off x="4876800" y="6096000"/>
            <a:ext cx="4038600" cy="929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মানুষের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বাসস্থানের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dirty="0" sz="28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2800" lang="en-US" err="1" smtClean="0">
                <a:latin typeface="NikoshBAN" pitchFamily="2" charset="0"/>
                <a:cs typeface="NikoshBAN" pitchFamily="2" charset="0"/>
              </a:rPr>
              <a:t>হবে</a:t>
            </a:r>
            <a:endParaRPr dirty="0" sz="280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6" presetSubtype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dur="500" id="7"/>
                                        <p:tgtEl>
                                          <p:spTgt spid="209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dur="500" id="12"/>
                                        <p:tgtEl>
                                          <p:spTgt spid="104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dur="500" id="17"/>
                                        <p:tgtEl>
                                          <p:spTgt spid="209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dur="500" id="22"/>
                                        <p:tgtEl>
                                          <p:spTgt spid="104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dur="2000" id="27"/>
                                        <p:tgtEl>
                                          <p:spTgt spid="209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dur="500" id="32"/>
                                        <p:tgtEl>
                                          <p:spTgt spid="104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dur="500" id="37"/>
                                        <p:tgtEl>
                                          <p:spTgt spid="209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0" nodeType="clickEffect" presetClass="entr" presetID="5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42"/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3"/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44"/>
                                        <p:tgtEl>
                                          <p:spTgt spid="104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3" grpId="0"/>
      <p:bldP spid="1048664" grpId="0"/>
      <p:bldP spid="1048665" grpId="0"/>
      <p:bldP spid="104866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Rectangle 1"/>
          <p:cNvSpPr/>
          <p:nvPr/>
        </p:nvSpPr>
        <p:spPr>
          <a:xfrm>
            <a:off x="1524000" y="5715000"/>
            <a:ext cx="6096000" cy="9906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6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বৈশ্বিক মহামারি দেখা দিবে</a:t>
            </a:r>
            <a:endParaRPr dirty="0" sz="36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83" name="Picture 2" descr="F:\My Pic\Screenshots\Screenshot_2020-08-07-00-16-43-1-2-1-1-1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4267200" y="1371600"/>
            <a:ext cx="4572000" cy="3400425"/>
          </a:xfrm>
          <a:prstGeom prst="rect"/>
          <a:noFill/>
        </p:spPr>
      </p:pic>
      <p:pic>
        <p:nvPicPr>
          <p:cNvPr id="2097184" name="Picture 3" descr="F:\My Pic\Screenshots\Screenshot_2020-08-07-00-20-41-1-1-1-2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228600" y="1447800"/>
            <a:ext cx="3810000" cy="3276600"/>
          </a:xfrm>
          <a:prstGeom prst="rect"/>
          <a:noFill/>
        </p:spPr>
      </p:pic>
      <p:sp>
        <p:nvSpPr>
          <p:cNvPr id="1048668" name="TextBox 4"/>
          <p:cNvSpPr txBox="1"/>
          <p:nvPr/>
        </p:nvSpPr>
        <p:spPr>
          <a:xfrm>
            <a:off x="2514600" y="685800"/>
            <a:ext cx="3810000" cy="369332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lang="bn-BD" smtClean="0">
                <a:latin typeface="NikoshBAN" pitchFamily="2" charset="0"/>
                <a:cs typeface="NikoshBAN" pitchFamily="2" charset="0"/>
              </a:rPr>
              <a:t>করোনা ভাইরাস </a:t>
            </a:r>
            <a:endParaRPr dirty="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Flowchart: Process 2"/>
          <p:cNvSpPr/>
          <p:nvPr/>
        </p:nvSpPr>
        <p:spPr>
          <a:xfrm>
            <a:off x="152400" y="228600"/>
            <a:ext cx="8991600" cy="6629400"/>
          </a:xfrm>
          <a:prstGeom prst="flowChartProcess"/>
          <a:blipFill>
            <a:blip xmlns:r="http://schemas.openxmlformats.org/officeDocument/2006/relationships" r:embed="rId1"/>
            <a:tile algn="tl" flip="none" sx="100000" sy="100000" tx="0" ty="0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sz="4400" lang="bn-BD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dirty="0" sz="4400" lang="bn-BD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dirty="0" sz="4400" lang="bn-BD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dirty="0" sz="4400" lang="bn-BD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dirty="0" sz="44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নভেল করোনা ভাইরাস তথ্য কণিকাঃ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১ম শনাক্ত-৩১ ডিসেম্বর ২০১৯ উহান নগর ,চীন।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শনাক্তকারীর নাম-চক্ষু বিশেষজ্ঞ ডাক্তার লি ওয়েন লিয়াং।</a:t>
            </a:r>
          </a:p>
          <a:p>
            <a:pPr algn="ctr"/>
            <a:r>
              <a:rPr dirty="0" sz="32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Covid-19 </a:t>
            </a:r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 করন করা হয় -১১ ফেব্রুয়ারী ২০২০।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 ১ম শনাক্ত -৮ইমার্চ ২০২০(৩জন)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শনাক্তকারী প্রতিষ্ঠান </a:t>
            </a:r>
            <a:r>
              <a:rPr dirty="0" sz="32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IEDCR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 মৃত্যু-১১ই জানুয়ারী ২০২০ চীন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 মৃত্যু-১৮ই মার্চ ২০২০ বাংলাদেশ </a:t>
            </a:r>
          </a:p>
          <a:p>
            <a:pPr algn="ctr"/>
            <a:r>
              <a:rPr dirty="0" sz="32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WHO</a:t>
            </a:r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কতৃক বৈশ্বিক মহামারি ঘোষনা-১১ই মার্চ ২০২০।  </a:t>
            </a:r>
          </a:p>
          <a:p>
            <a:pPr algn="ctr"/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dirty="0" sz="32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85" name="Picture 2" descr="F:\My Pic\Screenshots\Screenshot_2020-08-07-00-16-43-1-2-1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2209800" y="609600"/>
            <a:ext cx="4572000" cy="1476375"/>
          </a:xfrm>
          <a:prstGeom prst="rect"/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Flowchart: Process 1"/>
          <p:cNvSpPr/>
          <p:nvPr/>
        </p:nvSpPr>
        <p:spPr>
          <a:xfrm>
            <a:off x="1981200" y="5410200"/>
            <a:ext cx="5105400" cy="1219200"/>
          </a:xfrm>
          <a:prstGeom prst="flowChartProcess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স্বাস্থ্যঝুঁকি</a:t>
            </a:r>
            <a:r>
              <a:rPr dirty="0" sz="40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40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এড়াতে করণীয়  </a:t>
            </a:r>
            <a:endParaRPr dirty="0" sz="40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86" name="Picture 2" descr="F:\My Pic\Screenshots\Screenshot_2020-08-07-00-19-11-1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524000" y="762001"/>
            <a:ext cx="6324600" cy="4419600"/>
          </a:xfrm>
          <a:prstGeom prst="rect"/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xmlns:r="http://schemas.openxmlformats.org/officeDocument/2006/relationships" r:embed="rId1"/>
          <a:tile algn="tl" flip="none" sx="100000" sy="100000" tx="0" ty="0"/>
        </a:blipFill>
      </p:bgPr>
    </p:bg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Snip and Round Single Corner Rectangle 11"/>
          <p:cNvSpPr/>
          <p:nvPr/>
        </p:nvSpPr>
        <p:spPr>
          <a:xfrm>
            <a:off x="1676400" y="228600"/>
            <a:ext cx="5486400" cy="1295400"/>
          </a:xfrm>
          <a:prstGeom prst="snipRoundRect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dirty="0" sz="6000" lang="bn-BD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একক </a:t>
            </a:r>
            <a:r>
              <a:rPr dirty="0" sz="6000" lang="bn-BD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dirty="0" sz="6000" lang="en-US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72" name="TextBox 15"/>
          <p:cNvSpPr txBox="1"/>
          <p:nvPr/>
        </p:nvSpPr>
        <p:spPr>
          <a:xfrm>
            <a:off x="-256310" y="2127812"/>
            <a:ext cx="9389919" cy="2364740"/>
          </a:xfrm>
          <a:prstGeom prst="rect"/>
          <a:noFill/>
        </p:spPr>
        <p:txBody>
          <a:bodyPr rtlCol="0" wrap="square">
            <a:spAutoFit/>
          </a:bodyPr>
          <a:p>
            <a:pPr algn="just"/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1.বাংলাদেশে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উষ্ণতার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কোনো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প্রভাব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পড়েছে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sz="3600"/>
          </a:p>
          <a:p>
            <a:pPr algn="just"/>
            <a:endParaRPr dirty="0" sz="3200" lang="en-US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2.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উষ্ণতার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মূলত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কারা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3200" lang="en-US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দায়ী</a:t>
            </a:r>
            <a:r>
              <a:rPr dirty="0" sz="3200" lang="en-US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 । </a:t>
            </a:r>
            <a:endParaRPr sz="3600"/>
          </a:p>
          <a:p>
            <a:endParaRPr dirty="0" sz="700" lang="en-US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dirty="0" sz="4800" lang="en-US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extBox 2"/>
          <p:cNvSpPr txBox="1"/>
          <p:nvPr/>
        </p:nvSpPr>
        <p:spPr>
          <a:xfrm>
            <a:off x="1524000" y="2438400"/>
            <a:ext cx="6992816" cy="3152141"/>
          </a:xfrm>
          <a:prstGeom prst="rect"/>
          <a:solidFill>
            <a:srgbClr val="92D050"/>
          </a:solidFill>
        </p:spPr>
        <p:txBody>
          <a:bodyPr rtlCol="0" wrap="square">
            <a:spAutoFit/>
          </a:bodyPr>
          <a:p>
            <a:pPr algn="ctr"/>
            <a:r>
              <a:rPr dirty="0" sz="4400" lang="bn-BD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</a:t>
            </a:r>
            <a:r>
              <a:rPr dirty="0" sz="7200" lang="bn-BD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শ্রেণি-</a:t>
            </a:r>
            <a:r>
              <a:rPr dirty="0" sz="7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dirty="0" sz="7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dirty="0" sz="7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ম-</a:t>
            </a:r>
            <a:r>
              <a:rPr dirty="0" sz="7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dirty="0" sz="7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dirty="0" sz="7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ম)</a:t>
            </a:r>
            <a:r>
              <a:rPr dirty="0" sz="4400" lang="bn-BD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বিষয়-বিজ্ঞান</a:t>
            </a:r>
            <a:endParaRPr dirty="0" sz="4400" lang="en-US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dirty="0" sz="4400" lang="bn-BD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অধ্যায়-নবম     </a:t>
            </a:r>
          </a:p>
        </p:txBody>
      </p:sp>
      <p:sp>
        <p:nvSpPr>
          <p:cNvPr id="1048591" name="TextBox 3"/>
          <p:cNvSpPr txBox="1"/>
          <p:nvPr/>
        </p:nvSpPr>
        <p:spPr>
          <a:xfrm>
            <a:off x="1905000" y="838200"/>
            <a:ext cx="5638800" cy="1069340"/>
          </a:xfrm>
          <a:prstGeom prst="rect"/>
          <a:solidFill>
            <a:schemeClr val="accent1">
              <a:lumMod val="60000"/>
              <a:lumOff val="40000"/>
            </a:schemeClr>
          </a:solidFill>
        </p:spPr>
        <p:txBody>
          <a:bodyPr rtlCol="0" wrap="square">
            <a:spAutoFit/>
          </a:bodyPr>
          <a:p>
            <a:pPr algn="ctr"/>
            <a:r>
              <a:rPr dirty="0" sz="6600" lang="bn-BD" smtClean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dirty="0" sz="6600" lang="en-AU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dur="2000" id="7"/>
                                        <p:tgtEl>
                                          <p:spTgt spid="1048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dur="2000" id="12"/>
                                        <p:tgtEl>
                                          <p:spTgt spid="104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0" grpId="0" animBg="1"/>
      <p:bldP spid="104859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xmlns:r="http://schemas.openxmlformats.org/officeDocument/2006/relationships" r:embed="rId1"/>
          <a:tile algn="tl" flip="none" sx="100000" sy="100000" tx="0" ty="0"/>
        </a:blipFill>
      </p:bgPr>
    </p:bg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Flowchart: Alternate Process 1"/>
          <p:cNvSpPr/>
          <p:nvPr/>
        </p:nvSpPr>
        <p:spPr>
          <a:xfrm>
            <a:off x="2209800" y="685800"/>
            <a:ext cx="4724400" cy="1600200"/>
          </a:xfrm>
          <a:prstGeom prst="flowChartAlternateProcess"/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7200" lang="bn-BD">
                <a:latin typeface="NikoshBAN" pitchFamily="2" charset="0"/>
                <a:cs typeface="NikoshBAN" pitchFamily="2" charset="0"/>
              </a:rPr>
              <a:t>মূল্যায়ন</a:t>
            </a:r>
            <a:endParaRPr dirty="0" sz="72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74" name="TextBox 6"/>
          <p:cNvSpPr txBox="1"/>
          <p:nvPr/>
        </p:nvSpPr>
        <p:spPr>
          <a:xfrm>
            <a:off x="457200" y="2819400"/>
            <a:ext cx="8153400" cy="646331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1.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 ক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ী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?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40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75" name="TextBox 9"/>
          <p:cNvSpPr txBox="1"/>
          <p:nvPr/>
        </p:nvSpPr>
        <p:spPr>
          <a:xfrm>
            <a:off x="533400" y="3352800"/>
            <a:ext cx="8382000" cy="11582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en-US" smtClean="0">
                <a:latin typeface="NikoshBAN" pitchFamily="2" charset="0"/>
                <a:cs typeface="NikoshBAN" pitchFamily="2" charset="0"/>
              </a:rPr>
              <a:t>2.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বন্যা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 কোন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অঞ্চল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আগে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প্লাবিত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?</a:t>
            </a:r>
            <a:endParaRPr dirty="0" sz="36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76" name="TextBox 7"/>
          <p:cNvSpPr txBox="1"/>
          <p:nvPr/>
        </p:nvSpPr>
        <p:spPr>
          <a:xfrm>
            <a:off x="228600" y="4343400"/>
            <a:ext cx="8534400" cy="707886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000" lang="en-US" smtClean="0">
                <a:latin typeface="NikoshBAN" pitchFamily="2" charset="0"/>
                <a:cs typeface="NikoshBAN" pitchFamily="2" charset="0"/>
              </a:rPr>
              <a:t>   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3.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ধো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ঁ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য়া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প্রধানত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গ্যাস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নির্গত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?</a:t>
            </a:r>
            <a:endParaRPr dirty="0" sz="36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77" name="Rectangle 5"/>
          <p:cNvSpPr/>
          <p:nvPr/>
        </p:nvSpPr>
        <p:spPr>
          <a:xfrm>
            <a:off x="228600" y="5029200"/>
            <a:ext cx="8305800" cy="6858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6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৪.বৈশ্বিক উষ্ণতার কারনে কী কী রোগ হতে পারে?</a:t>
            </a:r>
            <a:endParaRPr dirty="0" sz="36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xmlns:r="http://schemas.openxmlformats.org/officeDocument/2006/relationships" r:embed="rId1"/>
          <a:tile algn="tl" flip="none" sx="100000" sy="100000" tx="0" ty="0"/>
        </a:blipFill>
      </p:bgPr>
    </p:bg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Flowchart: Decision 6"/>
          <p:cNvSpPr/>
          <p:nvPr/>
        </p:nvSpPr>
        <p:spPr>
          <a:xfrm>
            <a:off x="1066800" y="457200"/>
            <a:ext cx="7086600" cy="1828800"/>
          </a:xfrm>
          <a:prstGeom prst="flowChartDecision"/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7200" lang="bn-BD">
                <a:latin typeface="NikoshBAN" pitchFamily="2" charset="0"/>
                <a:cs typeface="NikoshBAN" pitchFamily="2" charset="0"/>
              </a:rPr>
              <a:t>বাড়ির কাজ</a:t>
            </a:r>
            <a:endParaRPr dirty="0" sz="72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79" name="TextBox 8"/>
          <p:cNvSpPr txBox="1"/>
          <p:nvPr/>
        </p:nvSpPr>
        <p:spPr>
          <a:xfrm>
            <a:off x="914400" y="2971800"/>
            <a:ext cx="6815511" cy="332740"/>
          </a:xfrm>
          <a:prstGeom prst="rect"/>
          <a:noFill/>
        </p:spPr>
        <p:txBody>
          <a:bodyPr rtlCol="0" wrap="square">
            <a:spAutoFit/>
          </a:bodyPr>
          <a:p>
            <a:pPr algn="just"/>
            <a:r>
              <a:rPr dirty="0" sz="16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1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16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1600" lang="bn-BD" smtClean="0">
                <a:latin typeface="NikoshBAN" pitchFamily="2" charset="0"/>
                <a:cs typeface="NikoshBAN" pitchFamily="2" charset="0"/>
              </a:rPr>
              <a:t>র </a:t>
            </a:r>
            <a:r>
              <a:rPr dirty="0" sz="1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1600" lang="bn-BD" smtClean="0">
                <a:latin typeface="NikoshBAN" pitchFamily="2" charset="0"/>
                <a:cs typeface="NikoshBAN" pitchFamily="2" charset="0"/>
              </a:rPr>
              <a:t>প্রতিক্রিয়া </a:t>
            </a:r>
            <a:r>
              <a:rPr dirty="0" sz="1600" lang="bn-BD">
                <a:latin typeface="NikoshBAN" pitchFamily="2" charset="0"/>
                <a:cs typeface="NikoshBAN" pitchFamily="2" charset="0"/>
              </a:rPr>
              <a:t>বাংলাদেশ তথা বিশ্বের জন্য হুমকি </a:t>
            </a:r>
            <a:r>
              <a:rPr dirty="0" sz="1600" lang="bn-BD" smtClean="0">
                <a:latin typeface="NikoshBAN" pitchFamily="2" charset="0"/>
                <a:cs typeface="NikoshBAN" pitchFamily="2" charset="0"/>
              </a:rPr>
              <a:t>স্বরূপ</a:t>
            </a:r>
            <a:r>
              <a:rPr dirty="0" sz="1600" lang="en-US" smtClean="0">
                <a:latin typeface="NikoshBAN" pitchFamily="2" charset="0"/>
                <a:cs typeface="NikoshBAN" pitchFamily="2" charset="0"/>
              </a:rPr>
              <a:t>। </a:t>
            </a:r>
            <a:r>
              <a:rPr dirty="0" sz="1600" lang="en-US" err="1" smtClean="0">
                <a:latin typeface="NikoshBAN" pitchFamily="2" charset="0"/>
                <a:cs typeface="NikoshBAN" pitchFamily="2" charset="0"/>
              </a:rPr>
              <a:t>মতামত</a:t>
            </a:r>
            <a:r>
              <a:rPr dirty="0" sz="1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1600" lang="en-US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dirty="0" sz="1600" lang="bn-BD" smtClean="0">
                <a:latin typeface="NikoshBAN" pitchFamily="2" charset="0"/>
                <a:cs typeface="NikoshBAN" pitchFamily="2" charset="0"/>
              </a:rPr>
              <a:t>।</a:t>
            </a:r>
            <a:endParaRPr dirty="0" sz="480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56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autoRev="1" dur="500" fill="hold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autoRev="1" decel="50000" dur="500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from="(-#ppt_h/2)" to="(#ppt_y)" valueType="num">
                                      <p:cBhvr>
                                        <p:cTn dur="1000" fill="hold" id="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dur="1000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3" nodeType="clickEffect" presetClass="entr" presetID="2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dur="2000" id="15"/>
                                        <p:tgtEl>
                                          <p:spTgt spid="104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78" grpId="0" animBg="1"/>
      <p:bldP spid="104867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Rectangle 4"/>
          <p:cNvSpPr/>
          <p:nvPr/>
        </p:nvSpPr>
        <p:spPr>
          <a:xfrm>
            <a:off x="914400" y="381000"/>
            <a:ext cx="7696200" cy="891540"/>
          </a:xfrm>
          <a:prstGeom prst="rect"/>
          <a:noFill/>
        </p:spPr>
        <p:txBody>
          <a:bodyPr bIns="45720" lIns="91440" rIns="91440" tIns="45720" wrap="square">
            <a:spAutoFit/>
            <a:scene3d>
              <a:camera prst="orthographicFront"/>
              <a:lightRig dir="tl" rig="flat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p>
            <a:pPr algn="ctr"/>
            <a:r>
              <a:rPr b="1" dirty="0" sz="5400" lang="bn-BD">
                <a:ln w="11430"/>
                <a:effectLst>
                  <a:outerShdw algn="tl" blurRad="50800" dir="5460000" dist="39000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গাছ লাগাও, পরিবেশ বাচাঁও</a:t>
            </a:r>
          </a:p>
        </p:txBody>
      </p:sp>
      <p:sp>
        <p:nvSpPr>
          <p:cNvPr id="1048681" name="Rectangle 7"/>
          <p:cNvSpPr/>
          <p:nvPr/>
        </p:nvSpPr>
        <p:spPr>
          <a:xfrm>
            <a:off x="914401" y="5029200"/>
            <a:ext cx="7010400" cy="2936240"/>
          </a:xfrm>
          <a:prstGeom prst="rect"/>
          <a:noFill/>
        </p:spPr>
        <p:txBody>
          <a:bodyPr bIns="45720" lIns="91440" rIns="91440" tIns="45720" wrap="square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p>
            <a:pPr algn="ctr"/>
            <a:r>
              <a:rPr b="1" cap="none" dirty="0" sz="9600" lang="bn-BD" spc="50" smtClean="0">
                <a:ln w="11430"/>
                <a:solidFill>
                  <a:srgbClr val="002060"/>
                </a:solidFill>
                <a:effectLst>
                  <a:outerShdw algn="tl" blurRad="76200" dir="5400000" dist="50800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b="1" cap="none" dirty="0" sz="9600" lang="en-US" spc="50" smtClean="0">
                <a:ln w="11430"/>
                <a:solidFill>
                  <a:srgbClr val="002060"/>
                </a:solidFill>
                <a:effectLst>
                  <a:outerShdw algn="tl" blurRad="76200" dir="5400000" dist="50800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b="1" cap="none" dirty="0" sz="9600" lang="bn-BD" spc="50" smtClean="0">
                <a:ln w="11430"/>
                <a:solidFill>
                  <a:srgbClr val="002060"/>
                </a:solidFill>
                <a:effectLst>
                  <a:outerShdw algn="tl" blurRad="76200" dir="5400000" dist="50800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b="1" cap="none" dirty="0" sz="4800" lang="en-US" spc="50">
              <a:ln w="11430"/>
              <a:solidFill>
                <a:srgbClr val="002060"/>
              </a:solidFill>
              <a:effectLst>
                <a:outerShdw algn="tl" blurRad="76200" dir="5400000" dist="50800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8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73325" y="0"/>
            <a:ext cx="9613519" cy="6858000"/>
          </a:xfrm>
          <a:prstGeom prst="rect"/>
        </p:spPr>
      </p:pic>
      <p:sp>
        <p:nvSpPr>
          <p:cNvPr id="1048738" name=""/>
          <p:cNvSpPr txBox="1"/>
          <p:nvPr/>
        </p:nvSpPr>
        <p:spPr>
          <a:xfrm>
            <a:off x="2762500" y="826770"/>
            <a:ext cx="4000000" cy="688339"/>
          </a:xfrm>
          <a:prstGeom prst="rect"/>
          <a:solidFill>
            <a:srgbClr val="02A5E3"/>
          </a:solidFill>
        </p:spPr>
        <p:txBody>
          <a:bodyPr rtlCol="0" wrap="square">
            <a:spAutoFit/>
          </a:bodyPr>
          <a:p>
            <a:r>
              <a:rPr sz="4000" lang="en-US">
                <a:solidFill>
                  <a:srgbClr val="36363D"/>
                </a:solidFill>
              </a:rPr>
              <a:t>স</a:t>
            </a:r>
            <a:r>
              <a:rPr sz="4000" lang="en-US">
                <a:solidFill>
                  <a:srgbClr val="36363D"/>
                </a:solidFill>
              </a:rPr>
              <a:t>ব</a:t>
            </a:r>
            <a:r>
              <a:rPr sz="4000" lang="en-US">
                <a:solidFill>
                  <a:srgbClr val="36363D"/>
                </a:solidFill>
              </a:rPr>
              <a:t>াই</a:t>
            </a:r>
            <a:r>
              <a:rPr sz="4000" lang="en-US">
                <a:solidFill>
                  <a:srgbClr val="36363D"/>
                </a:solidFill>
              </a:rPr>
              <a:t> </a:t>
            </a:r>
            <a:r>
              <a:rPr sz="4000" lang="en-US">
                <a:solidFill>
                  <a:srgbClr val="36363D"/>
                </a:solidFill>
              </a:rPr>
              <a:t>কে</a:t>
            </a:r>
            <a:r>
              <a:rPr sz="4000" lang="en-US">
                <a:solidFill>
                  <a:srgbClr val="36363D"/>
                </a:solidFill>
              </a:rPr>
              <a:t> </a:t>
            </a:r>
            <a:r>
              <a:rPr sz="4000" lang="en-US">
                <a:solidFill>
                  <a:srgbClr val="36363D"/>
                </a:solidFill>
              </a:rPr>
              <a:t>ধন্যবাদ</a:t>
            </a:r>
            <a:r>
              <a:rPr sz="4000" lang="en-US">
                <a:solidFill>
                  <a:srgbClr val="36363D"/>
                </a:solidFill>
              </a:rPr>
              <a:t> </a:t>
            </a:r>
            <a:endParaRPr sz="2800" lang="en-US">
              <a:solidFill>
                <a:srgbClr val="36363D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3" descr="C:\Users\USER\Desktop\Batch 61\image\imagesczcx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057400" y="457200"/>
            <a:ext cx="4343400" cy="4419600"/>
          </a:xfrm>
          <a:prstGeom prst="rect"/>
          <a:noFill/>
        </p:spPr>
      </p:pic>
      <p:sp>
        <p:nvSpPr>
          <p:cNvPr id="1048592" name="Rectangle 2"/>
          <p:cNvSpPr/>
          <p:nvPr/>
        </p:nvSpPr>
        <p:spPr>
          <a:xfrm>
            <a:off x="2895600" y="5334000"/>
            <a:ext cx="2971800" cy="9144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200" lang="bn-BD" smtClean="0">
                <a:latin typeface="NikoshBAN" pitchFamily="2" charset="0"/>
                <a:ea typeface="Arial Unicode MS" pitchFamily="34" charset="-128"/>
                <a:cs typeface="NikoshBAN" pitchFamily="2" charset="0"/>
              </a:rPr>
              <a:t>প</a:t>
            </a:r>
            <a:r>
              <a:rPr dirty="0" sz="3200" lang="bn-BD" smtClean="0">
                <a:solidFill>
                  <a:schemeClr val="tx1"/>
                </a:solidFill>
                <a:latin typeface="NikoshBAN" pitchFamily="2" charset="0"/>
                <a:ea typeface="Arial Unicode MS" pitchFamily="34" charset="-128"/>
                <a:cs typeface="NikoshBAN" pitchFamily="2" charset="0"/>
              </a:rPr>
              <a:t>পৃথিবী</a:t>
            </a:r>
            <a:r>
              <a:rPr dirty="0" sz="2800" lang="en-US" smtClean="0">
                <a:solidFill>
                  <a:schemeClr val="tx1"/>
                </a:solidFill>
                <a:latin typeface="NikoshBAN" pitchFamily="2" charset="0"/>
                <a:ea typeface="Arial Unicode MS" pitchFamily="34" charset="-128"/>
                <a:cs typeface="NikoshBAN" pitchFamily="2" charset="0"/>
              </a:rPr>
              <a:t>  </a:t>
            </a:r>
            <a:endParaRPr dirty="0" sz="2800" lang="en-US">
              <a:latin typeface="NikoshBAN" pitchFamily="2" charset="0"/>
              <a:ea typeface="Arial Unicode MS" pitchFamily="34" charset="-128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7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dur="500" id="12"/>
                                        <p:tgtEl>
                                          <p:spTgt spid="1048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C:\Users\M.N.A Sidediki\Pictures\moon palace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066800" y="533400"/>
            <a:ext cx="7162801" cy="5105400"/>
          </a:xfrm>
          <a:prstGeom prst="rect"/>
          <a:noFill/>
        </p:spPr>
      </p:pic>
      <p:sp>
        <p:nvSpPr>
          <p:cNvPr id="1048593" name="TextBox 2"/>
          <p:cNvSpPr txBox="1"/>
          <p:nvPr/>
        </p:nvSpPr>
        <p:spPr>
          <a:xfrm>
            <a:off x="2019300" y="5699761"/>
            <a:ext cx="5105400" cy="586740"/>
          </a:xfrm>
          <a:prstGeom prst="rect"/>
          <a:noFill/>
        </p:spPr>
        <p:txBody>
          <a:bodyPr rtlCol="0" wrap="square">
            <a:spAutoFit/>
          </a:bodyPr>
          <a:p>
            <a:pPr algn="r"/>
            <a:r>
              <a:rPr dirty="0" sz="3300" lang="bn-BD" smtClean="0">
                <a:latin typeface="NikoshBAN" pitchFamily="2" charset="0"/>
                <a:cs typeface="NikoshBAN" pitchFamily="2" charset="0"/>
              </a:rPr>
              <a:t>ছবির মত সুন্দর একটি পৃথিবী</a:t>
            </a:r>
            <a:r>
              <a:rPr dirty="0" sz="3300" lang="bn-BD" smtClean="0"/>
              <a:t>  </a:t>
            </a:r>
            <a:endParaRPr dirty="0" sz="3300" lang="en-US"/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7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2"/>
                                        <p:tgtEl>
                                          <p:spTgt spid="1048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extBox 2"/>
          <p:cNvSpPr txBox="1"/>
          <p:nvPr/>
        </p:nvSpPr>
        <p:spPr>
          <a:xfrm>
            <a:off x="1295400" y="5943600"/>
            <a:ext cx="6324600" cy="14122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বাতাসে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কার্বন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ডাই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অক্সাইড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4400" lang="en-US" err="1" smtClean="0">
                <a:latin typeface="NikoshBAN" pitchFamily="2" charset="0"/>
                <a:cs typeface="NikoshBAN" pitchFamily="2" charset="0"/>
              </a:rPr>
              <a:t>ছড়াচ্ছে</a:t>
            </a:r>
            <a:r>
              <a:rPr dirty="0" sz="4400" lang="en-US" smtClean="0">
                <a:latin typeface="NikoshBAN" pitchFamily="2" charset="0"/>
                <a:cs typeface="NikoshBAN" pitchFamily="2" charset="0"/>
              </a:rPr>
              <a:t> </a:t>
            </a:r>
            <a:endParaRPr dirty="0" sz="44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595" name="Flowchart: Terminator 6"/>
          <p:cNvSpPr/>
          <p:nvPr/>
        </p:nvSpPr>
        <p:spPr>
          <a:xfrm>
            <a:off x="2590800" y="228600"/>
            <a:ext cx="3886200" cy="533400"/>
          </a:xfrm>
          <a:prstGeom prst="flowChartTerminator"/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effectLst>
            <a:innerShdw blurRad="63500" dir="16200000" dist="50800">
              <a:prstClr val="black">
                <a:alpha val="50000"/>
              </a:prstClr>
            </a:innerShdw>
          </a:effectLst>
          <a:scene3d>
            <a:camera prst="perspective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r>
              <a:rPr dirty="0" sz="3400" lang="bn-BD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ছবিগুলো </a:t>
            </a:r>
            <a:r>
              <a:rPr dirty="0" sz="34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 কর</a:t>
            </a:r>
            <a:endParaRPr dirty="0" sz="34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5" name="Picture 1" descr="C:\Users\USER\Desktop\Batch 61\image\vfxgbxf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304800" y="1676400"/>
            <a:ext cx="4191000" cy="4267200"/>
          </a:xfrm>
          <a:prstGeom prst="rect"/>
          <a:noFill/>
        </p:spPr>
      </p:pic>
      <p:pic>
        <p:nvPicPr>
          <p:cNvPr id="2097156" name="Picture 2" descr="C:\Users\USER\Desktop\Batch 61\image\zxzxz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/>
          <a:srcRect/>
          <a:stretch>
            <a:fillRect/>
          </a:stretch>
        </p:blipFill>
        <p:spPr bwMode="auto">
          <a:xfrm>
            <a:off x="4724400" y="1676400"/>
            <a:ext cx="4038600" cy="4267200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7"/>
                                        <p:tgtEl>
                                          <p:spTgt spid="209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dur="2000" id="12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dur="500" id="17"/>
                                        <p:tgtEl>
                                          <p:spTgt spid="104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extBox 2"/>
          <p:cNvSpPr txBox="1"/>
          <p:nvPr/>
        </p:nvSpPr>
        <p:spPr>
          <a:xfrm>
            <a:off x="1676400" y="5943600"/>
            <a:ext cx="5181600" cy="6375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পৃথিবী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এভাবেই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উত্তপ্ত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হচ্ছে</a:t>
            </a:r>
            <a:endParaRPr dirty="0" sz="3600" lang="en-US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97157" name="Picture 4" descr="scscds.jpe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78358" y="609600"/>
            <a:ext cx="5536842" cy="5105400"/>
          </a:xfrm>
          <a:prstGeom prst="rect"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dur="2000" id="7"/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dur="500" id="12"/>
                                        <p:tgtEl>
                                          <p:spTgt spid="104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Flowchart: Process 1"/>
          <p:cNvSpPr/>
          <p:nvPr/>
        </p:nvSpPr>
        <p:spPr>
          <a:xfrm>
            <a:off x="1524000" y="2895600"/>
            <a:ext cx="5562600" cy="2133600"/>
          </a:xfrm>
          <a:prstGeom prst="flowChartProcess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39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দুর্যোগের সাথে বসবাস </a:t>
            </a:r>
            <a:endParaRPr dirty="0" sz="3900" lang="bn-BD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dirty="0" sz="39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(বৈশ্বিক উষ্ণতা)</a:t>
            </a:r>
            <a:endParaRPr dirty="0" sz="3900" lang="bn-BD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dirty="0" sz="39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পাঠ্য বইয়ের পৃষ্ঠা নং-১৯১</a:t>
            </a:r>
            <a:endParaRPr dirty="0" sz="39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3" name="Rectangle 2"/>
          <p:cNvSpPr/>
          <p:nvPr/>
        </p:nvSpPr>
        <p:spPr>
          <a:xfrm>
            <a:off x="1066800" y="1143000"/>
            <a:ext cx="6553200" cy="914400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51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</a:t>
            </a:r>
            <a:r>
              <a:rPr dirty="0" sz="5100" lang="en-US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dirty="0" sz="5100" lang="bn-BD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endParaRPr dirty="0" sz="51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ounded Rectangle 1"/>
          <p:cNvSpPr/>
          <p:nvPr/>
        </p:nvSpPr>
        <p:spPr>
          <a:xfrm>
            <a:off x="1828800" y="228600"/>
            <a:ext cx="4572000" cy="1066800"/>
          </a:xfrm>
          <a:prstGeom prst="roundRect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sz="5400" lang="bn-BD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b="1" dirty="0" sz="5400" lang="en-US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5" name="TextBox 3"/>
          <p:cNvSpPr txBox="1"/>
          <p:nvPr/>
        </p:nvSpPr>
        <p:spPr>
          <a:xfrm>
            <a:off x="685800" y="2667000"/>
            <a:ext cx="6705600" cy="11582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en-US" smtClean="0">
                <a:latin typeface="NikoshBAN" pitchFamily="2" charset="0"/>
                <a:cs typeface="NikoshBAN" pitchFamily="2" charset="0"/>
              </a:rPr>
              <a:t>১.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bn-BD">
                <a:latin typeface="NikoshBAN" pitchFamily="2" charset="0"/>
                <a:cs typeface="NikoshBAN" pitchFamily="2" charset="0"/>
              </a:rPr>
              <a:t>তা বলতে 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পারবে ।</a:t>
            </a:r>
            <a:endParaRPr dirty="0" sz="3600" lang="en-US">
              <a:solidFill>
                <a:schemeClr val="accent1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6" name="TextBox 7"/>
          <p:cNvSpPr txBox="1"/>
          <p:nvPr/>
        </p:nvSpPr>
        <p:spPr>
          <a:xfrm>
            <a:off x="609600" y="3581400"/>
            <a:ext cx="8499758" cy="11582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en-US" smtClean="0">
                <a:latin typeface="NikoshBAN" pitchFamily="2" charset="0"/>
                <a:cs typeface="NikoshBAN" pitchFamily="2" charset="0"/>
              </a:rPr>
              <a:t>2.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বায়ুমন্ডলে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উষ্ণতা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বৃদ্ধির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কারন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উল্লেখ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করতে </a:t>
            </a:r>
            <a:r>
              <a:rPr dirty="0" sz="3600" lang="bn-BD">
                <a:latin typeface="NikoshBAN" pitchFamily="2" charset="0"/>
                <a:cs typeface="NikoshBAN" pitchFamily="2" charset="0"/>
              </a:rPr>
              <a:t>পারবে 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।  </a:t>
            </a:r>
            <a:endParaRPr dirty="0" sz="36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7" name="TextBox 8"/>
          <p:cNvSpPr txBox="1"/>
          <p:nvPr/>
        </p:nvSpPr>
        <p:spPr>
          <a:xfrm>
            <a:off x="685800" y="4640580"/>
            <a:ext cx="8866044" cy="11582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en-US" smtClean="0">
                <a:latin typeface="NikoshBAN" pitchFamily="2" charset="0"/>
                <a:cs typeface="NikoshBAN" pitchFamily="2" charset="0"/>
              </a:rPr>
              <a:t>3.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বৈশ্বিক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উষ্ণতার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ফলাফল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করতে পারবে।   </a:t>
            </a:r>
            <a:endParaRPr dirty="0" sz="3600"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8" name="TextBox 6"/>
          <p:cNvSpPr txBox="1"/>
          <p:nvPr/>
        </p:nvSpPr>
        <p:spPr>
          <a:xfrm>
            <a:off x="609600" y="1828800"/>
            <a:ext cx="6705600" cy="646331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dirty="0" sz="3600" lang="en-US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dirty="0" sz="3600" lang="en-US" smtClean="0">
                <a:latin typeface="NikoshBAN" pitchFamily="2" charset="0"/>
                <a:cs typeface="NikoshBAN" pitchFamily="2" charset="0"/>
              </a:rPr>
              <a:t>…</a:t>
            </a:r>
            <a:r>
              <a:rPr dirty="0" sz="3600" lang="bn-BD" smtClean="0">
                <a:latin typeface="NikoshBAN" pitchFamily="2" charset="0"/>
                <a:cs typeface="NikoshBAN" pitchFamily="2" charset="0"/>
              </a:rPr>
              <a:t> </a:t>
            </a:r>
            <a:endParaRPr dirty="0" sz="3600" lang="en-US">
              <a:solidFill>
                <a:schemeClr val="accent1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09" name="TextBox 10"/>
          <p:cNvSpPr txBox="1"/>
          <p:nvPr/>
        </p:nvSpPr>
        <p:spPr>
          <a:xfrm>
            <a:off x="685799" y="5699761"/>
            <a:ext cx="7010400" cy="11582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600" lang="bn-BD" smtClean="0">
                <a:latin typeface="NikoshBAN" pitchFamily="2" charset="0"/>
                <a:cs typeface="NikoshBAN" pitchFamily="2" charset="0"/>
              </a:rPr>
              <a:t>৪. বাংলাদেশে এর প্রভাব বর্ণনা  করতে পারবে।</a:t>
            </a:r>
            <a:endParaRPr dirty="0" lang="en-US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স্বাগতম</dc:title>
  <dc:creator>USER</dc:creator>
  <cp:lastModifiedBy>ck</cp:lastModifiedBy>
  <dcterms:created xsi:type="dcterms:W3CDTF">2006-08-14T12:00:00Z</dcterms:created>
  <dcterms:modified xsi:type="dcterms:W3CDTF">2026-07-26T09:28:06Z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524f22b87919412386f51a75626c8c2c</vt:lpwstr>
  </property>
</Properties>
</file>