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9" r:id="rId1"/>
  </p:sldMasterIdLst>
  <p:notesMasterIdLst>
    <p:notesMasterId r:id="rId17"/>
  </p:notesMasterIdLst>
  <p:sldIdLst>
    <p:sldId id="284" r:id="rId2"/>
    <p:sldId id="256" r:id="rId3"/>
    <p:sldId id="258" r:id="rId4"/>
    <p:sldId id="282" r:id="rId5"/>
    <p:sldId id="260" r:id="rId6"/>
    <p:sldId id="310" r:id="rId7"/>
    <p:sldId id="315" r:id="rId8"/>
    <p:sldId id="316" r:id="rId9"/>
    <p:sldId id="322" r:id="rId10"/>
    <p:sldId id="317" r:id="rId11"/>
    <p:sldId id="323" r:id="rId12"/>
    <p:sldId id="312" r:id="rId13"/>
    <p:sldId id="313" r:id="rId14"/>
    <p:sldId id="324" r:id="rId15"/>
    <p:sldId id="31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D1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96"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4214A6-BFAE-48C0-9BCB-616AEC12FE84}"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BA5770-D30A-4D5E-B1EB-EF6D1C9185C4}" type="slidenum">
              <a:rPr lang="en-US" smtClean="0"/>
              <a:t>‹#›</a:t>
            </a:fld>
            <a:endParaRPr lang="en-US"/>
          </a:p>
        </p:txBody>
      </p:sp>
    </p:spTree>
    <p:extLst>
      <p:ext uri="{BB962C8B-B14F-4D97-AF65-F5344CB8AC3E}">
        <p14:creationId xmlns:p14="http://schemas.microsoft.com/office/powerpoint/2010/main" val="2977878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A5770-D30A-4D5E-B1EB-EF6D1C9185C4}" type="slidenum">
              <a:rPr lang="en-US" smtClean="0"/>
              <a:t>1</a:t>
            </a:fld>
            <a:endParaRPr lang="en-US"/>
          </a:p>
        </p:txBody>
      </p:sp>
    </p:spTree>
    <p:extLst>
      <p:ext uri="{BB962C8B-B14F-4D97-AF65-F5344CB8AC3E}">
        <p14:creationId xmlns:p14="http://schemas.microsoft.com/office/powerpoint/2010/main" val="32718190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E7329E-0ADC-4EE7-9CE6-3D7B3A02C132}" type="datetime1">
              <a:rPr lang="en-US" smtClean="0"/>
              <a:t>7/27/2026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5465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7A50E5-5048-4A1A-A632-A1984EB3C64C}" type="datetime1">
              <a:rPr lang="en-US" smtClean="0"/>
              <a:t>7/27/2026</a:t>
            </a:fld>
            <a:endParaRPr lang="en-US" dirty="0"/>
          </a:p>
        </p:txBody>
      </p:sp>
      <p:sp>
        <p:nvSpPr>
          <p:cNvPr id="6" name="Footer Placeholder 5"/>
          <p:cNvSpPr>
            <a:spLocks noGrp="1"/>
          </p:cNvSpPr>
          <p:nvPr>
            <p:ph type="ftr" sz="quarter" idx="11"/>
          </p:nvPr>
        </p:nvSpPr>
        <p:spPr/>
        <p:txBody>
          <a:bodyPr/>
          <a:lstStyle/>
          <a:p>
            <a:r>
              <a:rPr lang="en-US" smtClean="0"/>
              <a:t>Md. Gaziur Rahaman, B.sc (Hons), B.ed, M.Sc Dhaka College, Dhaka</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2367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E6E34A-A146-45A6-959F-432A45642DBB}"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4872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9793C0-3D01-4BF3-A022-31E3543C80C8}"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4500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93B108-8613-4931-BFF7-75A40C9B8EE9}"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9951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A1DE41-E61D-4EB7-847F-0ADD6C1E5A53}"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3536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6ECB8B-41A7-4D5A-AD38-8EB3D614F5CD}"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4338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9BBDD6-9C67-4208-B958-50A15BC480D0}"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9621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1C9CE3-C87B-4D3A-96D6-6AC60B337CDF}"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8423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82967B-7FE4-457F-A83F-326E1EECC93A}"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5501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1A998F-F3A9-41EF-BD29-5DF6B3EE3D2B}" type="datetime1">
              <a:rPr lang="en-US" smtClean="0"/>
              <a:t>7/27/2026</a:t>
            </a:fld>
            <a:endParaRPr lang="en-US" dirty="0"/>
          </a:p>
        </p:txBody>
      </p:sp>
      <p:sp>
        <p:nvSpPr>
          <p:cNvPr id="5" name="Footer Placeholder 4"/>
          <p:cNvSpPr>
            <a:spLocks noGrp="1"/>
          </p:cNvSpPr>
          <p:nvPr>
            <p:ph type="ftr" sz="quarter" idx="11"/>
          </p:nvPr>
        </p:nvSpPr>
        <p:spPr/>
        <p:txBody>
          <a:bodyPr/>
          <a:lstStyle/>
          <a:p>
            <a:r>
              <a:rPr lang="en-US" smtClean="0"/>
              <a:t>Md. Gaziur Rahaman, B.sc (Hons), B.ed, M.Sc Dhaka College, Dhaka</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2385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0070E1-8A87-4ABB-AA8C-90B9E259A6CC}" type="datetime1">
              <a:rPr lang="en-US" smtClean="0"/>
              <a:t>7/27/2026</a:t>
            </a:fld>
            <a:endParaRPr lang="en-US" dirty="0"/>
          </a:p>
        </p:txBody>
      </p:sp>
      <p:sp>
        <p:nvSpPr>
          <p:cNvPr id="6" name="Footer Placeholder 5"/>
          <p:cNvSpPr>
            <a:spLocks noGrp="1"/>
          </p:cNvSpPr>
          <p:nvPr>
            <p:ph type="ftr" sz="quarter" idx="11"/>
          </p:nvPr>
        </p:nvSpPr>
        <p:spPr/>
        <p:txBody>
          <a:bodyPr/>
          <a:lstStyle/>
          <a:p>
            <a:r>
              <a:rPr lang="en-US" smtClean="0"/>
              <a:t>Md. Gaziur Rahaman, B.sc (Hons), B.ed, M.Sc Dhaka College, Dhaka</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96252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76331A-2265-4AA0-8360-B97CAB70989F}" type="datetime1">
              <a:rPr lang="en-US" smtClean="0"/>
              <a:t>7/27/2026</a:t>
            </a:fld>
            <a:endParaRPr lang="en-US" dirty="0"/>
          </a:p>
        </p:txBody>
      </p:sp>
      <p:sp>
        <p:nvSpPr>
          <p:cNvPr id="8" name="Footer Placeholder 7"/>
          <p:cNvSpPr>
            <a:spLocks noGrp="1"/>
          </p:cNvSpPr>
          <p:nvPr>
            <p:ph type="ftr" sz="quarter" idx="11"/>
          </p:nvPr>
        </p:nvSpPr>
        <p:spPr/>
        <p:txBody>
          <a:bodyPr/>
          <a:lstStyle/>
          <a:p>
            <a:r>
              <a:rPr lang="en-US" smtClean="0"/>
              <a:t>Md. Gaziur Rahaman, B.sc (Hons), B.ed, M.Sc Dhaka College, Dhaka</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527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DAA55AB-AC4D-48C8-9732-A8FDCE1DAB87}" type="datetime1">
              <a:rPr lang="en-US" smtClean="0"/>
              <a:t>7/27/2026</a:t>
            </a:fld>
            <a:endParaRPr lang="en-US" dirty="0"/>
          </a:p>
        </p:txBody>
      </p:sp>
      <p:sp>
        <p:nvSpPr>
          <p:cNvPr id="4" name="Footer Placeholder 3"/>
          <p:cNvSpPr>
            <a:spLocks noGrp="1"/>
          </p:cNvSpPr>
          <p:nvPr>
            <p:ph type="ftr" sz="quarter" idx="11"/>
          </p:nvPr>
        </p:nvSpPr>
        <p:spPr/>
        <p:txBody>
          <a:bodyPr/>
          <a:lstStyle/>
          <a:p>
            <a:r>
              <a:rPr lang="en-US" smtClean="0"/>
              <a:t>Md. Gaziur Rahaman, B.sc (Hons), B.ed, M.Sc Dhaka College, Dhaka</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5108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58423-F50C-46C7-A0B8-AAF402A1110F}" type="datetime1">
              <a:rPr lang="en-US" smtClean="0"/>
              <a:t>7/27/2026</a:t>
            </a:fld>
            <a:endParaRPr lang="en-US" dirty="0"/>
          </a:p>
        </p:txBody>
      </p:sp>
      <p:sp>
        <p:nvSpPr>
          <p:cNvPr id="3" name="Footer Placeholder 2"/>
          <p:cNvSpPr>
            <a:spLocks noGrp="1"/>
          </p:cNvSpPr>
          <p:nvPr>
            <p:ph type="ftr" sz="quarter" idx="11"/>
          </p:nvPr>
        </p:nvSpPr>
        <p:spPr/>
        <p:txBody>
          <a:bodyPr/>
          <a:lstStyle/>
          <a:p>
            <a:r>
              <a:rPr lang="en-US" smtClean="0"/>
              <a:t>Md. Gaziur Rahaman, B.sc (Hons), B.ed, M.Sc Dhaka College, Dhaka</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4543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1BF359-7E0A-4829-9A0B-C6DED9BE2997}" type="datetime1">
              <a:rPr lang="en-US" smtClean="0"/>
              <a:t>7/27/2026</a:t>
            </a:fld>
            <a:endParaRPr lang="en-US" dirty="0"/>
          </a:p>
        </p:txBody>
      </p:sp>
      <p:sp>
        <p:nvSpPr>
          <p:cNvPr id="6" name="Footer Placeholder 5"/>
          <p:cNvSpPr>
            <a:spLocks noGrp="1"/>
          </p:cNvSpPr>
          <p:nvPr>
            <p:ph type="ftr" sz="quarter" idx="11"/>
          </p:nvPr>
        </p:nvSpPr>
        <p:spPr/>
        <p:txBody>
          <a:bodyPr/>
          <a:lstStyle/>
          <a:p>
            <a:r>
              <a:rPr lang="en-US" smtClean="0"/>
              <a:t>Md. Gaziur Rahaman, B.sc (Hons), B.ed, M.Sc Dhaka College, Dhaka</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876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BCBB6B-CE4F-4710-A014-08E9B33EF48D}" type="datetime1">
              <a:rPr lang="en-US" smtClean="0"/>
              <a:t>7/27/2026</a:t>
            </a:fld>
            <a:endParaRPr lang="en-US" dirty="0"/>
          </a:p>
        </p:txBody>
      </p:sp>
      <p:sp>
        <p:nvSpPr>
          <p:cNvPr id="6" name="Footer Placeholder 5"/>
          <p:cNvSpPr>
            <a:spLocks noGrp="1"/>
          </p:cNvSpPr>
          <p:nvPr>
            <p:ph type="ftr" sz="quarter" idx="11"/>
          </p:nvPr>
        </p:nvSpPr>
        <p:spPr/>
        <p:txBody>
          <a:bodyPr/>
          <a:lstStyle/>
          <a:p>
            <a:r>
              <a:rPr lang="en-US" smtClean="0"/>
              <a:t>Md. Gaziur Rahaman, B.sc (Hons), B.ed, M.Sc Dhaka College, Dhaka</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4344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19D3C98-6B68-489A-9105-4ABE7BD0C84A}" type="datetime1">
              <a:rPr lang="en-US" smtClean="0"/>
              <a:t>7/27/2026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smtClean="0"/>
              <a:t>Md. Gaziur Rahaman, B.sc (Hons), B.ed, M.Sc Dhaka College, Dhaka</a:t>
            </a:r>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844953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5A04A2E2-BF75-8846-864A-CD484F81B710}"/>
              </a:ext>
            </a:extLst>
          </p:cNvPr>
          <p:cNvSpPr txBox="1">
            <a:spLocks/>
          </p:cNvSpPr>
          <p:nvPr/>
        </p:nvSpPr>
        <p:spPr>
          <a:xfrm>
            <a:off x="1798741" y="1715704"/>
            <a:ext cx="8104549" cy="174981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1500" b="1" dirty="0">
                <a:latin typeface="Algerian" panose="04020705040A02060702" pitchFamily="82" charset="0"/>
              </a:rPr>
              <a:t>Welcome</a:t>
            </a:r>
            <a:r>
              <a:rPr lang="en-US" dirty="0"/>
              <a:t> </a:t>
            </a:r>
          </a:p>
        </p:txBody>
      </p:sp>
      <p:sp>
        <p:nvSpPr>
          <p:cNvPr id="2" name="Footer Placeholder 1"/>
          <p:cNvSpPr>
            <a:spLocks noGrp="1"/>
          </p:cNvSpPr>
          <p:nvPr>
            <p:ph type="ftr" sz="quarter" idx="11"/>
          </p:nvPr>
        </p:nvSpPr>
        <p:spPr>
          <a:xfrm>
            <a:off x="1798741" y="5387108"/>
            <a:ext cx="9221560" cy="443675"/>
          </a:xfrm>
        </p:spPr>
        <p:txBody>
          <a:bodyPr/>
          <a:lstStyle/>
          <a:p>
            <a:pPr algn="ctr"/>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29498679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177D8C-F7F1-D75A-2827-98B58D9DC147}"/>
              </a:ext>
            </a:extLst>
          </p:cNvPr>
          <p:cNvSpPr>
            <a:spLocks noGrp="1"/>
          </p:cNvSpPr>
          <p:nvPr>
            <p:ph type="title"/>
          </p:nvPr>
        </p:nvSpPr>
        <p:spPr/>
        <p:txBody>
          <a:bodyPr>
            <a:normAutofit/>
          </a:bodyPr>
          <a:lstStyle/>
          <a:p>
            <a:r>
              <a:rPr lang="as-IN" sz="5400" dirty="0">
                <a:solidFill>
                  <a:schemeClr val="accent3">
                    <a:lumMod val="50000"/>
                  </a:schemeClr>
                </a:solidFill>
                <a:latin typeface="NikoshBAN" panose="02000000000000000000" pitchFamily="2" charset="0"/>
                <a:cs typeface="NikoshBAN" panose="02000000000000000000" pitchFamily="2" charset="0"/>
              </a:rPr>
              <a:t>মায়োসিস বিভাজনের ধাপসমূহ:</a:t>
            </a:r>
            <a:endParaRPr lang="en-US" sz="5400" dirty="0">
              <a:solidFill>
                <a:schemeClr val="accent3">
                  <a:lumMod val="50000"/>
                </a:schemeClr>
              </a:solidFill>
              <a:latin typeface="NikoshBAN" panose="02000000000000000000" pitchFamily="2" charset="0"/>
              <a:cs typeface="NikoshBAN" panose="02000000000000000000" pitchFamily="2" charset="0"/>
            </a:endParaRPr>
          </a:p>
        </p:txBody>
      </p:sp>
      <p:sp>
        <p:nvSpPr>
          <p:cNvPr id="3" name="Content Placeholder 2">
            <a:extLst>
              <a:ext uri="{FF2B5EF4-FFF2-40B4-BE49-F238E27FC236}">
                <a16:creationId xmlns="" xmlns:a16="http://schemas.microsoft.com/office/drawing/2014/main" id="{5D7799D5-CE99-E30C-EDDC-B74020DD348C}"/>
              </a:ext>
            </a:extLst>
          </p:cNvPr>
          <p:cNvSpPr>
            <a:spLocks noGrp="1"/>
          </p:cNvSpPr>
          <p:nvPr>
            <p:ph idx="1"/>
          </p:nvPr>
        </p:nvSpPr>
        <p:spPr>
          <a:xfrm>
            <a:off x="1295401" y="2608290"/>
            <a:ext cx="9601196" cy="1798818"/>
          </a:xfrm>
        </p:spPr>
        <p:txBody>
          <a:bodyPr/>
          <a:lstStyle/>
          <a:p>
            <a:r>
              <a:rPr lang="as-IN" b="1" dirty="0">
                <a:latin typeface="NikoshBAN" panose="02000000000000000000" pitchFamily="2" charset="0"/>
                <a:cs typeface="NikoshBAN" panose="02000000000000000000" pitchFamily="2" charset="0"/>
              </a:rPr>
              <a:t>মায়োসিস এক দীর্ঘ ও জটিল প্রক্রিয়া।</a:t>
            </a:r>
            <a:endParaRPr lang="en-US" b="1" dirty="0">
              <a:latin typeface="NikoshBAN" panose="02000000000000000000" pitchFamily="2" charset="0"/>
              <a:cs typeface="NikoshBAN" panose="02000000000000000000" pitchFamily="2" charset="0"/>
            </a:endParaRPr>
          </a:p>
          <a:p>
            <a:r>
              <a:rPr lang="as-IN" b="1" dirty="0">
                <a:latin typeface="NikoshBAN" panose="02000000000000000000" pitchFamily="2" charset="0"/>
                <a:cs typeface="NikoshBAN" panose="02000000000000000000" pitchFamily="2" charset="0"/>
              </a:rPr>
              <a:t> পদ্ধতিগত দিক হতে সম্পূর্ণ প্রক্রিয়াকে ২টি প্রধান ধাপে ভাগ করা হয়। </a:t>
            </a:r>
            <a:endParaRPr lang="en-US" b="1" dirty="0">
              <a:latin typeface="NikoshBAN" panose="02000000000000000000" pitchFamily="2" charset="0"/>
              <a:cs typeface="NikoshBAN" panose="02000000000000000000" pitchFamily="2" charset="0"/>
            </a:endParaRPr>
          </a:p>
          <a:p>
            <a:r>
              <a:rPr lang="as-IN" b="1" dirty="0">
                <a:latin typeface="NikoshBAN" panose="02000000000000000000" pitchFamily="2" charset="0"/>
                <a:cs typeface="NikoshBAN" panose="02000000000000000000" pitchFamily="2" charset="0"/>
              </a:rPr>
              <a:t>প্রথম ধাগকে মায়োসিস-১ এবং দ্বিতীয় ধাপকে মায়োসিস-২ বলে।</a:t>
            </a:r>
            <a:endParaRPr lang="en-US" b="1" dirty="0">
              <a:latin typeface="NikoshBAN" panose="02000000000000000000" pitchFamily="2" charset="0"/>
              <a:cs typeface="NikoshBAN" panose="02000000000000000000" pitchFamily="2" charset="0"/>
            </a:endParaRPr>
          </a:p>
        </p:txBody>
      </p:sp>
      <p:sp>
        <p:nvSpPr>
          <p:cNvPr id="4" name="Footer Placeholder 3"/>
          <p:cNvSpPr>
            <a:spLocks noGrp="1"/>
          </p:cNvSpPr>
          <p:nvPr>
            <p:ph type="ftr" sz="quarter" idx="11"/>
          </p:nvPr>
        </p:nvSpPr>
        <p:spPr>
          <a:xfrm>
            <a:off x="1295401" y="5968999"/>
            <a:ext cx="10116786" cy="384299"/>
          </a:xfrm>
        </p:spPr>
        <p:txBody>
          <a:bodyPr/>
          <a:lstStyle/>
          <a:p>
            <a:r>
              <a:rPr lang="en-US" sz="1800" dirty="0" smtClean="0"/>
              <a:t>Md. </a:t>
            </a:r>
            <a:r>
              <a:rPr lang="en-US" sz="1800" dirty="0" err="1" smtClean="0"/>
              <a:t>Gaziur</a:t>
            </a:r>
            <a:r>
              <a:rPr lang="en-US" sz="1800" dirty="0" smtClean="0"/>
              <a:t> </a:t>
            </a:r>
            <a:r>
              <a:rPr lang="en-US" sz="1800" dirty="0" err="1" smtClean="0"/>
              <a:t>Rahaman</a:t>
            </a:r>
            <a:r>
              <a:rPr lang="en-US" sz="1800" dirty="0" smtClean="0"/>
              <a:t>, B.sc (</a:t>
            </a:r>
            <a:r>
              <a:rPr lang="en-US" sz="1800" dirty="0" err="1" smtClean="0"/>
              <a:t>Hons</a:t>
            </a:r>
            <a:r>
              <a:rPr lang="en-US" sz="1800" dirty="0" smtClean="0"/>
              <a:t>), </a:t>
            </a:r>
            <a:r>
              <a:rPr lang="en-US" sz="1800" dirty="0" err="1" smtClean="0"/>
              <a:t>B.ed</a:t>
            </a:r>
            <a:r>
              <a:rPr lang="en-US" sz="1800" dirty="0" smtClean="0"/>
              <a:t>, </a:t>
            </a:r>
            <a:r>
              <a:rPr lang="en-US" sz="1800" dirty="0" err="1" smtClean="0"/>
              <a:t>M.Sc</a:t>
            </a:r>
            <a:r>
              <a:rPr lang="en-US" sz="1800" dirty="0" smtClean="0"/>
              <a:t> Dhaka College, Dhaka</a:t>
            </a:r>
            <a:endParaRPr lang="en-US" sz="1800" dirty="0"/>
          </a:p>
        </p:txBody>
      </p:sp>
    </p:spTree>
    <p:extLst>
      <p:ext uri="{BB962C8B-B14F-4D97-AF65-F5344CB8AC3E}">
        <p14:creationId xmlns:p14="http://schemas.microsoft.com/office/powerpoint/2010/main" val="36023402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B0F0">
            <a:alpha val="14000"/>
          </a:srgb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98E7D145-A0D6-1BA5-F0A5-96C8C0D31BA1}"/>
              </a:ext>
            </a:extLst>
          </p:cNvPr>
          <p:cNvSpPr>
            <a:spLocks noGrp="1"/>
          </p:cNvSpPr>
          <p:nvPr>
            <p:ph type="title"/>
          </p:nvPr>
        </p:nvSpPr>
        <p:spPr>
          <a:xfrm>
            <a:off x="506445" y="1399017"/>
            <a:ext cx="11438264" cy="471413"/>
          </a:xfrm>
        </p:spPr>
        <p:txBody>
          <a:bodyPr>
            <a:normAutofit fontScale="90000"/>
          </a:bodyPr>
          <a:lstStyle/>
          <a:p>
            <a:r>
              <a:rPr lang="as-IN" b="1" dirty="0">
                <a:solidFill>
                  <a:schemeClr val="accent3">
                    <a:lumMod val="50000"/>
                  </a:schemeClr>
                </a:solidFill>
              </a:rPr>
              <a:t>নিচে মায়োসিস কোষ বিভাজনের সমগ্র দশাগুলো প্রবাহ চিত্রের মাধ্যমে দেখানো হলো-</a:t>
            </a:r>
            <a:br>
              <a:rPr lang="as-IN" b="1" dirty="0">
                <a:solidFill>
                  <a:schemeClr val="accent3">
                    <a:lumMod val="50000"/>
                  </a:schemeClr>
                </a:solidFill>
              </a:rPr>
            </a:br>
            <a:r>
              <a:rPr lang="as-IN" dirty="0"/>
              <a:t/>
            </a:r>
            <a:br>
              <a:rPr lang="as-IN" dirty="0"/>
            </a:br>
            <a:endParaRPr lang="en-US" dirty="0"/>
          </a:p>
        </p:txBody>
      </p:sp>
      <p:sp>
        <p:nvSpPr>
          <p:cNvPr id="6" name="TextBox 5">
            <a:extLst>
              <a:ext uri="{FF2B5EF4-FFF2-40B4-BE49-F238E27FC236}">
                <a16:creationId xmlns="" xmlns:a16="http://schemas.microsoft.com/office/drawing/2014/main" id="{8B751A87-9EE7-53E8-7959-C51D7C81D4BC}"/>
              </a:ext>
            </a:extLst>
          </p:cNvPr>
          <p:cNvSpPr txBox="1"/>
          <p:nvPr/>
        </p:nvSpPr>
        <p:spPr>
          <a:xfrm>
            <a:off x="776377" y="3798332"/>
            <a:ext cx="1380227" cy="400110"/>
          </a:xfrm>
          <a:prstGeom prst="rect">
            <a:avLst/>
          </a:prstGeom>
          <a:noFill/>
        </p:spPr>
        <p:txBody>
          <a:bodyPr wrap="square" rtlCol="0">
            <a:spAutoFit/>
          </a:bodyPr>
          <a:lstStyle/>
          <a:p>
            <a:r>
              <a:rPr lang="as-IN" sz="2000" b="1" dirty="0"/>
              <a:t>মায়োসিস</a:t>
            </a:r>
            <a:endParaRPr lang="en-US" sz="2000" b="1" dirty="0"/>
          </a:p>
        </p:txBody>
      </p:sp>
      <p:cxnSp>
        <p:nvCxnSpPr>
          <p:cNvPr id="9" name="Straight Arrow Connector 8">
            <a:extLst>
              <a:ext uri="{FF2B5EF4-FFF2-40B4-BE49-F238E27FC236}">
                <a16:creationId xmlns="" xmlns:a16="http://schemas.microsoft.com/office/drawing/2014/main" id="{B9A44333-7602-EABE-F298-CE6824827AEF}"/>
              </a:ext>
            </a:extLst>
          </p:cNvPr>
          <p:cNvCxnSpPr>
            <a:cxnSpLocks/>
          </p:cNvCxnSpPr>
          <p:nvPr/>
        </p:nvCxnSpPr>
        <p:spPr>
          <a:xfrm>
            <a:off x="4479363" y="3456978"/>
            <a:ext cx="1155943"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nvGrpSpPr>
          <p:cNvPr id="24" name="Group 23">
            <a:extLst>
              <a:ext uri="{FF2B5EF4-FFF2-40B4-BE49-F238E27FC236}">
                <a16:creationId xmlns="" xmlns:a16="http://schemas.microsoft.com/office/drawing/2014/main" id="{F3399A1E-79CC-BB77-B9CB-753FE8067677}"/>
              </a:ext>
            </a:extLst>
          </p:cNvPr>
          <p:cNvGrpSpPr/>
          <p:nvPr/>
        </p:nvGrpSpPr>
        <p:grpSpPr>
          <a:xfrm>
            <a:off x="2513070" y="2863971"/>
            <a:ext cx="583412" cy="2156604"/>
            <a:chOff x="2625614" y="2863971"/>
            <a:chExt cx="583412" cy="2156604"/>
          </a:xfrm>
        </p:grpSpPr>
        <p:cxnSp>
          <p:nvCxnSpPr>
            <p:cNvPr id="12" name="Straight Connector 11">
              <a:extLst>
                <a:ext uri="{FF2B5EF4-FFF2-40B4-BE49-F238E27FC236}">
                  <a16:creationId xmlns="" xmlns:a16="http://schemas.microsoft.com/office/drawing/2014/main" id="{0D3ED160-EA29-7A95-7551-6D670B093FCC}"/>
                </a:ext>
              </a:extLst>
            </p:cNvPr>
            <p:cNvCxnSpPr/>
            <p:nvPr/>
          </p:nvCxnSpPr>
          <p:spPr>
            <a:xfrm>
              <a:off x="2639682" y="2863971"/>
              <a:ext cx="0" cy="2156604"/>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 xmlns:a16="http://schemas.microsoft.com/office/drawing/2014/main" id="{7ADF7380-5252-2505-3156-92D70D90CEBC}"/>
                </a:ext>
              </a:extLst>
            </p:cNvPr>
            <p:cNvCxnSpPr>
              <a:cxnSpLocks/>
            </p:cNvCxnSpPr>
            <p:nvPr/>
          </p:nvCxnSpPr>
          <p:spPr>
            <a:xfrm>
              <a:off x="2625614" y="2884409"/>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 xmlns:a16="http://schemas.microsoft.com/office/drawing/2014/main" id="{10EA57C0-9FFE-B6B3-714E-1460D25A87F8}"/>
                </a:ext>
              </a:extLst>
            </p:cNvPr>
            <p:cNvCxnSpPr>
              <a:cxnSpLocks/>
            </p:cNvCxnSpPr>
            <p:nvPr/>
          </p:nvCxnSpPr>
          <p:spPr>
            <a:xfrm>
              <a:off x="2639682" y="4198442"/>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 xmlns:a16="http://schemas.microsoft.com/office/drawing/2014/main" id="{7F82A2A5-61E2-9B9C-F064-4ED069882DF7}"/>
                </a:ext>
              </a:extLst>
            </p:cNvPr>
            <p:cNvCxnSpPr>
              <a:cxnSpLocks/>
            </p:cNvCxnSpPr>
            <p:nvPr/>
          </p:nvCxnSpPr>
          <p:spPr>
            <a:xfrm>
              <a:off x="2639682" y="3429000"/>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 xmlns:a16="http://schemas.microsoft.com/office/drawing/2014/main" id="{BED17CAE-330D-C2AB-2346-BB367E1FE003}"/>
                </a:ext>
              </a:extLst>
            </p:cNvPr>
            <p:cNvCxnSpPr>
              <a:cxnSpLocks/>
            </p:cNvCxnSpPr>
            <p:nvPr/>
          </p:nvCxnSpPr>
          <p:spPr>
            <a:xfrm>
              <a:off x="2639682" y="5020575"/>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sp>
        <p:nvSpPr>
          <p:cNvPr id="17" name="TextBox 16">
            <a:extLst>
              <a:ext uri="{FF2B5EF4-FFF2-40B4-BE49-F238E27FC236}">
                <a16:creationId xmlns="" xmlns:a16="http://schemas.microsoft.com/office/drawing/2014/main" id="{0A567A96-E31F-EF5E-8D90-66DAACE4853A}"/>
              </a:ext>
            </a:extLst>
          </p:cNvPr>
          <p:cNvSpPr txBox="1"/>
          <p:nvPr/>
        </p:nvSpPr>
        <p:spPr>
          <a:xfrm>
            <a:off x="3054278" y="2730769"/>
            <a:ext cx="1380227" cy="400110"/>
          </a:xfrm>
          <a:prstGeom prst="rect">
            <a:avLst/>
          </a:prstGeom>
          <a:noFill/>
        </p:spPr>
        <p:txBody>
          <a:bodyPr wrap="square" rtlCol="0">
            <a:spAutoFit/>
          </a:bodyPr>
          <a:lstStyle/>
          <a:p>
            <a:r>
              <a:rPr lang="en-US" sz="2000" b="1" dirty="0" err="1"/>
              <a:t>ইন্টারফেজ</a:t>
            </a:r>
            <a:r>
              <a:rPr lang="en-US" sz="2000" b="1" dirty="0"/>
              <a:t> </a:t>
            </a:r>
          </a:p>
        </p:txBody>
      </p:sp>
      <p:sp>
        <p:nvSpPr>
          <p:cNvPr id="18" name="TextBox 17">
            <a:extLst>
              <a:ext uri="{FF2B5EF4-FFF2-40B4-BE49-F238E27FC236}">
                <a16:creationId xmlns="" xmlns:a16="http://schemas.microsoft.com/office/drawing/2014/main" id="{65AD4A4E-39DB-9034-F1F7-A0B7373199E5}"/>
              </a:ext>
            </a:extLst>
          </p:cNvPr>
          <p:cNvSpPr txBox="1"/>
          <p:nvPr/>
        </p:nvSpPr>
        <p:spPr>
          <a:xfrm>
            <a:off x="3026142" y="3285059"/>
            <a:ext cx="1563111" cy="400110"/>
          </a:xfrm>
          <a:prstGeom prst="rect">
            <a:avLst/>
          </a:prstGeom>
          <a:noFill/>
        </p:spPr>
        <p:txBody>
          <a:bodyPr wrap="square" rtlCol="0">
            <a:spAutoFit/>
          </a:bodyPr>
          <a:lstStyle/>
          <a:p>
            <a:r>
              <a:rPr lang="as-IN" sz="2000" b="1" dirty="0"/>
              <a:t>মায়োসিস</a:t>
            </a:r>
            <a:r>
              <a:rPr lang="en-US" sz="2000" b="1" dirty="0"/>
              <a:t>- ১</a:t>
            </a:r>
          </a:p>
        </p:txBody>
      </p:sp>
      <p:sp>
        <p:nvSpPr>
          <p:cNvPr id="19" name="TextBox 18">
            <a:extLst>
              <a:ext uri="{FF2B5EF4-FFF2-40B4-BE49-F238E27FC236}">
                <a16:creationId xmlns="" xmlns:a16="http://schemas.microsoft.com/office/drawing/2014/main" id="{0F6BD6B4-DCBF-3FCC-31A5-B8DC8FA6B34D}"/>
              </a:ext>
            </a:extLst>
          </p:cNvPr>
          <p:cNvSpPr txBox="1"/>
          <p:nvPr/>
        </p:nvSpPr>
        <p:spPr>
          <a:xfrm>
            <a:off x="3054278" y="3985155"/>
            <a:ext cx="1958198" cy="400110"/>
          </a:xfrm>
          <a:prstGeom prst="rect">
            <a:avLst/>
          </a:prstGeom>
          <a:noFill/>
        </p:spPr>
        <p:txBody>
          <a:bodyPr wrap="square" rtlCol="0">
            <a:spAutoFit/>
          </a:bodyPr>
          <a:lstStyle/>
          <a:p>
            <a:r>
              <a:rPr lang="en-US" sz="2000" b="1" dirty="0" err="1"/>
              <a:t>ইন্টারকাইনেসিস</a:t>
            </a:r>
            <a:endParaRPr lang="en-US" sz="2000" b="1" dirty="0"/>
          </a:p>
        </p:txBody>
      </p:sp>
      <p:sp>
        <p:nvSpPr>
          <p:cNvPr id="20" name="TextBox 19">
            <a:extLst>
              <a:ext uri="{FF2B5EF4-FFF2-40B4-BE49-F238E27FC236}">
                <a16:creationId xmlns="" xmlns:a16="http://schemas.microsoft.com/office/drawing/2014/main" id="{4D3C6A59-7D5A-9E0A-15CB-C0377877FDC7}"/>
              </a:ext>
            </a:extLst>
          </p:cNvPr>
          <p:cNvSpPr txBox="1"/>
          <p:nvPr/>
        </p:nvSpPr>
        <p:spPr>
          <a:xfrm>
            <a:off x="3040210" y="4820520"/>
            <a:ext cx="1684277" cy="400110"/>
          </a:xfrm>
          <a:prstGeom prst="rect">
            <a:avLst/>
          </a:prstGeom>
          <a:noFill/>
        </p:spPr>
        <p:txBody>
          <a:bodyPr wrap="square" rtlCol="0">
            <a:spAutoFit/>
          </a:bodyPr>
          <a:lstStyle/>
          <a:p>
            <a:r>
              <a:rPr lang="as-IN" sz="2000" b="1" dirty="0"/>
              <a:t>মায়োসিস</a:t>
            </a:r>
            <a:r>
              <a:rPr lang="en-US" sz="2000" b="1" dirty="0"/>
              <a:t>-২</a:t>
            </a:r>
          </a:p>
        </p:txBody>
      </p:sp>
      <p:sp>
        <p:nvSpPr>
          <p:cNvPr id="22" name="TextBox 21">
            <a:extLst>
              <a:ext uri="{FF2B5EF4-FFF2-40B4-BE49-F238E27FC236}">
                <a16:creationId xmlns="" xmlns:a16="http://schemas.microsoft.com/office/drawing/2014/main" id="{F3C4949F-CC37-0A1B-6288-F679BF8A2994}"/>
              </a:ext>
            </a:extLst>
          </p:cNvPr>
          <p:cNvSpPr txBox="1"/>
          <p:nvPr/>
        </p:nvSpPr>
        <p:spPr>
          <a:xfrm>
            <a:off x="6190582" y="2241421"/>
            <a:ext cx="1380227" cy="400110"/>
          </a:xfrm>
          <a:prstGeom prst="rect">
            <a:avLst/>
          </a:prstGeom>
          <a:noFill/>
        </p:spPr>
        <p:txBody>
          <a:bodyPr wrap="square" rtlCol="0">
            <a:spAutoFit/>
          </a:bodyPr>
          <a:lstStyle/>
          <a:p>
            <a:r>
              <a:rPr lang="en-US" sz="2000" b="1" dirty="0"/>
              <a:t>প্রোফেজ-১ </a:t>
            </a:r>
          </a:p>
        </p:txBody>
      </p:sp>
      <p:cxnSp>
        <p:nvCxnSpPr>
          <p:cNvPr id="23" name="Straight Arrow Connector 22">
            <a:extLst>
              <a:ext uri="{FF2B5EF4-FFF2-40B4-BE49-F238E27FC236}">
                <a16:creationId xmlns="" xmlns:a16="http://schemas.microsoft.com/office/drawing/2014/main" id="{9AE0E15D-12CD-4DA3-B336-7B2C9D6DB30C}"/>
              </a:ext>
            </a:extLst>
          </p:cNvPr>
          <p:cNvCxnSpPr>
            <a:cxnSpLocks/>
          </p:cNvCxnSpPr>
          <p:nvPr/>
        </p:nvCxnSpPr>
        <p:spPr>
          <a:xfrm>
            <a:off x="1957794" y="3985155"/>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nvGrpSpPr>
          <p:cNvPr id="25" name="Group 24">
            <a:extLst>
              <a:ext uri="{FF2B5EF4-FFF2-40B4-BE49-F238E27FC236}">
                <a16:creationId xmlns="" xmlns:a16="http://schemas.microsoft.com/office/drawing/2014/main" id="{296DCC79-3757-1637-6E57-D4E6A1DF09CD}"/>
              </a:ext>
            </a:extLst>
          </p:cNvPr>
          <p:cNvGrpSpPr/>
          <p:nvPr/>
        </p:nvGrpSpPr>
        <p:grpSpPr>
          <a:xfrm>
            <a:off x="5643665" y="2383703"/>
            <a:ext cx="583412" cy="1922772"/>
            <a:chOff x="2625614" y="2863971"/>
            <a:chExt cx="583412" cy="2156604"/>
          </a:xfrm>
        </p:grpSpPr>
        <p:cxnSp>
          <p:nvCxnSpPr>
            <p:cNvPr id="26" name="Straight Connector 25">
              <a:extLst>
                <a:ext uri="{FF2B5EF4-FFF2-40B4-BE49-F238E27FC236}">
                  <a16:creationId xmlns="" xmlns:a16="http://schemas.microsoft.com/office/drawing/2014/main" id="{35B9B1DE-6416-472D-9362-DF220CEA2973}"/>
                </a:ext>
              </a:extLst>
            </p:cNvPr>
            <p:cNvCxnSpPr/>
            <p:nvPr/>
          </p:nvCxnSpPr>
          <p:spPr>
            <a:xfrm>
              <a:off x="2639682" y="2863971"/>
              <a:ext cx="0" cy="2156604"/>
            </a:xfrm>
            <a:prstGeom prst="line">
              <a:avLst/>
            </a:prstGeom>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 xmlns:a16="http://schemas.microsoft.com/office/drawing/2014/main" id="{77881704-DAD3-6051-50CC-FFA824DAC9FC}"/>
                </a:ext>
              </a:extLst>
            </p:cNvPr>
            <p:cNvCxnSpPr>
              <a:cxnSpLocks/>
            </p:cNvCxnSpPr>
            <p:nvPr/>
          </p:nvCxnSpPr>
          <p:spPr>
            <a:xfrm>
              <a:off x="2625614" y="2884409"/>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 xmlns:a16="http://schemas.microsoft.com/office/drawing/2014/main" id="{0621648F-ECA3-2C33-E56B-383CA28A3CCD}"/>
                </a:ext>
              </a:extLst>
            </p:cNvPr>
            <p:cNvCxnSpPr>
              <a:cxnSpLocks/>
            </p:cNvCxnSpPr>
            <p:nvPr/>
          </p:nvCxnSpPr>
          <p:spPr>
            <a:xfrm>
              <a:off x="2639682" y="4198442"/>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 xmlns:a16="http://schemas.microsoft.com/office/drawing/2014/main" id="{0C517C07-B19E-34EF-14AC-809C5960C371}"/>
                </a:ext>
              </a:extLst>
            </p:cNvPr>
            <p:cNvCxnSpPr>
              <a:cxnSpLocks/>
            </p:cNvCxnSpPr>
            <p:nvPr/>
          </p:nvCxnSpPr>
          <p:spPr>
            <a:xfrm>
              <a:off x="2639682" y="3429000"/>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30" name="Straight Arrow Connector 29">
              <a:extLst>
                <a:ext uri="{FF2B5EF4-FFF2-40B4-BE49-F238E27FC236}">
                  <a16:creationId xmlns="" xmlns:a16="http://schemas.microsoft.com/office/drawing/2014/main" id="{6821CB2F-99CD-6DAC-422D-F5EB9074DFBF}"/>
                </a:ext>
              </a:extLst>
            </p:cNvPr>
            <p:cNvCxnSpPr>
              <a:cxnSpLocks/>
            </p:cNvCxnSpPr>
            <p:nvPr/>
          </p:nvCxnSpPr>
          <p:spPr>
            <a:xfrm>
              <a:off x="2639682" y="5020575"/>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sp>
        <p:nvSpPr>
          <p:cNvPr id="33" name="TextBox 32">
            <a:extLst>
              <a:ext uri="{FF2B5EF4-FFF2-40B4-BE49-F238E27FC236}">
                <a16:creationId xmlns="" xmlns:a16="http://schemas.microsoft.com/office/drawing/2014/main" id="{110F2676-094C-A26E-1EE7-B1AFCE123149}"/>
              </a:ext>
            </a:extLst>
          </p:cNvPr>
          <p:cNvSpPr txBox="1"/>
          <p:nvPr/>
        </p:nvSpPr>
        <p:spPr>
          <a:xfrm>
            <a:off x="6190582" y="2719877"/>
            <a:ext cx="1694634" cy="400110"/>
          </a:xfrm>
          <a:prstGeom prst="rect">
            <a:avLst/>
          </a:prstGeom>
          <a:noFill/>
        </p:spPr>
        <p:txBody>
          <a:bodyPr wrap="square" rtlCol="0">
            <a:spAutoFit/>
          </a:bodyPr>
          <a:lstStyle/>
          <a:p>
            <a:r>
              <a:rPr lang="en-US" sz="2000" b="1" dirty="0"/>
              <a:t>মেটাফেজ-১ </a:t>
            </a:r>
          </a:p>
        </p:txBody>
      </p:sp>
      <p:sp>
        <p:nvSpPr>
          <p:cNvPr id="36" name="TextBox 35">
            <a:extLst>
              <a:ext uri="{FF2B5EF4-FFF2-40B4-BE49-F238E27FC236}">
                <a16:creationId xmlns="" xmlns:a16="http://schemas.microsoft.com/office/drawing/2014/main" id="{AAE176E8-F505-F924-09AD-203ABB383E9C}"/>
              </a:ext>
            </a:extLst>
          </p:cNvPr>
          <p:cNvSpPr txBox="1"/>
          <p:nvPr/>
        </p:nvSpPr>
        <p:spPr>
          <a:xfrm>
            <a:off x="6190581" y="3372469"/>
            <a:ext cx="1694635" cy="400110"/>
          </a:xfrm>
          <a:prstGeom prst="rect">
            <a:avLst/>
          </a:prstGeom>
          <a:noFill/>
        </p:spPr>
        <p:txBody>
          <a:bodyPr wrap="square" rtlCol="0">
            <a:spAutoFit/>
          </a:bodyPr>
          <a:lstStyle/>
          <a:p>
            <a:r>
              <a:rPr lang="en-US" sz="2000" b="1" dirty="0"/>
              <a:t>অ্যানাফেজ-১</a:t>
            </a:r>
          </a:p>
        </p:txBody>
      </p:sp>
      <p:sp>
        <p:nvSpPr>
          <p:cNvPr id="37" name="TextBox 36">
            <a:extLst>
              <a:ext uri="{FF2B5EF4-FFF2-40B4-BE49-F238E27FC236}">
                <a16:creationId xmlns="" xmlns:a16="http://schemas.microsoft.com/office/drawing/2014/main" id="{16A22A92-5902-23EA-F797-E092EEE6057B}"/>
              </a:ext>
            </a:extLst>
          </p:cNvPr>
          <p:cNvSpPr txBox="1"/>
          <p:nvPr/>
        </p:nvSpPr>
        <p:spPr>
          <a:xfrm>
            <a:off x="6190581" y="4109524"/>
            <a:ext cx="1694635" cy="400110"/>
          </a:xfrm>
          <a:prstGeom prst="rect">
            <a:avLst/>
          </a:prstGeom>
          <a:noFill/>
        </p:spPr>
        <p:txBody>
          <a:bodyPr wrap="square" rtlCol="0">
            <a:spAutoFit/>
          </a:bodyPr>
          <a:lstStyle/>
          <a:p>
            <a:r>
              <a:rPr lang="en-US" sz="2000" b="1" dirty="0"/>
              <a:t>টেলোফেজ-১</a:t>
            </a:r>
          </a:p>
        </p:txBody>
      </p:sp>
      <p:cxnSp>
        <p:nvCxnSpPr>
          <p:cNvPr id="38" name="Straight Arrow Connector 37">
            <a:extLst>
              <a:ext uri="{FF2B5EF4-FFF2-40B4-BE49-F238E27FC236}">
                <a16:creationId xmlns="" xmlns:a16="http://schemas.microsoft.com/office/drawing/2014/main" id="{A9C45AD9-E3FA-C212-33EB-8C2092264E85}"/>
              </a:ext>
            </a:extLst>
          </p:cNvPr>
          <p:cNvCxnSpPr>
            <a:cxnSpLocks/>
          </p:cNvCxnSpPr>
          <p:nvPr/>
        </p:nvCxnSpPr>
        <p:spPr>
          <a:xfrm>
            <a:off x="7430128" y="2437802"/>
            <a:ext cx="1155943"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nvGrpSpPr>
          <p:cNvPr id="50" name="Group 49">
            <a:extLst>
              <a:ext uri="{FF2B5EF4-FFF2-40B4-BE49-F238E27FC236}">
                <a16:creationId xmlns="" xmlns:a16="http://schemas.microsoft.com/office/drawing/2014/main" id="{4752DA4D-E839-DC68-4C03-6D5AF3626F4A}"/>
              </a:ext>
            </a:extLst>
          </p:cNvPr>
          <p:cNvGrpSpPr/>
          <p:nvPr/>
        </p:nvGrpSpPr>
        <p:grpSpPr>
          <a:xfrm>
            <a:off x="5607342" y="4701396"/>
            <a:ext cx="583412" cy="1577864"/>
            <a:chOff x="2625614" y="2863971"/>
            <a:chExt cx="583412" cy="2156604"/>
          </a:xfrm>
        </p:grpSpPr>
        <p:cxnSp>
          <p:nvCxnSpPr>
            <p:cNvPr id="51" name="Straight Connector 50">
              <a:extLst>
                <a:ext uri="{FF2B5EF4-FFF2-40B4-BE49-F238E27FC236}">
                  <a16:creationId xmlns="" xmlns:a16="http://schemas.microsoft.com/office/drawing/2014/main" id="{B6CE2ABF-33CC-A692-25CF-8E6BEFEA8825}"/>
                </a:ext>
              </a:extLst>
            </p:cNvPr>
            <p:cNvCxnSpPr/>
            <p:nvPr/>
          </p:nvCxnSpPr>
          <p:spPr>
            <a:xfrm>
              <a:off x="2639682" y="2863971"/>
              <a:ext cx="0" cy="2156604"/>
            </a:xfrm>
            <a:prstGeom prst="line">
              <a:avLst/>
            </a:prstGeom>
          </p:spPr>
          <p:style>
            <a:lnRef idx="3">
              <a:schemeClr val="dk1"/>
            </a:lnRef>
            <a:fillRef idx="0">
              <a:schemeClr val="dk1"/>
            </a:fillRef>
            <a:effectRef idx="2">
              <a:schemeClr val="dk1"/>
            </a:effectRef>
            <a:fontRef idx="minor">
              <a:schemeClr val="tx1"/>
            </a:fontRef>
          </p:style>
        </p:cxnSp>
        <p:cxnSp>
          <p:nvCxnSpPr>
            <p:cNvPr id="52" name="Straight Arrow Connector 51">
              <a:extLst>
                <a:ext uri="{FF2B5EF4-FFF2-40B4-BE49-F238E27FC236}">
                  <a16:creationId xmlns="" xmlns:a16="http://schemas.microsoft.com/office/drawing/2014/main" id="{E91F528D-6E37-9B30-CBAD-FD56A9B98CD1}"/>
                </a:ext>
              </a:extLst>
            </p:cNvPr>
            <p:cNvCxnSpPr>
              <a:cxnSpLocks/>
            </p:cNvCxnSpPr>
            <p:nvPr/>
          </p:nvCxnSpPr>
          <p:spPr>
            <a:xfrm>
              <a:off x="2625614" y="2884409"/>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53" name="Straight Arrow Connector 52">
              <a:extLst>
                <a:ext uri="{FF2B5EF4-FFF2-40B4-BE49-F238E27FC236}">
                  <a16:creationId xmlns="" xmlns:a16="http://schemas.microsoft.com/office/drawing/2014/main" id="{BA1E208C-26F7-E09F-B726-16E43EEDC0D2}"/>
                </a:ext>
              </a:extLst>
            </p:cNvPr>
            <p:cNvCxnSpPr>
              <a:cxnSpLocks/>
            </p:cNvCxnSpPr>
            <p:nvPr/>
          </p:nvCxnSpPr>
          <p:spPr>
            <a:xfrm>
              <a:off x="2639682" y="4198442"/>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54" name="Straight Arrow Connector 53">
              <a:extLst>
                <a:ext uri="{FF2B5EF4-FFF2-40B4-BE49-F238E27FC236}">
                  <a16:creationId xmlns="" xmlns:a16="http://schemas.microsoft.com/office/drawing/2014/main" id="{231EE6A5-567A-4F16-AFFF-E6FC087C0598}"/>
                </a:ext>
              </a:extLst>
            </p:cNvPr>
            <p:cNvCxnSpPr>
              <a:cxnSpLocks/>
            </p:cNvCxnSpPr>
            <p:nvPr/>
          </p:nvCxnSpPr>
          <p:spPr>
            <a:xfrm>
              <a:off x="2639682" y="3429000"/>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55" name="Straight Arrow Connector 54">
              <a:extLst>
                <a:ext uri="{FF2B5EF4-FFF2-40B4-BE49-F238E27FC236}">
                  <a16:creationId xmlns="" xmlns:a16="http://schemas.microsoft.com/office/drawing/2014/main" id="{E5B63F1A-4C8B-4A1E-58B0-D6FFA6AE935E}"/>
                </a:ext>
              </a:extLst>
            </p:cNvPr>
            <p:cNvCxnSpPr>
              <a:cxnSpLocks/>
            </p:cNvCxnSpPr>
            <p:nvPr/>
          </p:nvCxnSpPr>
          <p:spPr>
            <a:xfrm>
              <a:off x="2639682" y="5020575"/>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sp>
        <p:nvSpPr>
          <p:cNvPr id="70" name="TextBox 69">
            <a:extLst>
              <a:ext uri="{FF2B5EF4-FFF2-40B4-BE49-F238E27FC236}">
                <a16:creationId xmlns="" xmlns:a16="http://schemas.microsoft.com/office/drawing/2014/main" id="{391105ED-3603-CDE0-302A-91967AF4F5A2}"/>
              </a:ext>
            </a:extLst>
          </p:cNvPr>
          <p:cNvSpPr txBox="1"/>
          <p:nvPr/>
        </p:nvSpPr>
        <p:spPr>
          <a:xfrm>
            <a:off x="9186558" y="2026727"/>
            <a:ext cx="1380227" cy="400110"/>
          </a:xfrm>
          <a:prstGeom prst="rect">
            <a:avLst/>
          </a:prstGeom>
          <a:noFill/>
        </p:spPr>
        <p:txBody>
          <a:bodyPr wrap="square" rtlCol="0">
            <a:spAutoFit/>
          </a:bodyPr>
          <a:lstStyle/>
          <a:p>
            <a:r>
              <a:rPr lang="en-US" sz="2000" b="1" dirty="0" err="1"/>
              <a:t>লেপ্টোটিন</a:t>
            </a:r>
            <a:endParaRPr lang="en-US" sz="2000" b="1" dirty="0"/>
          </a:p>
        </p:txBody>
      </p:sp>
      <p:sp>
        <p:nvSpPr>
          <p:cNvPr id="71" name="TextBox 70">
            <a:extLst>
              <a:ext uri="{FF2B5EF4-FFF2-40B4-BE49-F238E27FC236}">
                <a16:creationId xmlns="" xmlns:a16="http://schemas.microsoft.com/office/drawing/2014/main" id="{1D110839-D24D-07AD-C3B5-F799C02C8BC6}"/>
              </a:ext>
            </a:extLst>
          </p:cNvPr>
          <p:cNvSpPr txBox="1"/>
          <p:nvPr/>
        </p:nvSpPr>
        <p:spPr>
          <a:xfrm>
            <a:off x="9200623" y="2552762"/>
            <a:ext cx="1380227" cy="400110"/>
          </a:xfrm>
          <a:prstGeom prst="rect">
            <a:avLst/>
          </a:prstGeom>
          <a:noFill/>
        </p:spPr>
        <p:txBody>
          <a:bodyPr wrap="square" rtlCol="0">
            <a:spAutoFit/>
          </a:bodyPr>
          <a:lstStyle/>
          <a:p>
            <a:r>
              <a:rPr lang="en-US" sz="2000" b="1" dirty="0" err="1"/>
              <a:t>জাইগোটিন</a:t>
            </a:r>
            <a:endParaRPr lang="en-US" sz="2000" b="1" dirty="0"/>
          </a:p>
        </p:txBody>
      </p:sp>
      <p:sp>
        <p:nvSpPr>
          <p:cNvPr id="72" name="TextBox 71">
            <a:extLst>
              <a:ext uri="{FF2B5EF4-FFF2-40B4-BE49-F238E27FC236}">
                <a16:creationId xmlns="" xmlns:a16="http://schemas.microsoft.com/office/drawing/2014/main" id="{267ECBC3-74D4-0F17-ADE0-CAC09C13473B}"/>
              </a:ext>
            </a:extLst>
          </p:cNvPr>
          <p:cNvSpPr txBox="1"/>
          <p:nvPr/>
        </p:nvSpPr>
        <p:spPr>
          <a:xfrm>
            <a:off x="9180624" y="3205409"/>
            <a:ext cx="1380227" cy="400110"/>
          </a:xfrm>
          <a:prstGeom prst="rect">
            <a:avLst/>
          </a:prstGeom>
          <a:noFill/>
        </p:spPr>
        <p:txBody>
          <a:bodyPr wrap="square" rtlCol="0">
            <a:spAutoFit/>
          </a:bodyPr>
          <a:lstStyle/>
          <a:p>
            <a:r>
              <a:rPr lang="en-US" sz="2000" b="1" dirty="0" err="1"/>
              <a:t>প্যাকাইটিন</a:t>
            </a:r>
            <a:endParaRPr lang="en-US" sz="2000" b="1" dirty="0"/>
          </a:p>
        </p:txBody>
      </p:sp>
      <p:sp>
        <p:nvSpPr>
          <p:cNvPr id="73" name="TextBox 72">
            <a:extLst>
              <a:ext uri="{FF2B5EF4-FFF2-40B4-BE49-F238E27FC236}">
                <a16:creationId xmlns="" xmlns:a16="http://schemas.microsoft.com/office/drawing/2014/main" id="{6BE6524D-BC6E-1200-590E-A2D48BEE4D25}"/>
              </a:ext>
            </a:extLst>
          </p:cNvPr>
          <p:cNvSpPr txBox="1"/>
          <p:nvPr/>
        </p:nvSpPr>
        <p:spPr>
          <a:xfrm>
            <a:off x="9236894" y="3801784"/>
            <a:ext cx="1380227" cy="400110"/>
          </a:xfrm>
          <a:prstGeom prst="rect">
            <a:avLst/>
          </a:prstGeom>
          <a:noFill/>
        </p:spPr>
        <p:txBody>
          <a:bodyPr wrap="square" rtlCol="0">
            <a:spAutoFit/>
          </a:bodyPr>
          <a:lstStyle/>
          <a:p>
            <a:r>
              <a:rPr lang="en-US" sz="2000" b="1" dirty="0" err="1"/>
              <a:t>ডিপ্লোটিন</a:t>
            </a:r>
            <a:endParaRPr lang="en-US" sz="2000" b="1" dirty="0"/>
          </a:p>
        </p:txBody>
      </p:sp>
      <p:sp>
        <p:nvSpPr>
          <p:cNvPr id="74" name="TextBox 73">
            <a:extLst>
              <a:ext uri="{FF2B5EF4-FFF2-40B4-BE49-F238E27FC236}">
                <a16:creationId xmlns="" xmlns:a16="http://schemas.microsoft.com/office/drawing/2014/main" id="{C78EDC3C-C4FE-B147-56EA-3418EBA43C19}"/>
              </a:ext>
            </a:extLst>
          </p:cNvPr>
          <p:cNvSpPr txBox="1"/>
          <p:nvPr/>
        </p:nvSpPr>
        <p:spPr>
          <a:xfrm>
            <a:off x="9250964" y="4322389"/>
            <a:ext cx="1864340" cy="400110"/>
          </a:xfrm>
          <a:prstGeom prst="rect">
            <a:avLst/>
          </a:prstGeom>
          <a:noFill/>
        </p:spPr>
        <p:txBody>
          <a:bodyPr wrap="square" rtlCol="0">
            <a:spAutoFit/>
          </a:bodyPr>
          <a:lstStyle/>
          <a:p>
            <a:r>
              <a:rPr lang="en-US" sz="2000" b="1" dirty="0" err="1"/>
              <a:t>ডায়াকাইনেসিস</a:t>
            </a:r>
            <a:endParaRPr lang="en-US" sz="2000" b="1" dirty="0"/>
          </a:p>
        </p:txBody>
      </p:sp>
      <p:cxnSp>
        <p:nvCxnSpPr>
          <p:cNvPr id="76" name="Straight Arrow Connector 75">
            <a:extLst>
              <a:ext uri="{FF2B5EF4-FFF2-40B4-BE49-F238E27FC236}">
                <a16:creationId xmlns="" xmlns:a16="http://schemas.microsoft.com/office/drawing/2014/main" id="{A86987A0-121A-5AD7-D932-A6369A11B266}"/>
              </a:ext>
            </a:extLst>
          </p:cNvPr>
          <p:cNvCxnSpPr>
            <a:cxnSpLocks/>
          </p:cNvCxnSpPr>
          <p:nvPr/>
        </p:nvCxnSpPr>
        <p:spPr>
          <a:xfrm>
            <a:off x="4434505" y="5020575"/>
            <a:ext cx="1155943"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77" name="TextBox 76">
            <a:extLst>
              <a:ext uri="{FF2B5EF4-FFF2-40B4-BE49-F238E27FC236}">
                <a16:creationId xmlns="" xmlns:a16="http://schemas.microsoft.com/office/drawing/2014/main" id="{4FE93DE8-5ECB-E5DC-2750-570CEFBE2BF6}"/>
              </a:ext>
            </a:extLst>
          </p:cNvPr>
          <p:cNvSpPr txBox="1"/>
          <p:nvPr/>
        </p:nvSpPr>
        <p:spPr>
          <a:xfrm>
            <a:off x="6213010" y="4542476"/>
            <a:ext cx="1380227" cy="400110"/>
          </a:xfrm>
          <a:prstGeom prst="rect">
            <a:avLst/>
          </a:prstGeom>
          <a:noFill/>
        </p:spPr>
        <p:txBody>
          <a:bodyPr wrap="square" rtlCol="0">
            <a:spAutoFit/>
          </a:bodyPr>
          <a:lstStyle/>
          <a:p>
            <a:r>
              <a:rPr lang="en-US" sz="2000" b="1" dirty="0" err="1" smtClean="0"/>
              <a:t>প্রোফেজ</a:t>
            </a:r>
            <a:r>
              <a:rPr lang="en-US" sz="2000" b="1" dirty="0" smtClean="0"/>
              <a:t>- </a:t>
            </a:r>
            <a:r>
              <a:rPr lang="en-US" sz="2000" b="1" dirty="0"/>
              <a:t>২ </a:t>
            </a:r>
          </a:p>
        </p:txBody>
      </p:sp>
      <p:sp>
        <p:nvSpPr>
          <p:cNvPr id="78" name="TextBox 77">
            <a:extLst>
              <a:ext uri="{FF2B5EF4-FFF2-40B4-BE49-F238E27FC236}">
                <a16:creationId xmlns="" xmlns:a16="http://schemas.microsoft.com/office/drawing/2014/main" id="{85560E58-3B92-6CE8-230B-3BDBB08A9151}"/>
              </a:ext>
            </a:extLst>
          </p:cNvPr>
          <p:cNvSpPr txBox="1"/>
          <p:nvPr/>
        </p:nvSpPr>
        <p:spPr>
          <a:xfrm>
            <a:off x="6213010" y="4922456"/>
            <a:ext cx="1795089" cy="400110"/>
          </a:xfrm>
          <a:prstGeom prst="rect">
            <a:avLst/>
          </a:prstGeom>
          <a:noFill/>
        </p:spPr>
        <p:txBody>
          <a:bodyPr wrap="square" rtlCol="0">
            <a:spAutoFit/>
          </a:bodyPr>
          <a:lstStyle/>
          <a:p>
            <a:r>
              <a:rPr lang="en-US" sz="2000" b="1" dirty="0" err="1"/>
              <a:t>মেটাফেজ</a:t>
            </a:r>
            <a:r>
              <a:rPr lang="en-US" sz="2000" b="1" dirty="0"/>
              <a:t>- ২ </a:t>
            </a:r>
          </a:p>
        </p:txBody>
      </p:sp>
      <p:sp>
        <p:nvSpPr>
          <p:cNvPr id="79" name="TextBox 78">
            <a:extLst>
              <a:ext uri="{FF2B5EF4-FFF2-40B4-BE49-F238E27FC236}">
                <a16:creationId xmlns="" xmlns:a16="http://schemas.microsoft.com/office/drawing/2014/main" id="{7C6CC88F-12C5-ACBF-192B-26C23425CDFF}"/>
              </a:ext>
            </a:extLst>
          </p:cNvPr>
          <p:cNvSpPr txBox="1"/>
          <p:nvPr/>
        </p:nvSpPr>
        <p:spPr>
          <a:xfrm>
            <a:off x="6213009" y="5476572"/>
            <a:ext cx="1795090" cy="400110"/>
          </a:xfrm>
          <a:prstGeom prst="rect">
            <a:avLst/>
          </a:prstGeom>
          <a:noFill/>
        </p:spPr>
        <p:txBody>
          <a:bodyPr wrap="square" rtlCol="0">
            <a:spAutoFit/>
          </a:bodyPr>
          <a:lstStyle/>
          <a:p>
            <a:r>
              <a:rPr lang="en-US" sz="2000" b="1" dirty="0" err="1"/>
              <a:t>অ্যানাফেজ</a:t>
            </a:r>
            <a:r>
              <a:rPr lang="en-US" sz="2000" b="1" dirty="0"/>
              <a:t>- ২</a:t>
            </a:r>
          </a:p>
        </p:txBody>
      </p:sp>
      <p:sp>
        <p:nvSpPr>
          <p:cNvPr id="80" name="TextBox 79">
            <a:extLst>
              <a:ext uri="{FF2B5EF4-FFF2-40B4-BE49-F238E27FC236}">
                <a16:creationId xmlns="" xmlns:a16="http://schemas.microsoft.com/office/drawing/2014/main" id="{F3CF52B4-92AF-0501-A382-74E1C138E197}"/>
              </a:ext>
            </a:extLst>
          </p:cNvPr>
          <p:cNvSpPr txBox="1"/>
          <p:nvPr/>
        </p:nvSpPr>
        <p:spPr>
          <a:xfrm>
            <a:off x="6213009" y="6087017"/>
            <a:ext cx="1795090" cy="400110"/>
          </a:xfrm>
          <a:prstGeom prst="rect">
            <a:avLst/>
          </a:prstGeom>
          <a:noFill/>
        </p:spPr>
        <p:txBody>
          <a:bodyPr wrap="square" rtlCol="0">
            <a:spAutoFit/>
          </a:bodyPr>
          <a:lstStyle/>
          <a:p>
            <a:r>
              <a:rPr lang="en-US" sz="2000" b="1" dirty="0"/>
              <a:t>টেলোফেজ-২</a:t>
            </a:r>
          </a:p>
        </p:txBody>
      </p:sp>
      <p:grpSp>
        <p:nvGrpSpPr>
          <p:cNvPr id="84" name="Group 83">
            <a:extLst>
              <a:ext uri="{FF2B5EF4-FFF2-40B4-BE49-F238E27FC236}">
                <a16:creationId xmlns="" xmlns:a16="http://schemas.microsoft.com/office/drawing/2014/main" id="{C24E4FC5-381A-9760-4ADB-FF3F7F13D5FD}"/>
              </a:ext>
            </a:extLst>
          </p:cNvPr>
          <p:cNvGrpSpPr/>
          <p:nvPr/>
        </p:nvGrpSpPr>
        <p:grpSpPr>
          <a:xfrm>
            <a:off x="8588947" y="2181475"/>
            <a:ext cx="583412" cy="2346366"/>
            <a:chOff x="8866362" y="2275812"/>
            <a:chExt cx="583412" cy="2346366"/>
          </a:xfrm>
        </p:grpSpPr>
        <p:cxnSp>
          <p:nvCxnSpPr>
            <p:cNvPr id="41" name="Straight Arrow Connector 40">
              <a:extLst>
                <a:ext uri="{FF2B5EF4-FFF2-40B4-BE49-F238E27FC236}">
                  <a16:creationId xmlns="" xmlns:a16="http://schemas.microsoft.com/office/drawing/2014/main" id="{9B41BB8C-E563-455C-331E-D369FC94CF5A}"/>
                </a:ext>
              </a:extLst>
            </p:cNvPr>
            <p:cNvCxnSpPr>
              <a:cxnSpLocks/>
            </p:cNvCxnSpPr>
            <p:nvPr/>
          </p:nvCxnSpPr>
          <p:spPr>
            <a:xfrm>
              <a:off x="8866362" y="2296250"/>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42" name="Straight Arrow Connector 41">
              <a:extLst>
                <a:ext uri="{FF2B5EF4-FFF2-40B4-BE49-F238E27FC236}">
                  <a16:creationId xmlns="" xmlns:a16="http://schemas.microsoft.com/office/drawing/2014/main" id="{6DFBE062-55F6-D3D1-396F-9337288462BF}"/>
                </a:ext>
              </a:extLst>
            </p:cNvPr>
            <p:cNvCxnSpPr>
              <a:cxnSpLocks/>
            </p:cNvCxnSpPr>
            <p:nvPr/>
          </p:nvCxnSpPr>
          <p:spPr>
            <a:xfrm>
              <a:off x="8880430" y="3508613"/>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 xmlns:a16="http://schemas.microsoft.com/office/drawing/2014/main" id="{BE49A3FF-54B6-A505-423A-F9678BF8C4FB}"/>
                </a:ext>
              </a:extLst>
            </p:cNvPr>
            <p:cNvCxnSpPr>
              <a:cxnSpLocks/>
            </p:cNvCxnSpPr>
            <p:nvPr/>
          </p:nvCxnSpPr>
          <p:spPr>
            <a:xfrm>
              <a:off x="8880430" y="2840841"/>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81" name="Straight Connector 80">
              <a:extLst>
                <a:ext uri="{FF2B5EF4-FFF2-40B4-BE49-F238E27FC236}">
                  <a16:creationId xmlns="" xmlns:a16="http://schemas.microsoft.com/office/drawing/2014/main" id="{41948B22-30EF-9A5B-7042-CE6349454B4E}"/>
                </a:ext>
              </a:extLst>
            </p:cNvPr>
            <p:cNvCxnSpPr>
              <a:cxnSpLocks/>
            </p:cNvCxnSpPr>
            <p:nvPr/>
          </p:nvCxnSpPr>
          <p:spPr>
            <a:xfrm>
              <a:off x="8866362" y="2275812"/>
              <a:ext cx="0" cy="2346366"/>
            </a:xfrm>
            <a:prstGeom prst="line">
              <a:avLst/>
            </a:prstGeom>
          </p:spPr>
          <p:style>
            <a:lnRef idx="3">
              <a:schemeClr val="dk1"/>
            </a:lnRef>
            <a:fillRef idx="0">
              <a:schemeClr val="dk1"/>
            </a:fillRef>
            <a:effectRef idx="2">
              <a:schemeClr val="dk1"/>
            </a:effectRef>
            <a:fontRef idx="minor">
              <a:schemeClr val="tx1"/>
            </a:fontRef>
          </p:style>
        </p:cxnSp>
        <p:cxnSp>
          <p:nvCxnSpPr>
            <p:cNvPr id="82" name="Straight Arrow Connector 81">
              <a:extLst>
                <a:ext uri="{FF2B5EF4-FFF2-40B4-BE49-F238E27FC236}">
                  <a16:creationId xmlns="" xmlns:a16="http://schemas.microsoft.com/office/drawing/2014/main" id="{1EC29E1D-30C4-CB78-06B0-54D4C90DC898}"/>
                </a:ext>
              </a:extLst>
            </p:cNvPr>
            <p:cNvCxnSpPr>
              <a:cxnSpLocks/>
            </p:cNvCxnSpPr>
            <p:nvPr/>
          </p:nvCxnSpPr>
          <p:spPr>
            <a:xfrm>
              <a:off x="8866362" y="4111015"/>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83" name="Straight Arrow Connector 82">
              <a:extLst>
                <a:ext uri="{FF2B5EF4-FFF2-40B4-BE49-F238E27FC236}">
                  <a16:creationId xmlns="" xmlns:a16="http://schemas.microsoft.com/office/drawing/2014/main" id="{2610BD22-11C3-2730-FA83-7649C479AD6F}"/>
                </a:ext>
              </a:extLst>
            </p:cNvPr>
            <p:cNvCxnSpPr>
              <a:cxnSpLocks/>
            </p:cNvCxnSpPr>
            <p:nvPr/>
          </p:nvCxnSpPr>
          <p:spPr>
            <a:xfrm>
              <a:off x="8866362" y="4622178"/>
              <a:ext cx="569344" cy="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grpSp>
      <p:sp>
        <p:nvSpPr>
          <p:cNvPr id="2" name="Footer Placeholder 1"/>
          <p:cNvSpPr>
            <a:spLocks noGrp="1"/>
          </p:cNvSpPr>
          <p:nvPr>
            <p:ph type="ftr" sz="quarter" idx="11"/>
          </p:nvPr>
        </p:nvSpPr>
        <p:spPr>
          <a:xfrm>
            <a:off x="702199" y="6487127"/>
            <a:ext cx="7305900" cy="279400"/>
          </a:xfrm>
        </p:spPr>
        <p:txBody>
          <a:bodyPr/>
          <a:lstStyle/>
          <a:p>
            <a:r>
              <a:rPr lang="en-US" sz="1400" dirty="0" smtClean="0"/>
              <a:t>Md. </a:t>
            </a:r>
            <a:r>
              <a:rPr lang="en-US" sz="1400" dirty="0" err="1" smtClean="0"/>
              <a:t>Gaziur</a:t>
            </a:r>
            <a:r>
              <a:rPr lang="en-US" sz="1400" dirty="0" smtClean="0"/>
              <a:t> </a:t>
            </a:r>
            <a:r>
              <a:rPr lang="en-US" sz="1400" dirty="0" err="1" smtClean="0"/>
              <a:t>Rahaman</a:t>
            </a:r>
            <a:r>
              <a:rPr lang="en-US" sz="1400" dirty="0" smtClean="0"/>
              <a:t>, B.sc (</a:t>
            </a:r>
            <a:r>
              <a:rPr lang="en-US" sz="1400" dirty="0" err="1" smtClean="0"/>
              <a:t>Hons</a:t>
            </a:r>
            <a:r>
              <a:rPr lang="en-US" sz="1400" dirty="0" smtClean="0"/>
              <a:t>), </a:t>
            </a:r>
            <a:r>
              <a:rPr lang="en-US" sz="1400" dirty="0" err="1" smtClean="0"/>
              <a:t>B.ed</a:t>
            </a:r>
            <a:r>
              <a:rPr lang="en-US" sz="1400" dirty="0" smtClean="0"/>
              <a:t>, </a:t>
            </a:r>
            <a:r>
              <a:rPr lang="en-US" sz="1400" dirty="0" err="1" smtClean="0"/>
              <a:t>M.Sc</a:t>
            </a:r>
            <a:r>
              <a:rPr lang="en-US" sz="1400" dirty="0" smtClean="0"/>
              <a:t> Dhaka College, Dhaka</a:t>
            </a:r>
            <a:endParaRPr lang="en-US" sz="1400" dirty="0"/>
          </a:p>
        </p:txBody>
      </p:sp>
    </p:spTree>
    <p:extLst>
      <p:ext uri="{BB962C8B-B14F-4D97-AF65-F5344CB8AC3E}">
        <p14:creationId xmlns:p14="http://schemas.microsoft.com/office/powerpoint/2010/main" val="18698694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par>
                                <p:cTn id="40" presetID="10"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500"/>
                                        <p:tgtEl>
                                          <p:spTgt spid="3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par>
                                <p:cTn id="60" presetID="10" presetClass="entr" presetSubtype="0" fill="hold" nodeType="withEffect">
                                  <p:stCondLst>
                                    <p:cond delay="0"/>
                                  </p:stCondLst>
                                  <p:childTnLst>
                                    <p:set>
                                      <p:cBhvr>
                                        <p:cTn id="61" dur="1" fill="hold">
                                          <p:stCondLst>
                                            <p:cond delay="0"/>
                                          </p:stCondLst>
                                        </p:cTn>
                                        <p:tgtEl>
                                          <p:spTgt spid="84"/>
                                        </p:tgtEl>
                                        <p:attrNameLst>
                                          <p:attrName>style.visibility</p:attrName>
                                        </p:attrNameLst>
                                      </p:cBhvr>
                                      <p:to>
                                        <p:strVal val="visible"/>
                                      </p:to>
                                    </p:set>
                                    <p:animEffect transition="in" filter="fade">
                                      <p:cBhvr>
                                        <p:cTn id="62" dur="500"/>
                                        <p:tgtEl>
                                          <p:spTgt spid="8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4"/>
                                        </p:tgtEl>
                                        <p:attrNameLst>
                                          <p:attrName>style.visibility</p:attrName>
                                        </p:attrNameLst>
                                      </p:cBhvr>
                                      <p:to>
                                        <p:strVal val="visible"/>
                                      </p:to>
                                    </p:set>
                                    <p:animEffect transition="in" filter="fade">
                                      <p:cBhvr>
                                        <p:cTn id="65" dur="500"/>
                                        <p:tgtEl>
                                          <p:spTgt spid="7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fade">
                                      <p:cBhvr>
                                        <p:cTn id="68" dur="500"/>
                                        <p:tgtEl>
                                          <p:spTgt spid="7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72"/>
                                        </p:tgtEl>
                                        <p:attrNameLst>
                                          <p:attrName>style.visibility</p:attrName>
                                        </p:attrNameLst>
                                      </p:cBhvr>
                                      <p:to>
                                        <p:strVal val="visible"/>
                                      </p:to>
                                    </p:set>
                                    <p:animEffect transition="in" filter="fade">
                                      <p:cBhvr>
                                        <p:cTn id="71" dur="500"/>
                                        <p:tgtEl>
                                          <p:spTgt spid="7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fade">
                                      <p:cBhvr>
                                        <p:cTn id="74" dur="500"/>
                                        <p:tgtEl>
                                          <p:spTgt spid="7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70"/>
                                        </p:tgtEl>
                                        <p:attrNameLst>
                                          <p:attrName>style.visibility</p:attrName>
                                        </p:attrNameLst>
                                      </p:cBhvr>
                                      <p:to>
                                        <p:strVal val="visible"/>
                                      </p:to>
                                    </p:set>
                                    <p:animEffect transition="in" filter="fade">
                                      <p:cBhvr>
                                        <p:cTn id="77" dur="500"/>
                                        <p:tgtEl>
                                          <p:spTgt spid="7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76"/>
                                        </p:tgtEl>
                                        <p:attrNameLst>
                                          <p:attrName>style.visibility</p:attrName>
                                        </p:attrNameLst>
                                      </p:cBhvr>
                                      <p:to>
                                        <p:strVal val="visible"/>
                                      </p:to>
                                    </p:set>
                                    <p:animEffect transition="in" filter="fade">
                                      <p:cBhvr>
                                        <p:cTn id="82" dur="500"/>
                                        <p:tgtEl>
                                          <p:spTgt spid="76"/>
                                        </p:tgtEl>
                                      </p:cBhvr>
                                    </p:animEffect>
                                  </p:childTnLst>
                                </p:cTn>
                              </p:par>
                              <p:par>
                                <p:cTn id="83" presetID="10" presetClass="entr" presetSubtype="0" fill="hold" nodeType="with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fade">
                                      <p:cBhvr>
                                        <p:cTn id="85" dur="500"/>
                                        <p:tgtEl>
                                          <p:spTgt spid="5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80"/>
                                        </p:tgtEl>
                                        <p:attrNameLst>
                                          <p:attrName>style.visibility</p:attrName>
                                        </p:attrNameLst>
                                      </p:cBhvr>
                                      <p:to>
                                        <p:strVal val="visible"/>
                                      </p:to>
                                    </p:set>
                                    <p:animEffect transition="in" filter="fade">
                                      <p:cBhvr>
                                        <p:cTn id="88" dur="500"/>
                                        <p:tgtEl>
                                          <p:spTgt spid="8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fade">
                                      <p:cBhvr>
                                        <p:cTn id="91" dur="500"/>
                                        <p:tgtEl>
                                          <p:spTgt spid="7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78"/>
                                        </p:tgtEl>
                                        <p:attrNameLst>
                                          <p:attrName>style.visibility</p:attrName>
                                        </p:attrNameLst>
                                      </p:cBhvr>
                                      <p:to>
                                        <p:strVal val="visible"/>
                                      </p:to>
                                    </p:set>
                                    <p:animEffect transition="in" filter="fade">
                                      <p:cBhvr>
                                        <p:cTn id="94" dur="500"/>
                                        <p:tgtEl>
                                          <p:spTgt spid="7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fade">
                                      <p:cBhvr>
                                        <p:cTn id="97"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7" grpId="0"/>
      <p:bldP spid="18" grpId="0"/>
      <p:bldP spid="19" grpId="0"/>
      <p:bldP spid="20" grpId="0"/>
      <p:bldP spid="22" grpId="0"/>
      <p:bldP spid="33" grpId="0"/>
      <p:bldP spid="36" grpId="0"/>
      <p:bldP spid="37" grpId="0"/>
      <p:bldP spid="70" grpId="0"/>
      <p:bldP spid="71" grpId="0"/>
      <p:bldP spid="72" grpId="0"/>
      <p:bldP spid="73" grpId="0"/>
      <p:bldP spid="74" grpId="0"/>
      <p:bldP spid="77" grpId="0"/>
      <p:bldP spid="78" grpId="0"/>
      <p:bldP spid="79" grpId="0"/>
      <p:bldP spid="8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98BD24-ADB5-3F99-BA77-CE9C5E5CCEF9}"/>
              </a:ext>
            </a:extLst>
          </p:cNvPr>
          <p:cNvSpPr>
            <a:spLocks noGrp="1"/>
          </p:cNvSpPr>
          <p:nvPr>
            <p:ph type="title"/>
          </p:nvPr>
        </p:nvSpPr>
        <p:spPr>
          <a:xfrm>
            <a:off x="1534549" y="737659"/>
            <a:ext cx="8596668" cy="1320800"/>
          </a:xfrm>
        </p:spPr>
        <p:txBody>
          <a:bodyPr>
            <a:normAutofit/>
          </a:bodyPr>
          <a:lstStyle/>
          <a:p>
            <a:r>
              <a:rPr lang="en-US" sz="7200" dirty="0" err="1">
                <a:solidFill>
                  <a:srgbClr val="0070C0"/>
                </a:solidFill>
              </a:rPr>
              <a:t>মূল্যায়নঃ</a:t>
            </a:r>
            <a:r>
              <a:rPr lang="en-US" sz="7200" dirty="0">
                <a:solidFill>
                  <a:srgbClr val="0070C0"/>
                </a:solidFill>
              </a:rPr>
              <a:t> </a:t>
            </a:r>
          </a:p>
        </p:txBody>
      </p:sp>
      <p:sp>
        <p:nvSpPr>
          <p:cNvPr id="3" name="Content Placeholder 2">
            <a:extLst>
              <a:ext uri="{FF2B5EF4-FFF2-40B4-BE49-F238E27FC236}">
                <a16:creationId xmlns="" xmlns:a16="http://schemas.microsoft.com/office/drawing/2014/main" id="{FC4BC99F-9A37-65F5-1263-07A25FDB5E83}"/>
              </a:ext>
            </a:extLst>
          </p:cNvPr>
          <p:cNvSpPr>
            <a:spLocks noGrp="1"/>
          </p:cNvSpPr>
          <p:nvPr>
            <p:ph idx="1"/>
          </p:nvPr>
        </p:nvSpPr>
        <p:spPr>
          <a:xfrm>
            <a:off x="542063" y="2087256"/>
            <a:ext cx="11422966" cy="3880773"/>
          </a:xfrm>
        </p:spPr>
        <p:txBody>
          <a:bodyPr>
            <a:normAutofit/>
          </a:bodyPr>
          <a:lstStyle/>
          <a:p>
            <a:pPr algn="ctr"/>
            <a:r>
              <a:rPr lang="en-US" sz="3600" dirty="0" err="1">
                <a:solidFill>
                  <a:srgbClr val="002060"/>
                </a:solidFill>
              </a:rPr>
              <a:t>মায়োসিস</a:t>
            </a:r>
            <a:r>
              <a:rPr lang="en-US" sz="3600" dirty="0">
                <a:solidFill>
                  <a:srgbClr val="002060"/>
                </a:solidFill>
              </a:rPr>
              <a:t> </a:t>
            </a:r>
            <a:r>
              <a:rPr lang="en-US" sz="3600" dirty="0" err="1">
                <a:solidFill>
                  <a:srgbClr val="002060"/>
                </a:solidFill>
              </a:rPr>
              <a:t>কোষ</a:t>
            </a:r>
            <a:r>
              <a:rPr lang="en-US" sz="3600" dirty="0">
                <a:solidFill>
                  <a:srgbClr val="002060"/>
                </a:solidFill>
              </a:rPr>
              <a:t> </a:t>
            </a:r>
            <a:r>
              <a:rPr lang="en-US" sz="3600" dirty="0" err="1">
                <a:solidFill>
                  <a:srgbClr val="002060"/>
                </a:solidFill>
              </a:rPr>
              <a:t>বিভাজন</a:t>
            </a:r>
            <a:r>
              <a:rPr lang="en-US" sz="3600" dirty="0">
                <a:solidFill>
                  <a:srgbClr val="002060"/>
                </a:solidFill>
              </a:rPr>
              <a:t> </a:t>
            </a:r>
            <a:r>
              <a:rPr lang="en-US" sz="3600" dirty="0" err="1">
                <a:solidFill>
                  <a:srgbClr val="002060"/>
                </a:solidFill>
              </a:rPr>
              <a:t>কি</a:t>
            </a:r>
            <a:r>
              <a:rPr lang="en-US" sz="3600" dirty="0">
                <a:solidFill>
                  <a:srgbClr val="002060"/>
                </a:solidFill>
              </a:rPr>
              <a:t> </a:t>
            </a:r>
            <a:r>
              <a:rPr lang="en-US" sz="3600" dirty="0" err="1">
                <a:solidFill>
                  <a:srgbClr val="002060"/>
                </a:solidFill>
              </a:rPr>
              <a:t>বলতে</a:t>
            </a:r>
            <a:r>
              <a:rPr lang="en-US" sz="3600" dirty="0">
                <a:solidFill>
                  <a:srgbClr val="002060"/>
                </a:solidFill>
              </a:rPr>
              <a:t> </a:t>
            </a:r>
            <a:r>
              <a:rPr lang="en-US" sz="3600" dirty="0" err="1">
                <a:solidFill>
                  <a:srgbClr val="002060"/>
                </a:solidFill>
              </a:rPr>
              <a:t>পারবে</a:t>
            </a:r>
            <a:r>
              <a:rPr lang="en-US" sz="3600" dirty="0">
                <a:solidFill>
                  <a:srgbClr val="002060"/>
                </a:solidFill>
              </a:rPr>
              <a:t> </a:t>
            </a:r>
          </a:p>
          <a:p>
            <a:pPr algn="ctr"/>
            <a:r>
              <a:rPr lang="en-US" sz="3600" dirty="0" err="1">
                <a:solidFill>
                  <a:srgbClr val="002060"/>
                </a:solidFill>
              </a:rPr>
              <a:t>মায়োসিস</a:t>
            </a:r>
            <a:r>
              <a:rPr lang="en-US" sz="3600" dirty="0">
                <a:solidFill>
                  <a:srgbClr val="002060"/>
                </a:solidFill>
              </a:rPr>
              <a:t> </a:t>
            </a:r>
            <a:r>
              <a:rPr lang="en-US" sz="3600" dirty="0" err="1">
                <a:solidFill>
                  <a:srgbClr val="002060"/>
                </a:solidFill>
              </a:rPr>
              <a:t>কোষ</a:t>
            </a:r>
            <a:r>
              <a:rPr lang="en-US" sz="3600" dirty="0">
                <a:solidFill>
                  <a:srgbClr val="002060"/>
                </a:solidFill>
              </a:rPr>
              <a:t> </a:t>
            </a:r>
            <a:r>
              <a:rPr lang="en-US" sz="3600" dirty="0" err="1">
                <a:solidFill>
                  <a:srgbClr val="002060"/>
                </a:solidFill>
              </a:rPr>
              <a:t>বিভাজন</a:t>
            </a:r>
            <a:r>
              <a:rPr lang="en-US" sz="3600" dirty="0">
                <a:solidFill>
                  <a:srgbClr val="002060"/>
                </a:solidFill>
              </a:rPr>
              <a:t> </a:t>
            </a:r>
            <a:r>
              <a:rPr lang="en-US" sz="3600" dirty="0" err="1">
                <a:solidFill>
                  <a:srgbClr val="002060"/>
                </a:solidFill>
              </a:rPr>
              <a:t>কে</a:t>
            </a:r>
            <a:r>
              <a:rPr lang="en-US" sz="3600" dirty="0">
                <a:solidFill>
                  <a:srgbClr val="002060"/>
                </a:solidFill>
              </a:rPr>
              <a:t> </a:t>
            </a:r>
            <a:r>
              <a:rPr lang="en-US" sz="3600" dirty="0" err="1">
                <a:solidFill>
                  <a:srgbClr val="002060"/>
                </a:solidFill>
              </a:rPr>
              <a:t>হ্রাসমূলক</a:t>
            </a:r>
            <a:r>
              <a:rPr lang="en-US" sz="3600" dirty="0">
                <a:solidFill>
                  <a:srgbClr val="002060"/>
                </a:solidFill>
              </a:rPr>
              <a:t> </a:t>
            </a:r>
            <a:r>
              <a:rPr lang="en-US" sz="3600" dirty="0" err="1">
                <a:solidFill>
                  <a:srgbClr val="002060"/>
                </a:solidFill>
              </a:rPr>
              <a:t>কোষ</a:t>
            </a:r>
            <a:r>
              <a:rPr lang="en-US" sz="3600" dirty="0">
                <a:solidFill>
                  <a:srgbClr val="002060"/>
                </a:solidFill>
              </a:rPr>
              <a:t> </a:t>
            </a:r>
            <a:r>
              <a:rPr lang="en-US" sz="3600" dirty="0" err="1">
                <a:solidFill>
                  <a:srgbClr val="002060"/>
                </a:solidFill>
              </a:rPr>
              <a:t>বিভাজন</a:t>
            </a:r>
            <a:r>
              <a:rPr lang="en-US" sz="3600" dirty="0">
                <a:solidFill>
                  <a:srgbClr val="002060"/>
                </a:solidFill>
              </a:rPr>
              <a:t> </a:t>
            </a:r>
            <a:endParaRPr lang="en-US" sz="3600" dirty="0" smtClean="0">
              <a:solidFill>
                <a:srgbClr val="002060"/>
              </a:solidFill>
            </a:endParaRPr>
          </a:p>
          <a:p>
            <a:pPr marL="0" indent="0" algn="ctr">
              <a:buNone/>
            </a:pPr>
            <a:r>
              <a:rPr lang="en-US" sz="3600" dirty="0" err="1" smtClean="0">
                <a:solidFill>
                  <a:srgbClr val="002060"/>
                </a:solidFill>
              </a:rPr>
              <a:t>বলা</a:t>
            </a:r>
            <a:r>
              <a:rPr lang="en-US" sz="3600" dirty="0" smtClean="0">
                <a:solidFill>
                  <a:srgbClr val="002060"/>
                </a:solidFill>
              </a:rPr>
              <a:t> </a:t>
            </a:r>
            <a:r>
              <a:rPr lang="en-US" sz="3600" dirty="0" err="1">
                <a:solidFill>
                  <a:srgbClr val="002060"/>
                </a:solidFill>
              </a:rPr>
              <a:t>হয়</a:t>
            </a:r>
            <a:r>
              <a:rPr lang="en-US" sz="3600" dirty="0">
                <a:solidFill>
                  <a:srgbClr val="002060"/>
                </a:solidFill>
              </a:rPr>
              <a:t> </a:t>
            </a:r>
            <a:r>
              <a:rPr lang="en-US" sz="3600" dirty="0" err="1">
                <a:solidFill>
                  <a:srgbClr val="002060"/>
                </a:solidFill>
              </a:rPr>
              <a:t>কেন</a:t>
            </a:r>
            <a:r>
              <a:rPr lang="en-US" sz="3600" dirty="0">
                <a:solidFill>
                  <a:srgbClr val="002060"/>
                </a:solidFill>
              </a:rPr>
              <a:t> </a:t>
            </a:r>
            <a:r>
              <a:rPr lang="en-US" sz="3600" dirty="0" err="1">
                <a:solidFill>
                  <a:srgbClr val="002060"/>
                </a:solidFill>
              </a:rPr>
              <a:t>বর্ণণা</a:t>
            </a:r>
            <a:r>
              <a:rPr lang="en-US" sz="3600" dirty="0">
                <a:solidFill>
                  <a:srgbClr val="002060"/>
                </a:solidFill>
              </a:rPr>
              <a:t> </a:t>
            </a:r>
            <a:r>
              <a:rPr lang="en-US" sz="3600" dirty="0" err="1">
                <a:solidFill>
                  <a:srgbClr val="002060"/>
                </a:solidFill>
              </a:rPr>
              <a:t>করতে</a:t>
            </a:r>
            <a:r>
              <a:rPr lang="en-US" sz="3600" dirty="0">
                <a:solidFill>
                  <a:srgbClr val="002060"/>
                </a:solidFill>
              </a:rPr>
              <a:t>  </a:t>
            </a:r>
            <a:r>
              <a:rPr lang="en-US" sz="3600" dirty="0" err="1">
                <a:solidFill>
                  <a:srgbClr val="002060"/>
                </a:solidFill>
              </a:rPr>
              <a:t>পারবে</a:t>
            </a:r>
            <a:r>
              <a:rPr lang="en-US" sz="3600" dirty="0">
                <a:solidFill>
                  <a:srgbClr val="002060"/>
                </a:solidFill>
              </a:rPr>
              <a:t> </a:t>
            </a:r>
          </a:p>
          <a:p>
            <a:pPr algn="ctr"/>
            <a:r>
              <a:rPr lang="as-IN" sz="3600" dirty="0"/>
              <a:t> </a:t>
            </a:r>
            <a:r>
              <a:rPr lang="as-IN" sz="3200" dirty="0">
                <a:solidFill>
                  <a:srgbClr val="002060"/>
                </a:solidFill>
                <a:latin typeface="NikoshBAN" panose="02000000000000000000" pitchFamily="2" charset="0"/>
                <a:cs typeface="NikoshBAN" panose="02000000000000000000" pitchFamily="2" charset="0"/>
              </a:rPr>
              <a:t>জীবনের ধারাবাহিকতা রক্ষায় মায়োসিসের অবদান </a:t>
            </a:r>
            <a:r>
              <a:rPr lang="en-US" sz="3200" dirty="0" err="1">
                <a:solidFill>
                  <a:srgbClr val="002060"/>
                </a:solidFill>
                <a:latin typeface="NikoshBAN" panose="02000000000000000000" pitchFamily="2" charset="0"/>
                <a:cs typeface="NikoshBAN" panose="02000000000000000000" pitchFamily="2" charset="0"/>
              </a:rPr>
              <a:t>ব্যাখ্যা</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করতে</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পারবে</a:t>
            </a:r>
            <a:r>
              <a:rPr lang="en-US" sz="3200" dirty="0">
                <a:solidFill>
                  <a:srgbClr val="002060"/>
                </a:solidFill>
                <a:latin typeface="NikoshBAN" panose="02000000000000000000" pitchFamily="2" charset="0"/>
                <a:cs typeface="NikoshBAN" panose="02000000000000000000" pitchFamily="2" charset="0"/>
              </a:rPr>
              <a:t> </a:t>
            </a:r>
          </a:p>
          <a:p>
            <a:pPr algn="ctr"/>
            <a:r>
              <a:rPr lang="en-US" sz="3200" dirty="0" err="1">
                <a:solidFill>
                  <a:srgbClr val="002060"/>
                </a:solidFill>
                <a:latin typeface="NikoshBAN" panose="02000000000000000000" pitchFamily="2" charset="0"/>
                <a:cs typeface="NikoshBAN" panose="02000000000000000000" pitchFamily="2" charset="0"/>
              </a:rPr>
              <a:t>মায়োসিস</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কোষ</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বিভাজনের</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ধাপসমূহ</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সম্পর্কে</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ধারনা</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লাভ</a:t>
            </a:r>
            <a:r>
              <a:rPr lang="en-US" sz="3200" dirty="0">
                <a:solidFill>
                  <a:srgbClr val="002060"/>
                </a:solidFill>
                <a:latin typeface="NikoshBAN" panose="02000000000000000000" pitchFamily="2" charset="0"/>
                <a:cs typeface="NikoshBAN" panose="02000000000000000000" pitchFamily="2" charset="0"/>
              </a:rPr>
              <a:t> </a:t>
            </a:r>
            <a:r>
              <a:rPr lang="en-US" sz="3200" dirty="0" err="1">
                <a:solidFill>
                  <a:srgbClr val="002060"/>
                </a:solidFill>
                <a:latin typeface="NikoshBAN" panose="02000000000000000000" pitchFamily="2" charset="0"/>
                <a:cs typeface="NikoshBAN" panose="02000000000000000000" pitchFamily="2" charset="0"/>
              </a:rPr>
              <a:t>করবে</a:t>
            </a:r>
            <a:r>
              <a:rPr lang="en-US" sz="3200" dirty="0">
                <a:solidFill>
                  <a:srgbClr val="002060"/>
                </a:solidFill>
                <a:latin typeface="NikoshBAN" panose="02000000000000000000" pitchFamily="2" charset="0"/>
                <a:cs typeface="NikoshBAN" panose="02000000000000000000" pitchFamily="2" charset="0"/>
              </a:rPr>
              <a:t> </a:t>
            </a:r>
          </a:p>
        </p:txBody>
      </p:sp>
      <p:sp>
        <p:nvSpPr>
          <p:cNvPr id="4" name="Footer Placeholder 3"/>
          <p:cNvSpPr>
            <a:spLocks noGrp="1"/>
          </p:cNvSpPr>
          <p:nvPr>
            <p:ph type="ftr" sz="quarter" idx="11"/>
          </p:nvPr>
        </p:nvSpPr>
        <p:spPr>
          <a:xfrm>
            <a:off x="1295400" y="5969000"/>
            <a:ext cx="10128661" cy="716808"/>
          </a:xfrm>
        </p:spPr>
        <p:txBody>
          <a:bodyPr/>
          <a:lstStyle/>
          <a:p>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2066967613"/>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65000">
              <a:srgbClr val="D0EB96">
                <a:lumMod val="96000"/>
              </a:srgbClr>
            </a:gs>
            <a:gs pos="4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7B7159-D1F0-F992-7A34-38DF15B57F5E}"/>
              </a:ext>
            </a:extLst>
          </p:cNvPr>
          <p:cNvSpPr>
            <a:spLocks noGrp="1"/>
          </p:cNvSpPr>
          <p:nvPr>
            <p:ph type="title"/>
          </p:nvPr>
        </p:nvSpPr>
        <p:spPr>
          <a:xfrm>
            <a:off x="1577667" y="1130104"/>
            <a:ext cx="8596668" cy="1320800"/>
          </a:xfrm>
        </p:spPr>
        <p:txBody>
          <a:bodyPr>
            <a:normAutofit/>
          </a:bodyPr>
          <a:lstStyle/>
          <a:p>
            <a:r>
              <a:rPr lang="en-US" sz="7200" b="1" dirty="0" err="1">
                <a:solidFill>
                  <a:srgbClr val="FF0000"/>
                </a:solidFill>
              </a:rPr>
              <a:t>বাড়ির</a:t>
            </a:r>
            <a:r>
              <a:rPr lang="en-US" sz="7200" b="1" dirty="0">
                <a:solidFill>
                  <a:srgbClr val="FF0000"/>
                </a:solidFill>
              </a:rPr>
              <a:t> </a:t>
            </a:r>
            <a:r>
              <a:rPr lang="en-US" sz="7200" b="1" dirty="0" err="1">
                <a:solidFill>
                  <a:srgbClr val="FF0000"/>
                </a:solidFill>
              </a:rPr>
              <a:t>কাজঃ</a:t>
            </a:r>
            <a:r>
              <a:rPr lang="en-US" sz="7200" b="1" dirty="0">
                <a:solidFill>
                  <a:srgbClr val="FF0000"/>
                </a:solidFill>
              </a:rPr>
              <a:t> </a:t>
            </a:r>
          </a:p>
        </p:txBody>
      </p:sp>
      <p:sp>
        <p:nvSpPr>
          <p:cNvPr id="3" name="Content Placeholder 2">
            <a:extLst>
              <a:ext uri="{FF2B5EF4-FFF2-40B4-BE49-F238E27FC236}">
                <a16:creationId xmlns="" xmlns:a16="http://schemas.microsoft.com/office/drawing/2014/main" id="{34491233-B471-1AFF-1329-54CA3C9C456C}"/>
              </a:ext>
            </a:extLst>
          </p:cNvPr>
          <p:cNvSpPr>
            <a:spLocks noGrp="1"/>
          </p:cNvSpPr>
          <p:nvPr>
            <p:ph idx="1"/>
          </p:nvPr>
        </p:nvSpPr>
        <p:spPr>
          <a:xfrm>
            <a:off x="1197839" y="2697480"/>
            <a:ext cx="10059708" cy="1902655"/>
          </a:xfrm>
        </p:spPr>
        <p:txBody>
          <a:bodyPr>
            <a:normAutofit/>
          </a:bodyPr>
          <a:lstStyle/>
          <a:p>
            <a:r>
              <a:rPr lang="en-US" sz="2800" b="1" dirty="0" err="1">
                <a:solidFill>
                  <a:srgbClr val="FF0000"/>
                </a:solidFill>
              </a:rPr>
              <a:t>জীবের</a:t>
            </a:r>
            <a:r>
              <a:rPr lang="en-US" sz="2800" b="1" dirty="0">
                <a:solidFill>
                  <a:srgbClr val="FF0000"/>
                </a:solidFill>
              </a:rPr>
              <a:t> </a:t>
            </a:r>
            <a:r>
              <a:rPr lang="en-US" sz="2800" b="1" dirty="0" err="1">
                <a:solidFill>
                  <a:srgbClr val="FF0000"/>
                </a:solidFill>
              </a:rPr>
              <a:t>অস্তিত্ব</a:t>
            </a:r>
            <a:r>
              <a:rPr lang="en-US" sz="2800" b="1" dirty="0">
                <a:solidFill>
                  <a:srgbClr val="FF0000"/>
                </a:solidFill>
              </a:rPr>
              <a:t> </a:t>
            </a:r>
            <a:r>
              <a:rPr lang="en-US" sz="2800" b="1" dirty="0" err="1">
                <a:solidFill>
                  <a:srgbClr val="FF0000"/>
                </a:solidFill>
              </a:rPr>
              <a:t>রক্ষায়</a:t>
            </a:r>
            <a:r>
              <a:rPr lang="en-US" sz="2800" b="1" dirty="0">
                <a:solidFill>
                  <a:srgbClr val="FF0000"/>
                </a:solidFill>
              </a:rPr>
              <a:t> </a:t>
            </a:r>
            <a:r>
              <a:rPr lang="en-US" sz="2800" b="1" dirty="0" err="1">
                <a:solidFill>
                  <a:srgbClr val="FF0000"/>
                </a:solidFill>
              </a:rPr>
              <a:t>মায়োসিস</a:t>
            </a:r>
            <a:r>
              <a:rPr lang="en-US" sz="2800" b="1" dirty="0">
                <a:solidFill>
                  <a:srgbClr val="FF0000"/>
                </a:solidFill>
              </a:rPr>
              <a:t> </a:t>
            </a:r>
            <a:r>
              <a:rPr lang="en-US" sz="2800" b="1" dirty="0" err="1">
                <a:solidFill>
                  <a:srgbClr val="FF0000"/>
                </a:solidFill>
              </a:rPr>
              <a:t>কোষ</a:t>
            </a:r>
            <a:r>
              <a:rPr lang="en-US" sz="2800" b="1" dirty="0">
                <a:solidFill>
                  <a:srgbClr val="FF0000"/>
                </a:solidFill>
              </a:rPr>
              <a:t> </a:t>
            </a:r>
            <a:r>
              <a:rPr lang="en-US" sz="2800" b="1" dirty="0" err="1">
                <a:solidFill>
                  <a:srgbClr val="FF0000"/>
                </a:solidFill>
              </a:rPr>
              <a:t>বিভাজনের</a:t>
            </a:r>
            <a:r>
              <a:rPr lang="en-US" sz="2800" b="1" dirty="0">
                <a:solidFill>
                  <a:srgbClr val="FF0000"/>
                </a:solidFill>
              </a:rPr>
              <a:t> </a:t>
            </a:r>
            <a:r>
              <a:rPr lang="en-US" sz="2800" b="1" dirty="0" err="1">
                <a:solidFill>
                  <a:srgbClr val="FF0000"/>
                </a:solidFill>
              </a:rPr>
              <a:t>ভূমিকা</a:t>
            </a:r>
            <a:r>
              <a:rPr lang="en-US" sz="2800" b="1" dirty="0">
                <a:solidFill>
                  <a:srgbClr val="FF0000"/>
                </a:solidFill>
              </a:rPr>
              <a:t> </a:t>
            </a:r>
            <a:r>
              <a:rPr lang="en-US" sz="2800" b="1" dirty="0" err="1">
                <a:solidFill>
                  <a:srgbClr val="FF0000"/>
                </a:solidFill>
              </a:rPr>
              <a:t>অপরিসীম</a:t>
            </a:r>
            <a:r>
              <a:rPr lang="en-US" sz="2800" b="1" dirty="0">
                <a:solidFill>
                  <a:srgbClr val="FF0000"/>
                </a:solidFill>
              </a:rPr>
              <a:t>- </a:t>
            </a:r>
            <a:r>
              <a:rPr lang="en-US" sz="2800" b="1" dirty="0" err="1">
                <a:solidFill>
                  <a:srgbClr val="FF0000"/>
                </a:solidFill>
              </a:rPr>
              <a:t>এর</a:t>
            </a:r>
            <a:r>
              <a:rPr lang="en-US" sz="2800" b="1" dirty="0">
                <a:solidFill>
                  <a:srgbClr val="FF0000"/>
                </a:solidFill>
              </a:rPr>
              <a:t> </a:t>
            </a:r>
            <a:r>
              <a:rPr lang="en-US" sz="2800" b="1" dirty="0" err="1">
                <a:solidFill>
                  <a:srgbClr val="FF0000"/>
                </a:solidFill>
              </a:rPr>
              <a:t>উপর</a:t>
            </a:r>
            <a:r>
              <a:rPr lang="en-US" sz="2800" b="1" dirty="0">
                <a:solidFill>
                  <a:srgbClr val="FF0000"/>
                </a:solidFill>
              </a:rPr>
              <a:t> </a:t>
            </a:r>
            <a:r>
              <a:rPr lang="en-US" sz="2800" b="1" dirty="0" err="1">
                <a:solidFill>
                  <a:srgbClr val="FF0000"/>
                </a:solidFill>
              </a:rPr>
              <a:t>একটি</a:t>
            </a:r>
            <a:r>
              <a:rPr lang="en-US" sz="2800" b="1" dirty="0">
                <a:solidFill>
                  <a:srgbClr val="FF0000"/>
                </a:solidFill>
              </a:rPr>
              <a:t> </a:t>
            </a:r>
            <a:r>
              <a:rPr lang="en-US" sz="2800" b="1" dirty="0" err="1">
                <a:solidFill>
                  <a:srgbClr val="FF0000"/>
                </a:solidFill>
              </a:rPr>
              <a:t>প্রতিবেদন</a:t>
            </a:r>
            <a:r>
              <a:rPr lang="en-US" sz="2800" b="1" dirty="0">
                <a:solidFill>
                  <a:srgbClr val="FF0000"/>
                </a:solidFill>
              </a:rPr>
              <a:t> </a:t>
            </a:r>
            <a:r>
              <a:rPr lang="en-US" sz="2800" b="1" dirty="0" err="1">
                <a:solidFill>
                  <a:srgbClr val="FF0000"/>
                </a:solidFill>
              </a:rPr>
              <a:t>লিখে</a:t>
            </a:r>
            <a:r>
              <a:rPr lang="en-US" sz="2800" b="1" dirty="0">
                <a:solidFill>
                  <a:srgbClr val="FF0000"/>
                </a:solidFill>
              </a:rPr>
              <a:t> </a:t>
            </a:r>
            <a:r>
              <a:rPr lang="en-US" sz="2800" b="1" dirty="0" err="1">
                <a:solidFill>
                  <a:srgbClr val="FF0000"/>
                </a:solidFill>
              </a:rPr>
              <a:t>তোমার</a:t>
            </a:r>
            <a:r>
              <a:rPr lang="en-US" sz="2800" b="1" dirty="0">
                <a:solidFill>
                  <a:srgbClr val="FF0000"/>
                </a:solidFill>
              </a:rPr>
              <a:t> </a:t>
            </a:r>
            <a:r>
              <a:rPr lang="en-US" sz="2800" b="1" dirty="0" err="1">
                <a:solidFill>
                  <a:srgbClr val="FF0000"/>
                </a:solidFill>
              </a:rPr>
              <a:t>শ্রেণি</a:t>
            </a:r>
            <a:r>
              <a:rPr lang="en-US" sz="2800" b="1" dirty="0">
                <a:solidFill>
                  <a:srgbClr val="FF0000"/>
                </a:solidFill>
              </a:rPr>
              <a:t> </a:t>
            </a:r>
            <a:r>
              <a:rPr lang="en-US" sz="2800" b="1" dirty="0" err="1">
                <a:solidFill>
                  <a:srgbClr val="FF0000"/>
                </a:solidFill>
              </a:rPr>
              <a:t>শিক্ষকের</a:t>
            </a:r>
            <a:r>
              <a:rPr lang="en-US" sz="2800" b="1" dirty="0">
                <a:solidFill>
                  <a:srgbClr val="FF0000"/>
                </a:solidFill>
              </a:rPr>
              <a:t> </a:t>
            </a:r>
            <a:r>
              <a:rPr lang="en-US" sz="2800" b="1" dirty="0" err="1">
                <a:solidFill>
                  <a:srgbClr val="FF0000"/>
                </a:solidFill>
              </a:rPr>
              <a:t>নিকট</a:t>
            </a:r>
            <a:r>
              <a:rPr lang="en-US" sz="2800" b="1" dirty="0">
                <a:solidFill>
                  <a:srgbClr val="FF0000"/>
                </a:solidFill>
              </a:rPr>
              <a:t> </a:t>
            </a:r>
            <a:r>
              <a:rPr lang="en-US" sz="2800" b="1" dirty="0" err="1">
                <a:solidFill>
                  <a:srgbClr val="FF0000"/>
                </a:solidFill>
              </a:rPr>
              <a:t>জমা</a:t>
            </a:r>
            <a:r>
              <a:rPr lang="en-US" sz="2800" b="1" dirty="0">
                <a:solidFill>
                  <a:srgbClr val="FF0000"/>
                </a:solidFill>
              </a:rPr>
              <a:t> </a:t>
            </a:r>
            <a:r>
              <a:rPr lang="en-US" sz="2800" b="1" dirty="0" err="1">
                <a:solidFill>
                  <a:srgbClr val="FF0000"/>
                </a:solidFill>
              </a:rPr>
              <a:t>দাও</a:t>
            </a:r>
            <a:r>
              <a:rPr lang="en-US" sz="2800" b="1">
                <a:solidFill>
                  <a:srgbClr val="FF0000"/>
                </a:solidFill>
              </a:rPr>
              <a:t> । </a:t>
            </a:r>
            <a:endParaRPr lang="en-US" sz="2800" b="1" dirty="0">
              <a:solidFill>
                <a:srgbClr val="FF0000"/>
              </a:solidFill>
            </a:endParaRPr>
          </a:p>
        </p:txBody>
      </p:sp>
      <p:sp>
        <p:nvSpPr>
          <p:cNvPr id="4" name="Footer Placeholder 3"/>
          <p:cNvSpPr>
            <a:spLocks noGrp="1"/>
          </p:cNvSpPr>
          <p:nvPr>
            <p:ph type="ftr" sz="quarter" idx="11"/>
          </p:nvPr>
        </p:nvSpPr>
        <p:spPr>
          <a:xfrm>
            <a:off x="1295401" y="5968999"/>
            <a:ext cx="10259290" cy="491177"/>
          </a:xfrm>
        </p:spPr>
        <p:txBody>
          <a:bodyPr/>
          <a:lstStyle/>
          <a:p>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883628336"/>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17BCCA22-3458-A0F4-0BAD-97727AC037B7}"/>
              </a:ext>
            </a:extLst>
          </p:cNvPr>
          <p:cNvSpPr txBox="1"/>
          <p:nvPr/>
        </p:nvSpPr>
        <p:spPr>
          <a:xfrm>
            <a:off x="947226" y="3145858"/>
            <a:ext cx="10466363" cy="769441"/>
          </a:xfrm>
          <a:prstGeom prst="rect">
            <a:avLst/>
          </a:prstGeom>
          <a:noFill/>
        </p:spPr>
        <p:txBody>
          <a:bodyPr wrap="square" rtlCol="0">
            <a:spAutoFit/>
          </a:bodyPr>
          <a:lstStyle/>
          <a:p>
            <a:r>
              <a:rPr lang="en-US" sz="4400" dirty="0" err="1">
                <a:solidFill>
                  <a:srgbClr val="FF0000"/>
                </a:solidFill>
                <a:latin typeface="NikoshBAN" panose="02000000000000000000" pitchFamily="2" charset="0"/>
                <a:cs typeface="NikoshBAN" panose="02000000000000000000" pitchFamily="2" charset="0"/>
              </a:rPr>
              <a:t>পরবর্তী</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ক্লাসে</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মায়োসিস</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এর</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ধাপসমূহ</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আলোচনা</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করা</a:t>
            </a:r>
            <a:r>
              <a:rPr lang="en-US" sz="4400" dirty="0">
                <a:solidFill>
                  <a:srgbClr val="FF0000"/>
                </a:solidFill>
                <a:latin typeface="NikoshBAN" panose="02000000000000000000" pitchFamily="2" charset="0"/>
                <a:cs typeface="NikoshBAN" panose="02000000000000000000" pitchFamily="2" charset="0"/>
              </a:rPr>
              <a:t> </a:t>
            </a:r>
            <a:r>
              <a:rPr lang="en-US" sz="4400" dirty="0" err="1">
                <a:solidFill>
                  <a:srgbClr val="FF0000"/>
                </a:solidFill>
                <a:latin typeface="NikoshBAN" panose="02000000000000000000" pitchFamily="2" charset="0"/>
                <a:cs typeface="NikoshBAN" panose="02000000000000000000" pitchFamily="2" charset="0"/>
              </a:rPr>
              <a:t>হবে</a:t>
            </a:r>
            <a:r>
              <a:rPr lang="en-US" sz="4400" dirty="0">
                <a:solidFill>
                  <a:srgbClr val="FF0000"/>
                </a:solidFill>
                <a:latin typeface="NikoshBAN" panose="02000000000000000000" pitchFamily="2" charset="0"/>
                <a:cs typeface="NikoshBAN" panose="02000000000000000000" pitchFamily="2" charset="0"/>
              </a:rPr>
              <a:t> । </a:t>
            </a:r>
          </a:p>
        </p:txBody>
      </p:sp>
      <p:sp>
        <p:nvSpPr>
          <p:cNvPr id="3" name="Footer Placeholder 2"/>
          <p:cNvSpPr>
            <a:spLocks noGrp="1"/>
          </p:cNvSpPr>
          <p:nvPr>
            <p:ph type="ftr" sz="quarter" idx="11"/>
          </p:nvPr>
        </p:nvSpPr>
        <p:spPr>
          <a:xfrm>
            <a:off x="1295401" y="5731493"/>
            <a:ext cx="10118188" cy="324922"/>
          </a:xfrm>
        </p:spPr>
        <p:txBody>
          <a:bodyPr/>
          <a:lstStyle/>
          <a:p>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41158552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 xmlns:a16="http://schemas.microsoft.com/office/drawing/2014/main" id="{8AF0A136-FBDD-2836-AB49-C0164D9380D4}"/>
              </a:ext>
            </a:extLst>
          </p:cNvPr>
          <p:cNvSpPr>
            <a:spLocks noGrp="1"/>
          </p:cNvSpPr>
          <p:nvPr>
            <p:ph type="title"/>
          </p:nvPr>
        </p:nvSpPr>
        <p:spPr>
          <a:xfrm>
            <a:off x="0" y="0"/>
            <a:ext cx="12192000" cy="6858000"/>
          </a:xfrm>
        </p:spPr>
        <p:txBody>
          <a:bodyPr anchor="ctr">
            <a:normAutofit/>
          </a:bodyPr>
          <a:lstStyle/>
          <a:p>
            <a:pPr algn="ctr"/>
            <a:r>
              <a:rPr lang="en-US" sz="25800" dirty="0" err="1">
                <a:solidFill>
                  <a:schemeClr val="accent2">
                    <a:lumMod val="60000"/>
                    <a:lumOff val="40000"/>
                  </a:schemeClr>
                </a:solidFill>
              </a:rPr>
              <a:t>ধন্যবাদ</a:t>
            </a:r>
            <a:r>
              <a:rPr lang="en-US" sz="25800" dirty="0"/>
              <a:t> </a:t>
            </a:r>
          </a:p>
        </p:txBody>
      </p:sp>
      <p:sp>
        <p:nvSpPr>
          <p:cNvPr id="3" name="Footer Placeholder 2"/>
          <p:cNvSpPr>
            <a:spLocks noGrp="1"/>
          </p:cNvSpPr>
          <p:nvPr>
            <p:ph type="ftr" sz="quarter" idx="11"/>
          </p:nvPr>
        </p:nvSpPr>
        <p:spPr>
          <a:xfrm>
            <a:off x="1295400" y="5968999"/>
            <a:ext cx="10354293" cy="443675"/>
          </a:xfrm>
        </p:spPr>
        <p:txBody>
          <a:bodyPr/>
          <a:lstStyle/>
          <a:p>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139362944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 xmlns:a16="http://schemas.microsoft.com/office/drawing/2014/main" id="{FB077150-8A65-F443-B133-48D6D6395CFF}"/>
              </a:ext>
            </a:extLst>
          </p:cNvPr>
          <p:cNvPicPr>
            <a:picLocks noChangeAspect="1"/>
          </p:cNvPicPr>
          <p:nvPr/>
        </p:nvPicPr>
        <p:blipFill>
          <a:blip r:embed="rId2"/>
          <a:stretch>
            <a:fillRect/>
          </a:stretch>
        </p:blipFill>
        <p:spPr>
          <a:xfrm>
            <a:off x="-34977" y="11342"/>
            <a:ext cx="12261954" cy="6846658"/>
          </a:xfrm>
          <a:prstGeom prst="rect">
            <a:avLst/>
          </a:prstGeom>
        </p:spPr>
      </p:pic>
      <p:sp>
        <p:nvSpPr>
          <p:cNvPr id="3" name="Rectangle 2">
            <a:extLst>
              <a:ext uri="{FF2B5EF4-FFF2-40B4-BE49-F238E27FC236}">
                <a16:creationId xmlns="" xmlns:a16="http://schemas.microsoft.com/office/drawing/2014/main" id="{11A249C8-748C-4F5E-ECC3-42A1E961718F}"/>
              </a:ext>
            </a:extLst>
          </p:cNvPr>
          <p:cNvSpPr/>
          <p:nvPr/>
        </p:nvSpPr>
        <p:spPr>
          <a:xfrm>
            <a:off x="0" y="284813"/>
            <a:ext cx="10463134" cy="5201424"/>
          </a:xfrm>
          <a:prstGeom prst="rect">
            <a:avLst/>
          </a:prstGeom>
          <a:noFill/>
          <a:ln>
            <a:noFill/>
          </a:ln>
          <a:scene3d>
            <a:camera prst="orthographicFront"/>
            <a:lightRig rig="threePt" dir="t"/>
          </a:scene3d>
          <a:sp3d>
            <a:bevelT/>
          </a:sp3d>
        </p:spPr>
        <p:style>
          <a:lnRef idx="0">
            <a:scrgbClr r="0" g="0" b="0"/>
          </a:lnRef>
          <a:fillRef idx="0">
            <a:scrgbClr r="0" g="0" b="0"/>
          </a:fillRef>
          <a:effectRef idx="0">
            <a:scrgbClr r="0" g="0" b="0"/>
          </a:effectRef>
          <a:fontRef idx="minor">
            <a:schemeClr val="accent3"/>
          </a:fontRef>
        </p:style>
        <p:txBody>
          <a:bodyPr wrap="square" lIns="91440" tIns="45720" rIns="91440" bIns="45720">
            <a:spAutoFit/>
          </a:bodyPr>
          <a:lstStyle/>
          <a:p>
            <a:pPr algn="ctr"/>
            <a:r>
              <a:rPr lang="en-US" sz="13800" b="1" cap="none" spc="0" dirty="0" err="1">
                <a:ln w="22225">
                  <a:solidFill>
                    <a:schemeClr val="accent2"/>
                  </a:solidFill>
                  <a:prstDash val="solid"/>
                </a:ln>
                <a:solidFill>
                  <a:schemeClr val="tx1">
                    <a:lumMod val="95000"/>
                    <a:lumOff val="5000"/>
                  </a:schemeClr>
                </a:solidFill>
                <a:effectLst/>
              </a:rPr>
              <a:t>জীব</a:t>
            </a:r>
            <a:r>
              <a:rPr lang="en-US" sz="13800" b="1" dirty="0">
                <a:ln w="22225">
                  <a:solidFill>
                    <a:schemeClr val="accent2"/>
                  </a:solidFill>
                  <a:prstDash val="solid"/>
                </a:ln>
                <a:solidFill>
                  <a:schemeClr val="tx1">
                    <a:lumMod val="95000"/>
                    <a:lumOff val="5000"/>
                  </a:schemeClr>
                </a:solidFill>
              </a:rPr>
              <a:t>  </a:t>
            </a:r>
            <a:r>
              <a:rPr lang="en-US" sz="13800" b="1" dirty="0" err="1">
                <a:ln w="22225">
                  <a:solidFill>
                    <a:schemeClr val="accent2"/>
                  </a:solidFill>
                  <a:prstDash val="solid"/>
                </a:ln>
                <a:solidFill>
                  <a:schemeClr val="tx1">
                    <a:lumMod val="95000"/>
                    <a:lumOff val="5000"/>
                  </a:schemeClr>
                </a:solidFill>
              </a:rPr>
              <a:t>বি</a:t>
            </a:r>
            <a:r>
              <a:rPr lang="en-US" sz="13800" b="1" cap="none" spc="0" dirty="0" err="1">
                <a:ln w="22225">
                  <a:solidFill>
                    <a:schemeClr val="accent2"/>
                  </a:solidFill>
                  <a:prstDash val="solid"/>
                </a:ln>
                <a:solidFill>
                  <a:schemeClr val="tx1">
                    <a:lumMod val="95000"/>
                    <a:lumOff val="5000"/>
                  </a:schemeClr>
                </a:solidFill>
                <a:effectLst/>
              </a:rPr>
              <a:t>জ্ঞান</a:t>
            </a:r>
            <a:r>
              <a:rPr lang="en-US" sz="13800" b="1" cap="none" spc="0" dirty="0">
                <a:ln w="22225">
                  <a:solidFill>
                    <a:schemeClr val="accent2"/>
                  </a:solidFill>
                  <a:prstDash val="solid"/>
                </a:ln>
                <a:solidFill>
                  <a:schemeClr val="tx1">
                    <a:lumMod val="95000"/>
                    <a:lumOff val="5000"/>
                  </a:schemeClr>
                </a:solidFill>
                <a:effectLst/>
              </a:rPr>
              <a:t> </a:t>
            </a:r>
          </a:p>
          <a:p>
            <a:pPr algn="ctr"/>
            <a:r>
              <a:rPr lang="en-US" sz="5400" b="1" cap="none" spc="0" dirty="0">
                <a:ln w="22225">
                  <a:solidFill>
                    <a:schemeClr val="accent2"/>
                  </a:solidFill>
                  <a:prstDash val="solid"/>
                </a:ln>
                <a:effectLst/>
              </a:rPr>
              <a:t>১ম </a:t>
            </a:r>
            <a:r>
              <a:rPr lang="en-US" sz="5400" b="1" cap="none" spc="0" dirty="0" err="1">
                <a:ln w="22225">
                  <a:solidFill>
                    <a:schemeClr val="accent2"/>
                  </a:solidFill>
                  <a:prstDash val="solid"/>
                </a:ln>
                <a:effectLst/>
              </a:rPr>
              <a:t>পত্র</a:t>
            </a:r>
            <a:r>
              <a:rPr lang="en-US" sz="5400" b="1" cap="none" spc="0" dirty="0">
                <a:ln w="22225">
                  <a:solidFill>
                    <a:schemeClr val="accent2"/>
                  </a:solidFill>
                  <a:prstDash val="solid"/>
                </a:ln>
                <a:effectLst/>
              </a:rPr>
              <a:t>  </a:t>
            </a:r>
          </a:p>
          <a:p>
            <a:pPr algn="ctr"/>
            <a:r>
              <a:rPr lang="en-US" sz="9600" b="1" cap="none" spc="0" dirty="0" err="1">
                <a:ln w="22225">
                  <a:solidFill>
                    <a:schemeClr val="accent2"/>
                  </a:solidFill>
                  <a:prstDash val="solid"/>
                </a:ln>
                <a:solidFill>
                  <a:srgbClr val="FF0000"/>
                </a:solidFill>
                <a:effectLst/>
              </a:rPr>
              <a:t>উদ্ভিদ</a:t>
            </a:r>
            <a:r>
              <a:rPr lang="en-US" sz="9600" b="1" cap="none" spc="0" dirty="0">
                <a:ln w="22225">
                  <a:solidFill>
                    <a:schemeClr val="accent2"/>
                  </a:solidFill>
                  <a:prstDash val="solid"/>
                </a:ln>
                <a:solidFill>
                  <a:srgbClr val="FF0000"/>
                </a:solidFill>
                <a:effectLst/>
              </a:rPr>
              <a:t> </a:t>
            </a:r>
            <a:r>
              <a:rPr lang="en-US" sz="9600" b="1" cap="none" spc="0" dirty="0" err="1">
                <a:ln w="22225">
                  <a:solidFill>
                    <a:schemeClr val="accent2"/>
                  </a:solidFill>
                  <a:prstDash val="solid"/>
                </a:ln>
                <a:solidFill>
                  <a:srgbClr val="FF0000"/>
                </a:solidFill>
                <a:effectLst/>
              </a:rPr>
              <a:t>বিজ্ঞান</a:t>
            </a:r>
            <a:r>
              <a:rPr lang="en-US" sz="9600" b="1" cap="none" spc="0" dirty="0">
                <a:ln w="22225">
                  <a:solidFill>
                    <a:schemeClr val="accent2"/>
                  </a:solidFill>
                  <a:prstDash val="solid"/>
                </a:ln>
                <a:solidFill>
                  <a:srgbClr val="FF0000"/>
                </a:solidFill>
                <a:effectLst/>
              </a:rPr>
              <a:t> </a:t>
            </a:r>
          </a:p>
          <a:p>
            <a:pPr algn="ctr"/>
            <a:r>
              <a:rPr lang="en-US" sz="4000" b="1" dirty="0" err="1">
                <a:ln w="22225">
                  <a:solidFill>
                    <a:schemeClr val="accent2"/>
                  </a:solidFill>
                  <a:prstDash val="solid"/>
                </a:ln>
                <a:solidFill>
                  <a:srgbClr val="000000"/>
                </a:solidFill>
                <a:highlight>
                  <a:srgbClr val="FFFF00"/>
                </a:highlight>
              </a:rPr>
              <a:t>একাদশ</a:t>
            </a:r>
            <a:r>
              <a:rPr lang="en-US" sz="4000" b="1" dirty="0">
                <a:ln w="22225">
                  <a:solidFill>
                    <a:schemeClr val="accent2"/>
                  </a:solidFill>
                  <a:prstDash val="solid"/>
                </a:ln>
                <a:solidFill>
                  <a:srgbClr val="000000"/>
                </a:solidFill>
                <a:highlight>
                  <a:srgbClr val="FFFF00"/>
                </a:highlight>
              </a:rPr>
              <a:t> </a:t>
            </a:r>
            <a:r>
              <a:rPr lang="en-US" sz="4000" b="1" dirty="0" err="1">
                <a:ln w="22225">
                  <a:solidFill>
                    <a:schemeClr val="accent2"/>
                  </a:solidFill>
                  <a:prstDash val="solid"/>
                </a:ln>
                <a:solidFill>
                  <a:srgbClr val="000000"/>
                </a:solidFill>
                <a:highlight>
                  <a:srgbClr val="FFFF00"/>
                </a:highlight>
              </a:rPr>
              <a:t>শ্রেণী</a:t>
            </a:r>
            <a:r>
              <a:rPr lang="en-US" sz="4000" b="1" dirty="0">
                <a:ln w="22225">
                  <a:solidFill>
                    <a:schemeClr val="accent2"/>
                  </a:solidFill>
                  <a:prstDash val="solid"/>
                </a:ln>
                <a:solidFill>
                  <a:srgbClr val="000000"/>
                </a:solidFill>
                <a:highlight>
                  <a:srgbClr val="FFFF00"/>
                </a:highlight>
              </a:rPr>
              <a:t> </a:t>
            </a:r>
            <a:endParaRPr lang="en-US" sz="4000" b="1" cap="none" spc="0" dirty="0">
              <a:ln w="22225">
                <a:solidFill>
                  <a:schemeClr val="accent2"/>
                </a:solidFill>
                <a:prstDash val="solid"/>
              </a:ln>
              <a:solidFill>
                <a:srgbClr val="000000"/>
              </a:solidFill>
              <a:effectLst/>
              <a:highlight>
                <a:srgbClr val="FFFF00"/>
              </a:highlight>
            </a:endParaRPr>
          </a:p>
        </p:txBody>
      </p:sp>
      <p:sp>
        <p:nvSpPr>
          <p:cNvPr id="4" name="Footer Placeholder 3"/>
          <p:cNvSpPr>
            <a:spLocks noGrp="1"/>
          </p:cNvSpPr>
          <p:nvPr>
            <p:ph type="ftr" sz="quarter" idx="11"/>
          </p:nvPr>
        </p:nvSpPr>
        <p:spPr>
          <a:xfrm>
            <a:off x="1306287" y="5880811"/>
            <a:ext cx="9156847" cy="496238"/>
          </a:xfrm>
        </p:spPr>
        <p:txBody>
          <a:bodyPr/>
          <a:lstStyle/>
          <a:p>
            <a:r>
              <a:rPr lang="en-US" sz="2400" dirty="0" smtClean="0">
                <a:solidFill>
                  <a:srgbClr val="A82D18"/>
                </a:solidFill>
              </a:rPr>
              <a:t>Md. </a:t>
            </a:r>
            <a:r>
              <a:rPr lang="en-US" sz="2400" dirty="0" err="1" smtClean="0">
                <a:solidFill>
                  <a:srgbClr val="A82D18"/>
                </a:solidFill>
              </a:rPr>
              <a:t>Gaziur</a:t>
            </a:r>
            <a:r>
              <a:rPr lang="en-US" sz="2400" dirty="0" smtClean="0">
                <a:solidFill>
                  <a:srgbClr val="A82D18"/>
                </a:solidFill>
              </a:rPr>
              <a:t> </a:t>
            </a:r>
            <a:r>
              <a:rPr lang="en-US" sz="2400" dirty="0" err="1" smtClean="0">
                <a:solidFill>
                  <a:srgbClr val="A82D18"/>
                </a:solidFill>
              </a:rPr>
              <a:t>Rahaman</a:t>
            </a:r>
            <a:r>
              <a:rPr lang="en-US" sz="2400" dirty="0" smtClean="0">
                <a:solidFill>
                  <a:srgbClr val="A82D18"/>
                </a:solidFill>
              </a:rPr>
              <a:t>, B.sc (</a:t>
            </a:r>
            <a:r>
              <a:rPr lang="en-US" sz="2400" dirty="0" err="1" smtClean="0">
                <a:solidFill>
                  <a:srgbClr val="A82D18"/>
                </a:solidFill>
              </a:rPr>
              <a:t>Hons</a:t>
            </a:r>
            <a:r>
              <a:rPr lang="en-US" sz="2400" dirty="0" smtClean="0">
                <a:solidFill>
                  <a:srgbClr val="A82D18"/>
                </a:solidFill>
              </a:rPr>
              <a:t>), </a:t>
            </a:r>
            <a:r>
              <a:rPr lang="en-US" sz="2400" dirty="0" err="1" smtClean="0">
                <a:solidFill>
                  <a:srgbClr val="A82D18"/>
                </a:solidFill>
              </a:rPr>
              <a:t>B.ed</a:t>
            </a:r>
            <a:r>
              <a:rPr lang="en-US" sz="2400" dirty="0" smtClean="0">
                <a:solidFill>
                  <a:srgbClr val="A82D18"/>
                </a:solidFill>
              </a:rPr>
              <a:t>, </a:t>
            </a:r>
            <a:r>
              <a:rPr lang="en-US" sz="2400" dirty="0" err="1" smtClean="0">
                <a:solidFill>
                  <a:srgbClr val="A82D18"/>
                </a:solidFill>
              </a:rPr>
              <a:t>M.Sc</a:t>
            </a:r>
            <a:r>
              <a:rPr lang="en-US" sz="2400" dirty="0" smtClean="0">
                <a:solidFill>
                  <a:srgbClr val="A82D18"/>
                </a:solidFill>
              </a:rPr>
              <a:t> Dhaka College, Dhaka</a:t>
            </a:r>
            <a:endParaRPr lang="en-US" sz="2400" dirty="0">
              <a:solidFill>
                <a:srgbClr val="A82D18"/>
              </a:solidFill>
            </a:endParaRPr>
          </a:p>
        </p:txBody>
      </p:sp>
    </p:spTree>
    <p:extLst>
      <p:ext uri="{BB962C8B-B14F-4D97-AF65-F5344CB8AC3E}">
        <p14:creationId xmlns:p14="http://schemas.microsoft.com/office/powerpoint/2010/main" val="3562434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pattFill prst="lgGrid">
          <a:fgClr>
            <a:schemeClr val="bg2"/>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FA1098-E2A3-7D42-8243-C5CF3966F079}"/>
              </a:ext>
            </a:extLst>
          </p:cNvPr>
          <p:cNvSpPr>
            <a:spLocks noGrp="1"/>
          </p:cNvSpPr>
          <p:nvPr>
            <p:ph type="title"/>
          </p:nvPr>
        </p:nvSpPr>
        <p:spPr>
          <a:xfrm>
            <a:off x="2035202" y="564809"/>
            <a:ext cx="8434553" cy="1320800"/>
          </a:xfrm>
        </p:spPr>
        <p:txBody>
          <a:bodyPr>
            <a:normAutofit/>
          </a:bodyPr>
          <a:lstStyle/>
          <a:p>
            <a:pPr algn="ctr"/>
            <a:r>
              <a:rPr lang="en-US" sz="5400" b="1" dirty="0" smtClean="0">
                <a:solidFill>
                  <a:srgbClr val="A82D18"/>
                </a:solidFill>
              </a:rPr>
              <a:t>MD. GAZIUR RAHAMAN</a:t>
            </a:r>
            <a:r>
              <a:rPr lang="en-US" sz="4800" dirty="0" smtClean="0">
                <a:solidFill>
                  <a:srgbClr val="A82D18"/>
                </a:solidFill>
              </a:rPr>
              <a:t> </a:t>
            </a:r>
            <a:endParaRPr lang="en-US" sz="4800" dirty="0">
              <a:solidFill>
                <a:srgbClr val="A82D18"/>
              </a:solidFill>
            </a:endParaRPr>
          </a:p>
        </p:txBody>
      </p:sp>
      <p:sp>
        <p:nvSpPr>
          <p:cNvPr id="3" name="Content Placeholder 2">
            <a:extLst>
              <a:ext uri="{FF2B5EF4-FFF2-40B4-BE49-F238E27FC236}">
                <a16:creationId xmlns="" xmlns:a16="http://schemas.microsoft.com/office/drawing/2014/main" id="{1486D59D-8323-3D40-96BC-B90AE8C2EA87}"/>
              </a:ext>
            </a:extLst>
          </p:cNvPr>
          <p:cNvSpPr>
            <a:spLocks noGrp="1"/>
          </p:cNvSpPr>
          <p:nvPr>
            <p:ph idx="1"/>
          </p:nvPr>
        </p:nvSpPr>
        <p:spPr>
          <a:xfrm>
            <a:off x="839448" y="1885609"/>
            <a:ext cx="5868293" cy="4247956"/>
          </a:xfrm>
        </p:spPr>
        <p:txBody>
          <a:bodyPr anchor="t"/>
          <a:lstStyle/>
          <a:p>
            <a:pPr algn="just"/>
            <a:r>
              <a:rPr lang="en-US" sz="4800" b="1" dirty="0"/>
              <a:t>Lecturer ( Biology)</a:t>
            </a:r>
          </a:p>
          <a:p>
            <a:pPr algn="just"/>
            <a:r>
              <a:rPr lang="en-US" sz="4800" b="1" dirty="0" err="1" smtClean="0"/>
              <a:t>Samuj</a:t>
            </a:r>
            <a:r>
              <a:rPr lang="en-US" sz="4800" b="1" dirty="0" smtClean="0"/>
              <a:t> Ali School &amp; </a:t>
            </a:r>
            <a:r>
              <a:rPr lang="en-US" sz="4800" b="1" dirty="0"/>
              <a:t>College </a:t>
            </a:r>
          </a:p>
          <a:p>
            <a:pPr algn="just"/>
            <a:r>
              <a:rPr lang="en-US" sz="4800" b="1" dirty="0"/>
              <a:t>Mobile: </a:t>
            </a:r>
            <a:r>
              <a:rPr lang="en-US" sz="4800" b="1" dirty="0" smtClean="0"/>
              <a:t>01712617363</a:t>
            </a:r>
            <a:endParaRPr lang="en-US" sz="4800" b="1"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9333" y="1650670"/>
            <a:ext cx="3087584" cy="3610099"/>
          </a:xfrm>
          <a:prstGeom prst="rect">
            <a:avLst/>
          </a:prstGeom>
        </p:spPr>
      </p:pic>
      <p:sp>
        <p:nvSpPr>
          <p:cNvPr id="5" name="Footer Placeholder 4"/>
          <p:cNvSpPr>
            <a:spLocks noGrp="1"/>
          </p:cNvSpPr>
          <p:nvPr>
            <p:ph type="ftr" sz="quarter" idx="11"/>
          </p:nvPr>
        </p:nvSpPr>
        <p:spPr>
          <a:xfrm>
            <a:off x="736270" y="5968999"/>
            <a:ext cx="10794669" cy="550554"/>
          </a:xfrm>
        </p:spPr>
        <p:txBody>
          <a:bodyPr/>
          <a:lstStyle/>
          <a:p>
            <a:r>
              <a:rPr lang="en-US" sz="2800" dirty="0" smtClean="0">
                <a:solidFill>
                  <a:srgbClr val="FF0000"/>
                </a:solidFill>
              </a:rPr>
              <a:t>Md. </a:t>
            </a:r>
            <a:r>
              <a:rPr lang="en-US" sz="2800" dirty="0" err="1" smtClean="0">
                <a:solidFill>
                  <a:srgbClr val="FF0000"/>
                </a:solidFill>
              </a:rPr>
              <a:t>Gaziur</a:t>
            </a:r>
            <a:r>
              <a:rPr lang="en-US" sz="2800" dirty="0" smtClean="0">
                <a:solidFill>
                  <a:srgbClr val="FF0000"/>
                </a:solidFill>
              </a:rPr>
              <a:t> </a:t>
            </a:r>
            <a:r>
              <a:rPr lang="en-US" sz="2800" dirty="0" err="1" smtClean="0">
                <a:solidFill>
                  <a:srgbClr val="FF0000"/>
                </a:solidFill>
              </a:rPr>
              <a:t>Rahaman</a:t>
            </a:r>
            <a:r>
              <a:rPr lang="en-US" sz="2800" dirty="0" smtClean="0">
                <a:solidFill>
                  <a:srgbClr val="FF0000"/>
                </a:solidFill>
              </a:rPr>
              <a:t>, B.sc (</a:t>
            </a:r>
            <a:r>
              <a:rPr lang="en-US" sz="2800" dirty="0" err="1" smtClean="0">
                <a:solidFill>
                  <a:srgbClr val="FF0000"/>
                </a:solidFill>
              </a:rPr>
              <a:t>Hons</a:t>
            </a:r>
            <a:r>
              <a:rPr lang="en-US" sz="2800" dirty="0" smtClean="0">
                <a:solidFill>
                  <a:srgbClr val="FF0000"/>
                </a:solidFill>
              </a:rPr>
              <a:t>), </a:t>
            </a:r>
            <a:r>
              <a:rPr lang="en-US" sz="2800" dirty="0" err="1" smtClean="0">
                <a:solidFill>
                  <a:srgbClr val="FF0000"/>
                </a:solidFill>
              </a:rPr>
              <a:t>B.ed</a:t>
            </a:r>
            <a:r>
              <a:rPr lang="en-US" sz="2800" dirty="0" smtClean="0">
                <a:solidFill>
                  <a:srgbClr val="FF0000"/>
                </a:solidFill>
              </a:rPr>
              <a:t>, </a:t>
            </a:r>
            <a:r>
              <a:rPr lang="en-US" sz="2800" dirty="0" err="1" smtClean="0">
                <a:solidFill>
                  <a:srgbClr val="FF0000"/>
                </a:solidFill>
              </a:rPr>
              <a:t>M.Sc</a:t>
            </a:r>
            <a:r>
              <a:rPr lang="en-US" sz="2800" dirty="0" smtClean="0">
                <a:solidFill>
                  <a:srgbClr val="FF0000"/>
                </a:solidFill>
              </a:rPr>
              <a:t> Dhaka College, Dhaka</a:t>
            </a:r>
            <a:endParaRPr lang="en-US" sz="2800" dirty="0">
              <a:solidFill>
                <a:srgbClr val="FF0000"/>
              </a:solidFill>
            </a:endParaRPr>
          </a:p>
        </p:txBody>
      </p:sp>
    </p:spTree>
    <p:extLst>
      <p:ext uri="{BB962C8B-B14F-4D97-AF65-F5344CB8AC3E}">
        <p14:creationId xmlns:p14="http://schemas.microsoft.com/office/powerpoint/2010/main" val="42430432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EA5D99B-F595-764A-8149-E18EAE7C4F3E}"/>
              </a:ext>
            </a:extLst>
          </p:cNvPr>
          <p:cNvSpPr>
            <a:spLocks noGrp="1"/>
          </p:cNvSpPr>
          <p:nvPr>
            <p:ph type="title"/>
          </p:nvPr>
        </p:nvSpPr>
        <p:spPr>
          <a:xfrm>
            <a:off x="888347" y="1871003"/>
            <a:ext cx="10295467" cy="3094892"/>
          </a:xfrm>
          <a:blipFill>
            <a:blip r:embed="rId3"/>
            <a:tile tx="0" ty="0" sx="100000" sy="100000" flip="none" algn="tl"/>
          </a:blipFill>
        </p:spPr>
        <p:txBody>
          <a:bodyPr anchor="ctr">
            <a:normAutofit fontScale="90000"/>
          </a:bodyPr>
          <a:lstStyle/>
          <a:p>
            <a:pPr algn="ctr"/>
            <a:r>
              <a:rPr lang="en-US" sz="13800" b="1" dirty="0" err="1">
                <a:solidFill>
                  <a:srgbClr val="0070C0"/>
                </a:solidFill>
              </a:rPr>
              <a:t>দ্বিতীয়</a:t>
            </a:r>
            <a:r>
              <a:rPr lang="en-US" sz="13800" dirty="0">
                <a:solidFill>
                  <a:srgbClr val="0070C0"/>
                </a:solidFill>
              </a:rPr>
              <a:t> </a:t>
            </a:r>
            <a:r>
              <a:rPr lang="en-US" sz="13800" b="1" dirty="0" err="1">
                <a:solidFill>
                  <a:srgbClr val="0070C0"/>
                </a:solidFill>
              </a:rPr>
              <a:t>অধ্যায়</a:t>
            </a:r>
            <a:r>
              <a:rPr lang="en-US" sz="13800" b="1" dirty="0"/>
              <a:t/>
            </a:r>
            <a:br>
              <a:rPr lang="en-US" sz="13800" b="1" dirty="0"/>
            </a:br>
            <a:r>
              <a:rPr lang="en-US" sz="7300" b="1" dirty="0" err="1">
                <a:solidFill>
                  <a:srgbClr val="FF0000"/>
                </a:solidFill>
              </a:rPr>
              <a:t>কোষ</a:t>
            </a:r>
            <a:r>
              <a:rPr lang="en-US" sz="7300" b="1" dirty="0">
                <a:solidFill>
                  <a:srgbClr val="FF0000"/>
                </a:solidFill>
              </a:rPr>
              <a:t> </a:t>
            </a:r>
            <a:r>
              <a:rPr lang="en-US" sz="7300" b="1" dirty="0" err="1">
                <a:solidFill>
                  <a:srgbClr val="FF0000"/>
                </a:solidFill>
              </a:rPr>
              <a:t>বিভাজন</a:t>
            </a:r>
            <a:r>
              <a:rPr lang="en-US" sz="4000" b="1" dirty="0">
                <a:solidFill>
                  <a:srgbClr val="FF0000"/>
                </a:solidFill>
              </a:rPr>
              <a:t> ( CELL </a:t>
            </a:r>
            <a:r>
              <a:rPr lang="en-US" sz="4000" b="1" dirty="0" smtClean="0">
                <a:solidFill>
                  <a:srgbClr val="FF0000"/>
                </a:solidFill>
              </a:rPr>
              <a:t> DIVISION</a:t>
            </a:r>
            <a:r>
              <a:rPr lang="en-US" sz="4000" b="1" dirty="0">
                <a:solidFill>
                  <a:srgbClr val="FF0000"/>
                </a:solidFill>
              </a:rPr>
              <a:t>) </a:t>
            </a:r>
            <a:r>
              <a:rPr lang="en-US" sz="13800" b="1" dirty="0"/>
              <a:t/>
            </a:r>
            <a:br>
              <a:rPr lang="en-US" sz="13800" b="1" dirty="0"/>
            </a:br>
            <a:endParaRPr lang="en-US" sz="4000" dirty="0"/>
          </a:p>
        </p:txBody>
      </p:sp>
      <p:sp>
        <p:nvSpPr>
          <p:cNvPr id="3" name="Footer Placeholder 2"/>
          <p:cNvSpPr>
            <a:spLocks noGrp="1"/>
          </p:cNvSpPr>
          <p:nvPr>
            <p:ph type="ftr" sz="quarter" idx="11"/>
          </p:nvPr>
        </p:nvSpPr>
        <p:spPr>
          <a:xfrm>
            <a:off x="1295401" y="5968999"/>
            <a:ext cx="9974282" cy="479301"/>
          </a:xfrm>
        </p:spPr>
        <p:txBody>
          <a:bodyPr/>
          <a:lstStyle/>
          <a:p>
            <a:pPr algn="ctr"/>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32278159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F0BCCA8-797A-0146-9072-02490F017BE5}"/>
              </a:ext>
            </a:extLst>
          </p:cNvPr>
          <p:cNvSpPr>
            <a:spLocks noGrp="1"/>
          </p:cNvSpPr>
          <p:nvPr>
            <p:ph idx="1"/>
          </p:nvPr>
        </p:nvSpPr>
        <p:spPr>
          <a:xfrm>
            <a:off x="1723869" y="2039450"/>
            <a:ext cx="9291133" cy="3714236"/>
          </a:xfrm>
        </p:spPr>
        <p:txBody>
          <a:bodyPr>
            <a:normAutofit fontScale="92500" lnSpcReduction="10000"/>
          </a:bodyPr>
          <a:lstStyle/>
          <a:p>
            <a:pPr algn="ctr"/>
            <a:r>
              <a:rPr lang="en-US" sz="10900" dirty="0">
                <a:solidFill>
                  <a:srgbClr val="002060"/>
                </a:solidFill>
              </a:rPr>
              <a:t> </a:t>
            </a:r>
            <a:r>
              <a:rPr lang="en-US" sz="8600" b="1" dirty="0" err="1">
                <a:solidFill>
                  <a:srgbClr val="0070C0"/>
                </a:solidFill>
              </a:rPr>
              <a:t>পাঠঃ</a:t>
            </a:r>
            <a:r>
              <a:rPr lang="as-IN" sz="8600" b="1" dirty="0">
                <a:solidFill>
                  <a:srgbClr val="0070C0"/>
                </a:solidFill>
                <a:latin typeface="NikoshBAN" panose="02000000000000000000" pitchFamily="2" charset="0"/>
                <a:cs typeface="NikoshBAN" panose="02000000000000000000" pitchFamily="2" charset="0"/>
              </a:rPr>
              <a:t>মায়োসিস কোষ বিভাজন</a:t>
            </a:r>
            <a:endParaRPr lang="en-US" sz="17500" b="1" dirty="0">
              <a:solidFill>
                <a:srgbClr val="0070C0"/>
              </a:solidFill>
              <a:latin typeface="NikoshBAN" panose="02000000000000000000" pitchFamily="2" charset="0"/>
              <a:cs typeface="NikoshBAN" panose="02000000000000000000" pitchFamily="2" charset="0"/>
            </a:endParaRPr>
          </a:p>
          <a:p>
            <a:pPr marL="0" indent="0" algn="ctr">
              <a:buNone/>
            </a:pPr>
            <a:r>
              <a:rPr lang="en-US" sz="5100" b="1" dirty="0">
                <a:solidFill>
                  <a:srgbClr val="0070C0"/>
                </a:solidFill>
                <a:latin typeface="NikoshBAN" panose="02000000000000000000" pitchFamily="2" charset="0"/>
                <a:cs typeface="NikoshBAN" panose="02000000000000000000" pitchFamily="2" charset="0"/>
              </a:rPr>
              <a:t>(Meiosis Cell Division)</a:t>
            </a:r>
            <a:endParaRPr lang="en-US" sz="200" b="1" dirty="0">
              <a:solidFill>
                <a:srgbClr val="0070C0"/>
              </a:solidFill>
              <a:latin typeface="NikoshBAN" panose="02000000000000000000" pitchFamily="2" charset="0"/>
              <a:cs typeface="NikoshBAN" panose="02000000000000000000" pitchFamily="2" charset="0"/>
            </a:endParaRPr>
          </a:p>
        </p:txBody>
      </p:sp>
      <p:sp>
        <p:nvSpPr>
          <p:cNvPr id="2" name="Footer Placeholder 1"/>
          <p:cNvSpPr>
            <a:spLocks noGrp="1"/>
          </p:cNvSpPr>
          <p:nvPr>
            <p:ph type="ftr" sz="quarter" idx="11"/>
          </p:nvPr>
        </p:nvSpPr>
        <p:spPr>
          <a:xfrm>
            <a:off x="1295400" y="5968999"/>
            <a:ext cx="10093035" cy="455551"/>
          </a:xfrm>
        </p:spPr>
        <p:txBody>
          <a:bodyPr/>
          <a:lstStyle/>
          <a:p>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15677683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241BEF-584A-75BB-766A-40B3DAC503B8}"/>
              </a:ext>
            </a:extLst>
          </p:cNvPr>
          <p:cNvSpPr>
            <a:spLocks noGrp="1"/>
          </p:cNvSpPr>
          <p:nvPr>
            <p:ph type="title"/>
          </p:nvPr>
        </p:nvSpPr>
        <p:spPr>
          <a:xfrm>
            <a:off x="616262" y="969364"/>
            <a:ext cx="10837332" cy="1240900"/>
          </a:xfrm>
        </p:spPr>
        <p:txBody>
          <a:bodyPr>
            <a:normAutofit fontScale="90000"/>
          </a:bodyPr>
          <a:lstStyle/>
          <a:p>
            <a:r>
              <a:rPr lang="as-IN" b="1" dirty="0">
                <a:solidFill>
                  <a:srgbClr val="002060"/>
                </a:solidFill>
                <a:latin typeface="NikoshBAN" panose="02000000000000000000" pitchFamily="2" charset="0"/>
                <a:cs typeface="NikoshBAN" panose="02000000000000000000" pitchFamily="2" charset="0"/>
              </a:rPr>
              <a:t>মায়োসিস কোষ বিভাজনের ধারণা </a:t>
            </a:r>
            <a:r>
              <a:rPr lang="en-US" b="1" dirty="0">
                <a:solidFill>
                  <a:srgbClr val="002060"/>
                </a:solidFill>
                <a:latin typeface="NikoshBAN" panose="02000000000000000000" pitchFamily="2" charset="0"/>
                <a:cs typeface="NikoshBAN" panose="02000000000000000000" pitchFamily="2" charset="0"/>
              </a:rPr>
              <a:t/>
            </a:r>
            <a:br>
              <a:rPr lang="en-US" b="1" dirty="0">
                <a:solidFill>
                  <a:srgbClr val="002060"/>
                </a:solidFill>
                <a:latin typeface="NikoshBAN" panose="02000000000000000000" pitchFamily="2" charset="0"/>
                <a:cs typeface="NikoshBAN" panose="02000000000000000000" pitchFamily="2" charset="0"/>
              </a:rPr>
            </a:br>
            <a:r>
              <a:rPr lang="as-IN" b="1" dirty="0">
                <a:solidFill>
                  <a:srgbClr val="002060"/>
                </a:solidFill>
                <a:latin typeface="Times New Roman" panose="02020603050405020304" pitchFamily="18" charset="0"/>
                <a:cs typeface="NikoshBAN" panose="02000000000000000000" pitchFamily="2" charset="0"/>
              </a:rPr>
              <a:t>(</a:t>
            </a:r>
            <a:r>
              <a:rPr lang="en-US" b="1" dirty="0">
                <a:solidFill>
                  <a:srgbClr val="002060"/>
                </a:solidFill>
                <a:latin typeface="Times New Roman" panose="02020603050405020304" pitchFamily="18" charset="0"/>
                <a:cs typeface="Times New Roman" panose="02020603050405020304" pitchFamily="18" charset="0"/>
              </a:rPr>
              <a:t>Concept of Meiosis Cell Division):</a:t>
            </a:r>
            <a:r>
              <a:rPr lang="en-US" dirty="0"/>
              <a:t/>
            </a:r>
            <a:br>
              <a:rPr lang="en-US" dirty="0"/>
            </a:br>
            <a:r>
              <a:rPr lang="en-US" dirty="0"/>
              <a:t/>
            </a:r>
            <a:br>
              <a:rPr lang="en-US" dirty="0"/>
            </a:br>
            <a:endParaRPr lang="en-US" dirty="0"/>
          </a:p>
        </p:txBody>
      </p:sp>
      <p:sp>
        <p:nvSpPr>
          <p:cNvPr id="3" name="Content Placeholder 2">
            <a:extLst>
              <a:ext uri="{FF2B5EF4-FFF2-40B4-BE49-F238E27FC236}">
                <a16:creationId xmlns="" xmlns:a16="http://schemas.microsoft.com/office/drawing/2014/main" id="{D74DD748-DBFB-D837-2C2C-0AECF7225B7D}"/>
              </a:ext>
            </a:extLst>
          </p:cNvPr>
          <p:cNvSpPr>
            <a:spLocks noGrp="1"/>
          </p:cNvSpPr>
          <p:nvPr>
            <p:ph idx="1"/>
          </p:nvPr>
        </p:nvSpPr>
        <p:spPr>
          <a:xfrm>
            <a:off x="653583" y="1553617"/>
            <a:ext cx="10715191" cy="4697411"/>
          </a:xfrm>
        </p:spPr>
        <p:txBody>
          <a:bodyPr>
            <a:normAutofit/>
          </a:bodyPr>
          <a:lstStyle/>
          <a:p>
            <a:r>
              <a:rPr lang="as-IN" sz="2800" dirty="0">
                <a:latin typeface="NikoshBAN" panose="02000000000000000000" pitchFamily="2" charset="0"/>
                <a:cs typeface="NikoshBAN" panose="02000000000000000000" pitchFamily="2" charset="0"/>
              </a:rPr>
              <a:t>মায়োসিস হলো একটি দীর্ঘ ও জটিল ধারাবাহিক কোষ বিভাজন প্রক্রিয়া।</a:t>
            </a:r>
            <a:endParaRPr lang="en-US" sz="2800" dirty="0">
              <a:latin typeface="NikoshBAN" panose="02000000000000000000" pitchFamily="2" charset="0"/>
              <a:cs typeface="NikoshBAN" panose="02000000000000000000" pitchFamily="2" charset="0"/>
            </a:endParaRPr>
          </a:p>
          <a:p>
            <a:r>
              <a:rPr lang="as-IN" sz="3200" dirty="0">
                <a:latin typeface="NikoshBAN" panose="02000000000000000000" pitchFamily="2" charset="0"/>
                <a:cs typeface="NikoshBAN" panose="02000000000000000000" pitchFamily="2" charset="0"/>
              </a:rPr>
              <a:t> </a:t>
            </a:r>
            <a:r>
              <a:rPr lang="as-IN" sz="3600" b="1" dirty="0">
                <a:latin typeface="NikoshBAN" panose="02000000000000000000" pitchFamily="2" charset="0"/>
                <a:cs typeface="NikoshBAN" panose="02000000000000000000" pitchFamily="2" charset="0"/>
              </a:rPr>
              <a:t>যে কোষ বিভাজন প্রক্রিয়ার মাধ্যমে একটি ডিপ্লয়েড মাতৃকোষ (2</a:t>
            </a:r>
            <a:r>
              <a:rPr lang="en-US" sz="3600" b="1" dirty="0">
                <a:latin typeface="NikoshBAN" panose="02000000000000000000" pitchFamily="2" charset="0"/>
                <a:cs typeface="NikoshBAN" panose="02000000000000000000" pitchFamily="2" charset="0"/>
              </a:rPr>
              <a:t>n) </a:t>
            </a:r>
            <a:r>
              <a:rPr lang="as-IN" sz="3600" b="1" dirty="0">
                <a:latin typeface="NikoshBAN" panose="02000000000000000000" pitchFamily="2" charset="0"/>
                <a:cs typeface="NikoshBAN" panose="02000000000000000000" pitchFamily="2" charset="0"/>
              </a:rPr>
              <a:t>দু'ধাপে কয়েকটি অন্তবর্তী দশার মাধ্যমে বিভাজিত হয়ে মাতৃকোষের ক্রোমোসোমের অর্ধেক সংখ্যক ক্রোমোসোমযুক্ত চারটি হ্যাপ্লয়েড (</a:t>
            </a:r>
            <a:r>
              <a:rPr lang="en-US" sz="3600" b="1" dirty="0">
                <a:latin typeface="NikoshBAN" panose="02000000000000000000" pitchFamily="2" charset="0"/>
                <a:cs typeface="NikoshBAN" panose="02000000000000000000" pitchFamily="2" charset="0"/>
              </a:rPr>
              <a:t>n) </a:t>
            </a:r>
            <a:r>
              <a:rPr lang="as-IN" sz="3600" b="1" dirty="0">
                <a:latin typeface="NikoshBAN" panose="02000000000000000000" pitchFamily="2" charset="0"/>
                <a:cs typeface="NikoshBAN" panose="02000000000000000000" pitchFamily="2" charset="0"/>
              </a:rPr>
              <a:t>অপত্য কোষ সৃষ্টি করে তাকে মায়োসিস বলে।</a:t>
            </a:r>
            <a:endParaRPr lang="en-US" sz="3600" b="1" dirty="0">
              <a:latin typeface="NikoshBAN" panose="02000000000000000000" pitchFamily="2" charset="0"/>
              <a:cs typeface="NikoshBAN" panose="02000000000000000000" pitchFamily="2" charset="0"/>
            </a:endParaRPr>
          </a:p>
          <a:p>
            <a:r>
              <a:rPr lang="as-IN" dirty="0">
                <a:latin typeface="NikoshBAN" panose="02000000000000000000" pitchFamily="2" charset="0"/>
                <a:cs typeface="NikoshBAN" panose="02000000000000000000" pitchFamily="2" charset="0"/>
              </a:rPr>
              <a:t> এ কোষ বিভাজন প্রক্রিয়ায় নিউক্লিয়াস পর পর দু'বার এবং ক্রোমোসোম মাত্র একবার বিভাজিত হয়ে মাতৃকোষের অর্ধেক সংখ্যক ক্রোমোসোমযুক্ত হয়।সেজন্য মায়োসিস বিভাজনকে হ্রাসমূলক বিভাজন বা বিয়োজন বিভাজন (</a:t>
            </a:r>
            <a:r>
              <a:rPr lang="en-US" dirty="0">
                <a:latin typeface="NikoshBAN" panose="02000000000000000000" pitchFamily="2" charset="0"/>
                <a:cs typeface="NikoshBAN" panose="02000000000000000000" pitchFamily="2" charset="0"/>
              </a:rPr>
              <a:t>reductional division) </a:t>
            </a:r>
            <a:r>
              <a:rPr lang="as-IN" dirty="0">
                <a:latin typeface="NikoshBAN" panose="02000000000000000000" pitchFamily="2" charset="0"/>
                <a:cs typeface="NikoshBAN" panose="02000000000000000000" pitchFamily="2" charset="0"/>
              </a:rPr>
              <a:t>বলে।</a:t>
            </a:r>
            <a:endParaRPr lang="en-US" sz="4000" b="1" dirty="0">
              <a:solidFill>
                <a:schemeClr val="tx2">
                  <a:lumMod val="10000"/>
                </a:schemeClr>
              </a:solidFill>
              <a:latin typeface="NikoshBAN" panose="02000000000000000000" pitchFamily="2" charset="0"/>
              <a:cs typeface="NikoshBAN" panose="02000000000000000000" pitchFamily="2" charset="0"/>
            </a:endParaRPr>
          </a:p>
        </p:txBody>
      </p:sp>
      <p:sp>
        <p:nvSpPr>
          <p:cNvPr id="4" name="Footer Placeholder 3"/>
          <p:cNvSpPr>
            <a:spLocks noGrp="1"/>
          </p:cNvSpPr>
          <p:nvPr>
            <p:ph type="ftr" sz="quarter" idx="11"/>
          </p:nvPr>
        </p:nvSpPr>
        <p:spPr>
          <a:xfrm>
            <a:off x="1056904" y="6068291"/>
            <a:ext cx="10474036" cy="469075"/>
          </a:xfrm>
        </p:spPr>
        <p:txBody>
          <a:bodyPr/>
          <a:lstStyle/>
          <a:p>
            <a:r>
              <a:rPr lang="en-US" sz="1600" dirty="0" smtClean="0">
                <a:solidFill>
                  <a:srgbClr val="FF0000"/>
                </a:solidFill>
              </a:rPr>
              <a:t>Md. </a:t>
            </a:r>
            <a:r>
              <a:rPr lang="en-US" sz="1600" dirty="0" err="1" smtClean="0">
                <a:solidFill>
                  <a:srgbClr val="FF0000"/>
                </a:solidFill>
              </a:rPr>
              <a:t>Gaziur</a:t>
            </a:r>
            <a:r>
              <a:rPr lang="en-US" sz="1600" dirty="0" smtClean="0">
                <a:solidFill>
                  <a:srgbClr val="FF0000"/>
                </a:solidFill>
              </a:rPr>
              <a:t> </a:t>
            </a:r>
            <a:r>
              <a:rPr lang="en-US" sz="1600" dirty="0" err="1" smtClean="0">
                <a:solidFill>
                  <a:srgbClr val="FF0000"/>
                </a:solidFill>
              </a:rPr>
              <a:t>Rahaman</a:t>
            </a:r>
            <a:r>
              <a:rPr lang="en-US" sz="1600" dirty="0" smtClean="0">
                <a:solidFill>
                  <a:srgbClr val="FF0000"/>
                </a:solidFill>
              </a:rPr>
              <a:t>, B.sc (</a:t>
            </a:r>
            <a:r>
              <a:rPr lang="en-US" sz="1600" dirty="0" err="1" smtClean="0">
                <a:solidFill>
                  <a:srgbClr val="FF0000"/>
                </a:solidFill>
              </a:rPr>
              <a:t>Hons</a:t>
            </a:r>
            <a:r>
              <a:rPr lang="en-US" sz="1600" dirty="0" smtClean="0">
                <a:solidFill>
                  <a:srgbClr val="FF0000"/>
                </a:solidFill>
              </a:rPr>
              <a:t>), </a:t>
            </a:r>
            <a:r>
              <a:rPr lang="en-US" sz="1600" dirty="0" err="1" smtClean="0">
                <a:solidFill>
                  <a:srgbClr val="FF0000"/>
                </a:solidFill>
              </a:rPr>
              <a:t>B.ed</a:t>
            </a:r>
            <a:r>
              <a:rPr lang="en-US" sz="1600" dirty="0" smtClean="0">
                <a:solidFill>
                  <a:srgbClr val="FF0000"/>
                </a:solidFill>
              </a:rPr>
              <a:t>, </a:t>
            </a:r>
            <a:r>
              <a:rPr lang="en-US" sz="1600" dirty="0" err="1" smtClean="0">
                <a:solidFill>
                  <a:srgbClr val="FF0000"/>
                </a:solidFill>
              </a:rPr>
              <a:t>M.Sc</a:t>
            </a:r>
            <a:r>
              <a:rPr lang="en-US" sz="1600" dirty="0" smtClean="0">
                <a:solidFill>
                  <a:srgbClr val="FF0000"/>
                </a:solidFill>
              </a:rPr>
              <a:t> Dhaka College, Dhaka</a:t>
            </a:r>
            <a:endParaRPr lang="en-US" sz="1600" dirty="0">
              <a:solidFill>
                <a:srgbClr val="FF0000"/>
              </a:solidFill>
            </a:endParaRPr>
          </a:p>
        </p:txBody>
      </p:sp>
    </p:spTree>
    <p:extLst>
      <p:ext uri="{BB962C8B-B14F-4D97-AF65-F5344CB8AC3E}">
        <p14:creationId xmlns:p14="http://schemas.microsoft.com/office/powerpoint/2010/main" val="29696568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55500">
              <a:srgbClr val="DBE7A9"/>
            </a:gs>
            <a:gs pos="37000">
              <a:srgbClr val="E5EEC2"/>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EC57C7-DAF3-0A6E-4110-E47A9E517286}"/>
              </a:ext>
            </a:extLst>
          </p:cNvPr>
          <p:cNvSpPr>
            <a:spLocks noGrp="1"/>
          </p:cNvSpPr>
          <p:nvPr>
            <p:ph type="title"/>
          </p:nvPr>
        </p:nvSpPr>
        <p:spPr>
          <a:xfrm>
            <a:off x="760020" y="623544"/>
            <a:ext cx="10569039" cy="1303867"/>
          </a:xfrm>
        </p:spPr>
        <p:txBody>
          <a:bodyPr>
            <a:normAutofit/>
          </a:bodyPr>
          <a:lstStyle/>
          <a:p>
            <a:r>
              <a:rPr lang="as-IN" dirty="0">
                <a:latin typeface="NikoshBAN" panose="02000000000000000000" pitchFamily="2" charset="0"/>
                <a:cs typeface="NikoshBAN" panose="02000000000000000000" pitchFamily="2" charset="0"/>
              </a:rPr>
              <a:t>মায়োসিস বিভাজনের স্থান </a:t>
            </a:r>
            <a:r>
              <a:rPr lang="as-IN" sz="3100" dirty="0">
                <a:latin typeface="Times New Roman" panose="02020603050405020304" pitchFamily="18" charset="0"/>
                <a:cs typeface="NikoshBAN" panose="02000000000000000000" pitchFamily="2" charset="0"/>
              </a:rPr>
              <a:t>(</a:t>
            </a:r>
            <a:r>
              <a:rPr lang="en-US" sz="3100" dirty="0">
                <a:latin typeface="Times New Roman" panose="02020603050405020304" pitchFamily="18" charset="0"/>
                <a:cs typeface="Times New Roman" panose="02020603050405020304" pitchFamily="18" charset="0"/>
              </a:rPr>
              <a:t>Place of </a:t>
            </a:r>
            <a:r>
              <a:rPr lang="en-US" sz="3100" dirty="0" smtClean="0">
                <a:latin typeface="Times New Roman" panose="02020603050405020304" pitchFamily="18" charset="0"/>
                <a:cs typeface="Times New Roman" panose="02020603050405020304" pitchFamily="18" charset="0"/>
              </a:rPr>
              <a:t>Meiosis Division</a:t>
            </a:r>
            <a:r>
              <a:rPr lang="en-US" sz="3100"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D9BCD9BD-B2E2-60A4-2631-82EE6F5110ED}"/>
              </a:ext>
            </a:extLst>
          </p:cNvPr>
          <p:cNvSpPr>
            <a:spLocks noGrp="1"/>
          </p:cNvSpPr>
          <p:nvPr>
            <p:ph idx="1"/>
          </p:nvPr>
        </p:nvSpPr>
        <p:spPr>
          <a:xfrm>
            <a:off x="1295401" y="1800665"/>
            <a:ext cx="9601196" cy="4075203"/>
          </a:xfrm>
        </p:spPr>
        <p:txBody>
          <a:bodyPr>
            <a:normAutofit lnSpcReduction="10000"/>
          </a:bodyPr>
          <a:lstStyle/>
          <a:p>
            <a:r>
              <a:rPr lang="as-IN" sz="3600" dirty="0">
                <a:latin typeface="NikoshBAN" panose="02000000000000000000" pitchFamily="2" charset="0"/>
                <a:cs typeface="NikoshBAN" panose="02000000000000000000" pitchFamily="2" charset="0"/>
              </a:rPr>
              <a:t>মায়োসিস সাধারণত জনন মাতৃকোষে (2</a:t>
            </a:r>
            <a:r>
              <a:rPr lang="en-US" sz="3600" dirty="0">
                <a:latin typeface="NikoshBAN" panose="02000000000000000000" pitchFamily="2" charset="0"/>
                <a:cs typeface="NikoshBAN" panose="02000000000000000000" pitchFamily="2" charset="0"/>
              </a:rPr>
              <a:t>n) </a:t>
            </a:r>
            <a:r>
              <a:rPr lang="as-IN" sz="3600" dirty="0">
                <a:latin typeface="NikoshBAN" panose="02000000000000000000" pitchFamily="2" charset="0"/>
                <a:cs typeface="NikoshBAN" panose="02000000000000000000" pitchFamily="2" charset="0"/>
              </a:rPr>
              <a:t>সম্পন্ন হয়। নিম্নশ্রেণির হ্যাপ্লয়েড জীবে মায়োসিস হয় নিষেকের পর জাইগোটে (2</a:t>
            </a:r>
            <a:r>
              <a:rPr lang="en-US" sz="3600" dirty="0">
                <a:latin typeface="NikoshBAN" panose="02000000000000000000" pitchFamily="2" charset="0"/>
                <a:cs typeface="NikoshBAN" panose="02000000000000000000" pitchFamily="2" charset="0"/>
              </a:rPr>
              <a:t>n), </a:t>
            </a:r>
            <a:r>
              <a:rPr lang="as-IN" sz="3600" dirty="0">
                <a:latin typeface="NikoshBAN" panose="02000000000000000000" pitchFamily="2" charset="0"/>
                <a:cs typeface="NikoshBAN" panose="02000000000000000000" pitchFamily="2" charset="0"/>
              </a:rPr>
              <a:t>আর উচ্চশ্রেণির ডিপ্লয়েড জীবে মায়োসিস হয় নিষেকের পূর্বে জনন মাতৃকোষ হতে গ্যামিট সৃষ্টিকালে। বিভিন্ন প্রকার জীবে তিনটি ভিন্ন পর্যায়ে মায়োসিস বিভাজন হতে দেখা যায়। তবে কখনো দৈহিক কোষে হয় না, বরং প্রজননের সাথে জড়িত এমন কোষে মায়োসিস হয়</a:t>
            </a:r>
            <a:r>
              <a:rPr lang="as-IN" dirty="0">
                <a:latin typeface="NikoshBAN" panose="02000000000000000000" pitchFamily="2" charset="0"/>
                <a:cs typeface="NikoshBAN" panose="02000000000000000000" pitchFamily="2" charset="0"/>
              </a:rPr>
              <a:t>।</a:t>
            </a:r>
          </a:p>
        </p:txBody>
      </p:sp>
      <p:sp>
        <p:nvSpPr>
          <p:cNvPr id="4" name="Footer Placeholder 3"/>
          <p:cNvSpPr>
            <a:spLocks noGrp="1"/>
          </p:cNvSpPr>
          <p:nvPr>
            <p:ph type="ftr" sz="quarter" idx="11"/>
          </p:nvPr>
        </p:nvSpPr>
        <p:spPr>
          <a:xfrm>
            <a:off x="1295401" y="5969000"/>
            <a:ext cx="10461170" cy="716808"/>
          </a:xfrm>
        </p:spPr>
        <p:txBody>
          <a:bodyPr/>
          <a:lstStyle/>
          <a:p>
            <a:r>
              <a:rPr lang="en-US" sz="2800" dirty="0" smtClean="0"/>
              <a:t>Md. </a:t>
            </a:r>
            <a:r>
              <a:rPr lang="en-US" sz="2800" dirty="0" err="1" smtClean="0"/>
              <a:t>Gaziur</a:t>
            </a:r>
            <a:r>
              <a:rPr lang="en-US" sz="2800" dirty="0" smtClean="0"/>
              <a:t> </a:t>
            </a:r>
            <a:r>
              <a:rPr lang="en-US" sz="2800" dirty="0" err="1" smtClean="0"/>
              <a:t>Rahaman</a:t>
            </a:r>
            <a:r>
              <a:rPr lang="en-US" sz="2800" dirty="0" smtClean="0"/>
              <a:t>, B.sc (</a:t>
            </a:r>
            <a:r>
              <a:rPr lang="en-US" sz="2800" dirty="0" err="1" smtClean="0"/>
              <a:t>Hons</a:t>
            </a:r>
            <a:r>
              <a:rPr lang="en-US" sz="2800" dirty="0" smtClean="0"/>
              <a:t>), </a:t>
            </a:r>
            <a:r>
              <a:rPr lang="en-US" sz="2800" dirty="0" err="1" smtClean="0"/>
              <a:t>B.ed</a:t>
            </a:r>
            <a:r>
              <a:rPr lang="en-US" sz="2800" dirty="0" smtClean="0"/>
              <a:t>, </a:t>
            </a:r>
            <a:r>
              <a:rPr lang="en-US" sz="2800" dirty="0" err="1" smtClean="0"/>
              <a:t>M.Sc</a:t>
            </a:r>
            <a:r>
              <a:rPr lang="en-US" sz="2800" dirty="0" smtClean="0"/>
              <a:t> Dhaka College, Dhaka</a:t>
            </a:r>
            <a:endParaRPr lang="en-US" sz="2800" dirty="0"/>
          </a:p>
        </p:txBody>
      </p:sp>
    </p:spTree>
    <p:extLst>
      <p:ext uri="{BB962C8B-B14F-4D97-AF65-F5344CB8AC3E}">
        <p14:creationId xmlns:p14="http://schemas.microsoft.com/office/powerpoint/2010/main" val="10534970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5BD4FA-C3ED-7752-F2E6-1AA5FE821C5D}"/>
              </a:ext>
            </a:extLst>
          </p:cNvPr>
          <p:cNvSpPr>
            <a:spLocks noGrp="1"/>
          </p:cNvSpPr>
          <p:nvPr>
            <p:ph type="title"/>
          </p:nvPr>
        </p:nvSpPr>
        <p:spPr>
          <a:xfrm>
            <a:off x="725387" y="1341911"/>
            <a:ext cx="9601196" cy="991589"/>
          </a:xfrm>
        </p:spPr>
        <p:txBody>
          <a:bodyPr>
            <a:normAutofit fontScale="90000"/>
          </a:bodyPr>
          <a:lstStyle/>
          <a:p>
            <a:r>
              <a:rPr lang="as-IN" dirty="0"/>
              <a:t/>
            </a:r>
            <a:br>
              <a:rPr lang="as-IN" dirty="0"/>
            </a:br>
            <a:r>
              <a:rPr lang="as-IN" dirty="0"/>
              <a:t/>
            </a:r>
            <a:br>
              <a:rPr lang="as-IN" dirty="0"/>
            </a:br>
            <a:r>
              <a:rPr lang="as-IN" dirty="0">
                <a:latin typeface="NikoshBAN" panose="02000000000000000000" pitchFamily="2" charset="0"/>
                <a:cs typeface="NikoshBAN" panose="02000000000000000000" pitchFamily="2" charset="0"/>
              </a:rPr>
              <a:t>মায়োসিস বিভাজনের বৈশিষ্ট্যগুলো নিম্নরূপ-</a:t>
            </a:r>
            <a:r>
              <a:rPr lang="as-IN" dirty="0"/>
              <a:t/>
            </a:r>
            <a:br>
              <a:rPr lang="as-IN" dirty="0"/>
            </a:br>
            <a:r>
              <a:rPr lang="as-IN" dirty="0"/>
              <a:t/>
            </a:r>
            <a:br>
              <a:rPr lang="as-IN" dirty="0"/>
            </a:br>
            <a:r>
              <a:rPr lang="as-IN" dirty="0"/>
              <a:t/>
            </a:r>
            <a:br>
              <a:rPr lang="as-IN" dirty="0"/>
            </a:br>
            <a:r>
              <a:rPr lang="as-IN" dirty="0"/>
              <a:t/>
            </a:r>
            <a:br>
              <a:rPr lang="as-IN" dirty="0"/>
            </a:br>
            <a:endParaRPr lang="en-US" dirty="0"/>
          </a:p>
        </p:txBody>
      </p:sp>
      <p:sp>
        <p:nvSpPr>
          <p:cNvPr id="3" name="Content Placeholder 2">
            <a:extLst>
              <a:ext uri="{FF2B5EF4-FFF2-40B4-BE49-F238E27FC236}">
                <a16:creationId xmlns="" xmlns:a16="http://schemas.microsoft.com/office/drawing/2014/main" id="{EFE4B142-D16F-6A6C-CD95-4D9E56A7E293}"/>
              </a:ext>
            </a:extLst>
          </p:cNvPr>
          <p:cNvSpPr>
            <a:spLocks noGrp="1"/>
          </p:cNvSpPr>
          <p:nvPr>
            <p:ph idx="1"/>
          </p:nvPr>
        </p:nvSpPr>
        <p:spPr>
          <a:xfrm>
            <a:off x="866899" y="1837462"/>
            <a:ext cx="10331532" cy="4468335"/>
          </a:xfrm>
        </p:spPr>
        <p:txBody>
          <a:bodyPr>
            <a:normAutofit/>
          </a:bodyPr>
          <a:lstStyle/>
          <a:p>
            <a:r>
              <a:rPr lang="as-IN" sz="2800" dirty="0">
                <a:latin typeface="NikoshBAN" panose="02000000000000000000" pitchFamily="2" charset="0"/>
                <a:cs typeface="NikoshBAN" panose="02000000000000000000" pitchFamily="2" charset="0"/>
              </a:rPr>
              <a:t>১. সর্বদাই ডিপ্লয়েড কোষে মায়োসিস হয়।</a:t>
            </a:r>
          </a:p>
          <a:p>
            <a:r>
              <a:rPr lang="as-IN" sz="2800" dirty="0">
                <a:latin typeface="NikoshBAN" panose="02000000000000000000" pitchFamily="2" charset="0"/>
                <a:cs typeface="NikoshBAN" panose="02000000000000000000" pitchFamily="2" charset="0"/>
              </a:rPr>
              <a:t>২. অধিকাংশ উদ্ভিদ এবং সকল প্রাণিকোষের ক্ষেত্রে জনন মাতৃকোষে মায়োসিস ঘটে।</a:t>
            </a:r>
          </a:p>
          <a:p>
            <a:r>
              <a:rPr lang="as-IN" sz="2800" dirty="0">
                <a:latin typeface="NikoshBAN" panose="02000000000000000000" pitchFamily="2" charset="0"/>
                <a:cs typeface="NikoshBAN" panose="02000000000000000000" pitchFamily="2" charset="0"/>
              </a:rPr>
              <a:t>৩. মায়োসিসে ক্রোমোসোম একবার কিন্তু নিউক্লিয়াস দু'বার বিভাজিত হয়। ফলে নতুন সৃষ্ট কোষে ক্রোমোসোম সংখ্যা মাতৃকোষের অর্ধেক হয়।</a:t>
            </a:r>
          </a:p>
          <a:p>
            <a:r>
              <a:rPr lang="as-IN" sz="2800" dirty="0">
                <a:latin typeface="NikoshBAN" panose="02000000000000000000" pitchFamily="2" charset="0"/>
                <a:cs typeface="NikoshBAN" panose="02000000000000000000" pitchFamily="2" charset="0"/>
              </a:rPr>
              <a:t>৪. মায়োসিস বিভাজনে একটি ডিপ্লয়েড কোষ থেকে চারটি হ্যাপ্লয়েড কোষের সৃষ্টি হয়।</a:t>
            </a:r>
            <a:endParaRPr lang="en-US" sz="2800" dirty="0">
              <a:latin typeface="NikoshBAN" panose="02000000000000000000" pitchFamily="2" charset="0"/>
              <a:cs typeface="NikoshBAN" panose="02000000000000000000" pitchFamily="2" charset="0"/>
            </a:endParaRPr>
          </a:p>
          <a:p>
            <a:r>
              <a:rPr lang="en-US" sz="2800" dirty="0">
                <a:latin typeface="NikoshBAN" panose="02000000000000000000" pitchFamily="2" charset="0"/>
                <a:cs typeface="NikoshBAN" panose="02000000000000000000" pitchFamily="2" charset="0"/>
              </a:rPr>
              <a:t>৫</a:t>
            </a:r>
            <a:r>
              <a:rPr lang="as-IN" sz="2800" dirty="0">
                <a:latin typeface="NikoshBAN" panose="02000000000000000000" pitchFamily="2" charset="0"/>
                <a:cs typeface="NikoshBAN" panose="02000000000000000000" pitchFamily="2" charset="0"/>
              </a:rPr>
              <a:t>. মায়োসিস কোষ বিভাজন জটিল, দীর্ঘস্থায়ী এবং সর্বদা বিয়োজন বিভাজন।</a:t>
            </a:r>
            <a:endParaRPr lang="as-IN" sz="3200" dirty="0">
              <a:latin typeface="NikoshBAN" panose="02000000000000000000" pitchFamily="2" charset="0"/>
              <a:cs typeface="NikoshBAN" panose="02000000000000000000" pitchFamily="2" charset="0"/>
            </a:endParaRPr>
          </a:p>
        </p:txBody>
      </p:sp>
      <p:sp>
        <p:nvSpPr>
          <p:cNvPr id="4" name="Footer Placeholder 3"/>
          <p:cNvSpPr>
            <a:spLocks noGrp="1"/>
          </p:cNvSpPr>
          <p:nvPr>
            <p:ph type="ftr" sz="quarter" idx="11"/>
          </p:nvPr>
        </p:nvSpPr>
        <p:spPr>
          <a:xfrm>
            <a:off x="1734788" y="6349010"/>
            <a:ext cx="9867404" cy="301172"/>
          </a:xfrm>
        </p:spPr>
        <p:txBody>
          <a:bodyPr/>
          <a:lstStyle/>
          <a:p>
            <a:r>
              <a:rPr lang="en-US" sz="2400" dirty="0" smtClean="0"/>
              <a:t>Md. </a:t>
            </a:r>
            <a:r>
              <a:rPr lang="en-US" sz="2400" dirty="0" err="1" smtClean="0"/>
              <a:t>Gaziur</a:t>
            </a:r>
            <a:r>
              <a:rPr lang="en-US" sz="2400" dirty="0" smtClean="0"/>
              <a:t> </a:t>
            </a:r>
            <a:r>
              <a:rPr lang="en-US" sz="2400" dirty="0" err="1" smtClean="0"/>
              <a:t>Rahaman</a:t>
            </a:r>
            <a:r>
              <a:rPr lang="en-US" sz="2400" dirty="0" smtClean="0"/>
              <a:t>, B.sc (</a:t>
            </a:r>
            <a:r>
              <a:rPr lang="en-US" sz="2400" dirty="0" err="1" smtClean="0"/>
              <a:t>Hons</a:t>
            </a:r>
            <a:r>
              <a:rPr lang="en-US" sz="2400" dirty="0" smtClean="0"/>
              <a:t>), </a:t>
            </a:r>
            <a:r>
              <a:rPr lang="en-US" sz="2400" dirty="0" err="1" smtClean="0"/>
              <a:t>B.ed</a:t>
            </a:r>
            <a:r>
              <a:rPr lang="en-US" sz="2400" dirty="0" smtClean="0"/>
              <a:t>, </a:t>
            </a:r>
            <a:r>
              <a:rPr lang="en-US" sz="2400" dirty="0" err="1" smtClean="0"/>
              <a:t>M.Sc</a:t>
            </a:r>
            <a:r>
              <a:rPr lang="en-US" sz="2400" dirty="0" smtClean="0"/>
              <a:t> Dhaka College, Dhaka</a:t>
            </a:r>
            <a:endParaRPr lang="en-US" sz="2400" dirty="0"/>
          </a:p>
        </p:txBody>
      </p:sp>
    </p:spTree>
    <p:extLst>
      <p:ext uri="{BB962C8B-B14F-4D97-AF65-F5344CB8AC3E}">
        <p14:creationId xmlns:p14="http://schemas.microsoft.com/office/powerpoint/2010/main" val="26029487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783B89-4570-74F8-EA2E-E9C120469C06}"/>
              </a:ext>
            </a:extLst>
          </p:cNvPr>
          <p:cNvSpPr>
            <a:spLocks noGrp="1"/>
          </p:cNvSpPr>
          <p:nvPr>
            <p:ph type="title"/>
          </p:nvPr>
        </p:nvSpPr>
        <p:spPr>
          <a:xfrm>
            <a:off x="1295402" y="1214203"/>
            <a:ext cx="9601196" cy="484194"/>
          </a:xfrm>
        </p:spPr>
        <p:txBody>
          <a:bodyPr>
            <a:normAutofit fontScale="90000"/>
          </a:bodyPr>
          <a:lstStyle/>
          <a:p>
            <a:r>
              <a:rPr lang="as-IN" dirty="0"/>
              <a:t> </a:t>
            </a:r>
            <a:r>
              <a:rPr lang="as-IN" dirty="0">
                <a:latin typeface="NikoshBAN" panose="02000000000000000000" pitchFamily="2" charset="0"/>
                <a:cs typeface="NikoshBAN" panose="02000000000000000000" pitchFamily="2" charset="0"/>
              </a:rPr>
              <a:t>জীবনের ধারাবাহিকতা রক্ষায় মায়োসিসের অবদান </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as-IN" sz="3600" dirty="0">
                <a:latin typeface="Times New Roman" panose="02020603050405020304" pitchFamily="18" charset="0"/>
                <a:cs typeface="NikoshBAN" panose="02000000000000000000" pitchFamily="2" charset="0"/>
              </a:rPr>
              <a:t>(</a:t>
            </a:r>
            <a:r>
              <a:rPr lang="en-US" sz="3600" dirty="0">
                <a:latin typeface="Times New Roman" panose="02020603050405020304" pitchFamily="18" charset="0"/>
                <a:cs typeface="Times New Roman" panose="02020603050405020304" pitchFamily="18" charset="0"/>
              </a:rPr>
              <a:t>Role of Meiosis in Maintaining Continuity of Life) </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0DF7C686-D82B-03D4-1BD5-680DA8E27666}"/>
              </a:ext>
            </a:extLst>
          </p:cNvPr>
          <p:cNvSpPr>
            <a:spLocks noGrp="1"/>
          </p:cNvSpPr>
          <p:nvPr>
            <p:ph sz="half" idx="1"/>
          </p:nvPr>
        </p:nvSpPr>
        <p:spPr>
          <a:xfrm>
            <a:off x="1178526" y="2473378"/>
            <a:ext cx="10408870" cy="4384622"/>
          </a:xfrm>
        </p:spPr>
        <p:txBody>
          <a:bodyPr>
            <a:normAutofit lnSpcReduction="10000"/>
          </a:bodyPr>
          <a:lstStyle/>
          <a:p>
            <a:r>
              <a:rPr lang="as-IN" sz="3200" dirty="0">
                <a:latin typeface="NikoshBAN" panose="02000000000000000000" pitchFamily="2" charset="0"/>
                <a:cs typeface="NikoshBAN" panose="02000000000000000000" pitchFamily="2" charset="0"/>
              </a:rPr>
              <a:t>সকল </a:t>
            </a:r>
            <a:r>
              <a:rPr lang="en-US" sz="3200" dirty="0" err="1">
                <a:latin typeface="NikoshBAN" panose="02000000000000000000" pitchFamily="2" charset="0"/>
                <a:cs typeface="NikoshBAN" panose="02000000000000000000" pitchFamily="2" charset="0"/>
              </a:rPr>
              <a:t>জী</a:t>
            </a:r>
            <a:r>
              <a:rPr lang="as-IN" sz="3200" dirty="0">
                <a:latin typeface="NikoshBAN" panose="02000000000000000000" pitchFamily="2" charset="0"/>
                <a:cs typeface="NikoshBAN" panose="02000000000000000000" pitchFamily="2" charset="0"/>
              </a:rPr>
              <a:t>বের ক্ষেত্রে তার জীবনের ধারাবাহিকতা বজায় রাখতে ক্রোমোসোমের সংখ্যা বিশেষ ভূমিকা রাখে।ক্রোমোসোমে থাকে বৈশিষ্ট্য নিয়ন্ত্রণকারী জিন। যেহেতু জীবের লক্ষণ নিয়ন্ত্রণকারী জিন (</a:t>
            </a:r>
            <a:r>
              <a:rPr lang="en-US" sz="3200" dirty="0">
                <a:latin typeface="NikoshBAN" panose="02000000000000000000" pitchFamily="2" charset="0"/>
                <a:cs typeface="NikoshBAN" panose="02000000000000000000" pitchFamily="2" charset="0"/>
              </a:rPr>
              <a:t>Gene) </a:t>
            </a:r>
            <a:r>
              <a:rPr lang="as-IN" sz="3200" dirty="0">
                <a:latin typeface="NikoshBAN" panose="02000000000000000000" pitchFamily="2" charset="0"/>
                <a:cs typeface="NikoshBAN" panose="02000000000000000000" pitchFamily="2" charset="0"/>
              </a:rPr>
              <a:t>ক্রোমোসোমই বহন করে, সেহেতু দেখা যায় যে, ডিপ্লয়েড জীবে জননকোষ সৃষ্টিকালে জনন মাতৃকোষে এবং হ্যাপ্লয়েড জীবের জাইগোটে মায়োসিস ঘটে বলেই প্রজাতির ক্রোমোসোম সংখ্যা ও বৈশিষ্ট্য বংশপরম্পরায় ঠিক থাকে এবং জীবনের ধারাবাহিকতা রক্ষা পায়। সুতরাং এ কথা স্পষ্ট যে, জীবনের ধারাবাহিকতা রক্ষায় মায়োসিসের অবদান অপরিসীম।</a:t>
            </a:r>
          </a:p>
        </p:txBody>
      </p:sp>
      <p:sp>
        <p:nvSpPr>
          <p:cNvPr id="4" name="Footer Placeholder 3"/>
          <p:cNvSpPr>
            <a:spLocks noGrp="1"/>
          </p:cNvSpPr>
          <p:nvPr>
            <p:ph type="ftr" sz="quarter" idx="11"/>
          </p:nvPr>
        </p:nvSpPr>
        <p:spPr>
          <a:xfrm>
            <a:off x="1449779" y="6372760"/>
            <a:ext cx="10069285" cy="384299"/>
          </a:xfrm>
        </p:spPr>
        <p:txBody>
          <a:bodyPr/>
          <a:lstStyle/>
          <a:p>
            <a:r>
              <a:rPr lang="en-US" sz="2000" dirty="0" smtClean="0"/>
              <a:t>Md. </a:t>
            </a:r>
            <a:r>
              <a:rPr lang="en-US" sz="2000" dirty="0" err="1" smtClean="0"/>
              <a:t>Gaziur</a:t>
            </a:r>
            <a:r>
              <a:rPr lang="en-US" sz="2000" dirty="0" smtClean="0"/>
              <a:t> </a:t>
            </a:r>
            <a:r>
              <a:rPr lang="en-US" sz="2000" dirty="0" err="1" smtClean="0"/>
              <a:t>Rahaman</a:t>
            </a:r>
            <a:r>
              <a:rPr lang="en-US" sz="2000" dirty="0" smtClean="0"/>
              <a:t>, B.sc (</a:t>
            </a:r>
            <a:r>
              <a:rPr lang="en-US" sz="2000" dirty="0" err="1" smtClean="0"/>
              <a:t>Hons</a:t>
            </a:r>
            <a:r>
              <a:rPr lang="en-US" sz="2000" dirty="0" smtClean="0"/>
              <a:t>), </a:t>
            </a:r>
            <a:r>
              <a:rPr lang="en-US" sz="2000" dirty="0" err="1" smtClean="0"/>
              <a:t>B.ed</a:t>
            </a:r>
            <a:r>
              <a:rPr lang="en-US" sz="2000" dirty="0" smtClean="0"/>
              <a:t>, </a:t>
            </a:r>
            <a:r>
              <a:rPr lang="en-US" sz="2000" dirty="0" err="1" smtClean="0"/>
              <a:t>M.Sc</a:t>
            </a:r>
            <a:r>
              <a:rPr lang="en-US" sz="2000" dirty="0" smtClean="0"/>
              <a:t> Dhaka College, Dhaka</a:t>
            </a:r>
            <a:endParaRPr lang="en-US" sz="2000" dirty="0"/>
          </a:p>
        </p:txBody>
      </p:sp>
    </p:spTree>
    <p:extLst>
      <p:ext uri="{BB962C8B-B14F-4D97-AF65-F5344CB8AC3E}">
        <p14:creationId xmlns:p14="http://schemas.microsoft.com/office/powerpoint/2010/main" val="3952983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524</TotalTime>
  <Words>707</Words>
  <Application>Microsoft Office PowerPoint</Application>
  <PresentationFormat>Custom</PresentationFormat>
  <Paragraphs>75</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Organic</vt:lpstr>
      <vt:lpstr>PowerPoint Presentation</vt:lpstr>
      <vt:lpstr>PowerPoint Presentation</vt:lpstr>
      <vt:lpstr>MD. GAZIUR RAHAMAN </vt:lpstr>
      <vt:lpstr>দ্বিতীয় অধ্যায় কোষ বিভাজন ( CELL  DIVISION)  </vt:lpstr>
      <vt:lpstr>PowerPoint Presentation</vt:lpstr>
      <vt:lpstr>মায়োসিস কোষ বিভাজনের ধারণা  (Concept of Meiosis Cell Division):  </vt:lpstr>
      <vt:lpstr>মায়োসিস বিভাজনের স্থান (Place of Meiosis Division)</vt:lpstr>
      <vt:lpstr>  মায়োসিস বিভাজনের বৈশিষ্ট্যগুলো নিম্নরূপ-    </vt:lpstr>
      <vt:lpstr> জীবনের ধারাবাহিকতা রক্ষায় মায়োসিসের অবদান  (Role of Meiosis in Maintaining Continuity of Life) </vt:lpstr>
      <vt:lpstr>মায়োসিস বিভাজনের ধাপসমূহ:</vt:lpstr>
      <vt:lpstr>নিচে মায়োসিস কোষ বিভাজনের সমগ্র দশাগুলো প্রবাহ চিত্রের মাধ্যমে দেখানো হলো-  </vt:lpstr>
      <vt:lpstr>মূল্যায়নঃ </vt:lpstr>
      <vt:lpstr>বাড়ির কাজঃ </vt:lpstr>
      <vt:lpstr>PowerPoint Presentation</vt:lpstr>
      <vt:lpstr>ধন্যবাদ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dospata@gmail.com</dc:creator>
  <cp:lastModifiedBy>BC</cp:lastModifiedBy>
  <cp:revision>107</cp:revision>
  <dcterms:created xsi:type="dcterms:W3CDTF">2022-05-14T11:05:13Z</dcterms:created>
  <dcterms:modified xsi:type="dcterms:W3CDTF">2026-07-27T09:54:35Z</dcterms:modified>
</cp:coreProperties>
</file>