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2" Type="http://schemas.openxmlformats.org/officeDocument/2006/relationships/image" Target="../media/image27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Relationship Id="rId8" Type="http://schemas.openxmlformats.org/officeDocument/2006/relationships/image" Target="../media/image38.png"/><Relationship Id="rId9" Type="http://schemas.openxmlformats.org/officeDocument/2006/relationships/image" Target="../media/image39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46.png"/><Relationship Id="rId9" Type="http://schemas.openxmlformats.org/officeDocument/2006/relationships/image" Target="../media/image47.png"/><Relationship Id="rId10" Type="http://schemas.openxmlformats.org/officeDocument/2006/relationships/image" Target="../media/image48.png"/><Relationship Id="rId11" Type="http://schemas.openxmlformats.org/officeDocument/2006/relationships/image" Target="../media/image49.png"/><Relationship Id="rId12" Type="http://schemas.openxmlformats.org/officeDocument/2006/relationships/image" Target="../media/image50.png"/><Relationship Id="rId13" Type="http://schemas.openxmlformats.org/officeDocument/2006/relationships/image" Target="../media/image51.png"/><Relationship Id="rId14" Type="http://schemas.openxmlformats.org/officeDocument/2006/relationships/image" Target="../media/image52.png"/><Relationship Id="rId15" Type="http://schemas.openxmlformats.org/officeDocument/2006/relationships/image" Target="../media/image53.png"/><Relationship Id="rId16" Type="http://schemas.openxmlformats.org/officeDocument/2006/relationships/image" Target="../media/image54.png"/><Relationship Id="rId17" Type="http://schemas.openxmlformats.org/officeDocument/2006/relationships/image" Target="../media/image55.png"/><Relationship Id="rId18" Type="http://schemas.openxmlformats.org/officeDocument/2006/relationships/image" Target="../media/image56.png"/><Relationship Id="rId19" Type="http://schemas.openxmlformats.org/officeDocument/2006/relationships/image" Target="../media/image57.png"/><Relationship Id="rId20" Type="http://schemas.openxmlformats.org/officeDocument/2006/relationships/image" Target="../media/image58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pn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image" Target="../media/image63.png"/><Relationship Id="rId7" Type="http://schemas.openxmlformats.org/officeDocument/2006/relationships/image" Target="../media/image64.png"/><Relationship Id="rId8" Type="http://schemas.openxmlformats.org/officeDocument/2006/relationships/image" Target="../media/image65.png"/><Relationship Id="rId9" Type="http://schemas.openxmlformats.org/officeDocument/2006/relationships/image" Target="../media/image66.png"/><Relationship Id="rId10" Type="http://schemas.openxmlformats.org/officeDocument/2006/relationships/image" Target="../media/image67.png"/><Relationship Id="rId11" Type="http://schemas.openxmlformats.org/officeDocument/2006/relationships/image" Target="../media/image68.png"/><Relationship Id="rId12" Type="http://schemas.openxmlformats.org/officeDocument/2006/relationships/image" Target="../media/image69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.png"/><Relationship Id="rId3" Type="http://schemas.openxmlformats.org/officeDocument/2006/relationships/image" Target="../media/image6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Relationship Id="rId6" Type="http://schemas.openxmlformats.org/officeDocument/2006/relationships/image" Target="../media/image73.png"/><Relationship Id="rId7" Type="http://schemas.openxmlformats.org/officeDocument/2006/relationships/image" Target="../media/image74.png"/><Relationship Id="rId8" Type="http://schemas.openxmlformats.org/officeDocument/2006/relationships/image" Target="../media/image75.png"/><Relationship Id="rId9" Type="http://schemas.openxmlformats.org/officeDocument/2006/relationships/image" Target="../media/image76.png"/><Relationship Id="rId10" Type="http://schemas.openxmlformats.org/officeDocument/2006/relationships/image" Target="../media/image77.png"/><Relationship Id="rId11" Type="http://schemas.openxmlformats.org/officeDocument/2006/relationships/image" Target="../media/image78.png"/><Relationship Id="rId12" Type="http://schemas.openxmlformats.org/officeDocument/2006/relationships/image" Target="../media/image79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0.png"/><Relationship Id="rId3" Type="http://schemas.openxmlformats.org/officeDocument/2006/relationships/image" Target="../media/image60.png"/><Relationship Id="rId4" Type="http://schemas.openxmlformats.org/officeDocument/2006/relationships/image" Target="../media/image81.png"/><Relationship Id="rId5" Type="http://schemas.openxmlformats.org/officeDocument/2006/relationships/image" Target="../media/image82.png"/><Relationship Id="rId6" Type="http://schemas.openxmlformats.org/officeDocument/2006/relationships/image" Target="../media/image83.png"/><Relationship Id="rId7" Type="http://schemas.openxmlformats.org/officeDocument/2006/relationships/image" Target="../media/image84.png"/><Relationship Id="rId8" Type="http://schemas.openxmlformats.org/officeDocument/2006/relationships/image" Target="../media/image85.png"/><Relationship Id="rId9" Type="http://schemas.openxmlformats.org/officeDocument/2006/relationships/image" Target="../media/image86.png"/><Relationship Id="rId10" Type="http://schemas.openxmlformats.org/officeDocument/2006/relationships/image" Target="../media/image87.png"/><Relationship Id="rId11" Type="http://schemas.openxmlformats.org/officeDocument/2006/relationships/image" Target="../media/image88.png"/><Relationship Id="rId12" Type="http://schemas.openxmlformats.org/officeDocument/2006/relationships/image" Target="../media/image89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0.png"/><Relationship Id="rId3" Type="http://schemas.openxmlformats.org/officeDocument/2006/relationships/image" Target="../media/image60.png"/><Relationship Id="rId4" Type="http://schemas.openxmlformats.org/officeDocument/2006/relationships/image" Target="../media/image91.png"/><Relationship Id="rId5" Type="http://schemas.openxmlformats.org/officeDocument/2006/relationships/image" Target="../media/image92.png"/><Relationship Id="rId6" Type="http://schemas.openxmlformats.org/officeDocument/2006/relationships/image" Target="../media/image93.png"/><Relationship Id="rId7" Type="http://schemas.openxmlformats.org/officeDocument/2006/relationships/image" Target="../media/image94.png"/><Relationship Id="rId8" Type="http://schemas.openxmlformats.org/officeDocument/2006/relationships/image" Target="../media/image95.png"/><Relationship Id="rId9" Type="http://schemas.openxmlformats.org/officeDocument/2006/relationships/image" Target="../media/image96.png"/><Relationship Id="rId10" Type="http://schemas.openxmlformats.org/officeDocument/2006/relationships/image" Target="../media/image97.png"/><Relationship Id="rId11" Type="http://schemas.openxmlformats.org/officeDocument/2006/relationships/image" Target="../media/image98.png"/><Relationship Id="rId12" Type="http://schemas.openxmlformats.org/officeDocument/2006/relationships/image" Target="../media/image99.png"/><Relationship Id="rId13" Type="http://schemas.openxmlformats.org/officeDocument/2006/relationships/image" Target="../media/image100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1.png"/><Relationship Id="rId3" Type="http://schemas.openxmlformats.org/officeDocument/2006/relationships/image" Target="../media/image102.png"/><Relationship Id="rId4" Type="http://schemas.openxmlformats.org/officeDocument/2006/relationships/image" Target="../media/image103.png"/><Relationship Id="rId5" Type="http://schemas.openxmlformats.org/officeDocument/2006/relationships/image" Target="../media/image104.png"/><Relationship Id="rId6" Type="http://schemas.openxmlformats.org/officeDocument/2006/relationships/image" Target="../media/image105.png"/><Relationship Id="rId7" Type="http://schemas.openxmlformats.org/officeDocument/2006/relationships/image" Target="../media/image106.png"/><Relationship Id="rId8" Type="http://schemas.openxmlformats.org/officeDocument/2006/relationships/image" Target="../media/image107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8.png"/><Relationship Id="rId3" Type="http://schemas.openxmlformats.org/officeDocument/2006/relationships/image" Target="../media/image109.png"/><Relationship Id="rId4" Type="http://schemas.openxmlformats.org/officeDocument/2006/relationships/image" Target="../media/image110.png"/><Relationship Id="rId5" Type="http://schemas.openxmlformats.org/officeDocument/2006/relationships/image" Target="../media/image111.png"/><Relationship Id="rId6" Type="http://schemas.openxmlformats.org/officeDocument/2006/relationships/image" Target="../media/image112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3.png"/><Relationship Id="rId3" Type="http://schemas.openxmlformats.org/officeDocument/2006/relationships/image" Target="../media/image114.png"/><Relationship Id="rId4" Type="http://schemas.openxmlformats.org/officeDocument/2006/relationships/image" Target="../media/image115.png"/><Relationship Id="rId5" Type="http://schemas.openxmlformats.org/officeDocument/2006/relationships/image" Target="../media/image116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7.png"/><Relationship Id="rId3" Type="http://schemas.openxmlformats.org/officeDocument/2006/relationships/image" Target="../media/image118.png"/><Relationship Id="rId4" Type="http://schemas.openxmlformats.org/officeDocument/2006/relationships/image" Target="../media/image119.png"/><Relationship Id="rId5" Type="http://schemas.openxmlformats.org/officeDocument/2006/relationships/image" Target="../media/image120.png"/><Relationship Id="rId6" Type="http://schemas.openxmlformats.org/officeDocument/2006/relationships/image" Target="../media/image121.png"/><Relationship Id="rId7" Type="http://schemas.openxmlformats.org/officeDocument/2006/relationships/image" Target="../media/image122.png"/><Relationship Id="rId8" Type="http://schemas.openxmlformats.org/officeDocument/2006/relationships/image" Target="../media/image123.png"/><Relationship Id="rId9" Type="http://schemas.openxmlformats.org/officeDocument/2006/relationships/image" Target="../media/image124.png"/><Relationship Id="rId10" Type="http://schemas.openxmlformats.org/officeDocument/2006/relationships/image" Target="../media/image125.png"/><Relationship Id="rId11" Type="http://schemas.openxmlformats.org/officeDocument/2006/relationships/image" Target="../media/image126.png"/><Relationship Id="rId12" Type="http://schemas.openxmlformats.org/officeDocument/2006/relationships/image" Target="../media/image127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8.png"/><Relationship Id="rId3" Type="http://schemas.openxmlformats.org/officeDocument/2006/relationships/image" Target="../media/image129.png"/><Relationship Id="rId4" Type="http://schemas.openxmlformats.org/officeDocument/2006/relationships/image" Target="../media/image130.png"/><Relationship Id="rId5" Type="http://schemas.openxmlformats.org/officeDocument/2006/relationships/image" Target="../media/image131.png"/><Relationship Id="rId6" Type="http://schemas.openxmlformats.org/officeDocument/2006/relationships/image" Target="../media/image132.png"/><Relationship Id="rId7" Type="http://schemas.openxmlformats.org/officeDocument/2006/relationships/image" Target="../media/image133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4.png"/><Relationship Id="rId3" Type="http://schemas.openxmlformats.org/officeDocument/2006/relationships/image" Target="../media/image135.png"/><Relationship Id="rId4" Type="http://schemas.openxmlformats.org/officeDocument/2006/relationships/image" Target="../media/image119.png"/><Relationship Id="rId5" Type="http://schemas.openxmlformats.org/officeDocument/2006/relationships/image" Target="../media/image136.png"/><Relationship Id="rId6" Type="http://schemas.openxmlformats.org/officeDocument/2006/relationships/image" Target="../media/image137.png"/><Relationship Id="rId7" Type="http://schemas.openxmlformats.org/officeDocument/2006/relationships/image" Target="../media/image138.png"/><Relationship Id="rId8" Type="http://schemas.openxmlformats.org/officeDocument/2006/relationships/image" Target="../media/image139.png"/><Relationship Id="rId9" Type="http://schemas.openxmlformats.org/officeDocument/2006/relationships/image" Target="../media/image140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1.png"/><Relationship Id="rId3" Type="http://schemas.openxmlformats.org/officeDocument/2006/relationships/image" Target="../media/image142.png"/><Relationship Id="rId4" Type="http://schemas.openxmlformats.org/officeDocument/2006/relationships/image" Target="../media/image143.png"/><Relationship Id="rId5" Type="http://schemas.openxmlformats.org/officeDocument/2006/relationships/image" Target="../media/image144.png"/><Relationship Id="rId6" Type="http://schemas.openxmlformats.org/officeDocument/2006/relationships/image" Target="../media/image145.png"/><Relationship Id="rId7" Type="http://schemas.openxmlformats.org/officeDocument/2006/relationships/image" Target="../media/image146.png"/><Relationship Id="rId8" Type="http://schemas.openxmlformats.org/officeDocument/2006/relationships/image" Target="../media/image147.png"/><Relationship Id="rId9" Type="http://schemas.openxmlformats.org/officeDocument/2006/relationships/image" Target="../media/image148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9.png"/><Relationship Id="rId3" Type="http://schemas.openxmlformats.org/officeDocument/2006/relationships/image" Target="../media/image150.png"/><Relationship Id="rId4" Type="http://schemas.openxmlformats.org/officeDocument/2006/relationships/image" Target="../media/image151.png"/><Relationship Id="rId5" Type="http://schemas.openxmlformats.org/officeDocument/2006/relationships/image" Target="../media/image152.png"/><Relationship Id="rId6" Type="http://schemas.openxmlformats.org/officeDocument/2006/relationships/image" Target="../media/image153.png"/><Relationship Id="rId7" Type="http://schemas.openxmlformats.org/officeDocument/2006/relationships/image" Target="../media/image154.png"/><Relationship Id="rId8" Type="http://schemas.openxmlformats.org/officeDocument/2006/relationships/image" Target="../media/image155.png"/><Relationship Id="rId9" Type="http://schemas.openxmlformats.org/officeDocument/2006/relationships/image" Target="../media/image156.png"/><Relationship Id="rId10" Type="http://schemas.openxmlformats.org/officeDocument/2006/relationships/image" Target="../media/image157.png"/><Relationship Id="rId11" Type="http://schemas.openxmlformats.org/officeDocument/2006/relationships/image" Target="../media/image158.png"/><Relationship Id="rId12" Type="http://schemas.openxmlformats.org/officeDocument/2006/relationships/image" Target="../media/image159.png"/><Relationship Id="rId13" Type="http://schemas.openxmlformats.org/officeDocument/2006/relationships/image" Target="../media/image160.png"/><Relationship Id="rId14" Type="http://schemas.openxmlformats.org/officeDocument/2006/relationships/image" Target="../media/image161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2.png"/><Relationship Id="rId3" Type="http://schemas.openxmlformats.org/officeDocument/2006/relationships/image" Target="../media/image163.png"/><Relationship Id="rId4" Type="http://schemas.openxmlformats.org/officeDocument/2006/relationships/image" Target="../media/image164.png"/><Relationship Id="rId5" Type="http://schemas.openxmlformats.org/officeDocument/2006/relationships/image" Target="../media/image165.png"/><Relationship Id="rId6" Type="http://schemas.openxmlformats.org/officeDocument/2006/relationships/image" Target="../media/image166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424112"/>
            <a:ext cx="1638300" cy="4000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1785937"/>
            <a:ext cx="5400675" cy="3619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450" y="457200"/>
            <a:ext cx="11087100" cy="43815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200" i="0" u="none">
                <a:solidFill>
                  <a:srgbClr val="FFFFFF"/>
                </a:solidFill>
                <a:latin typeface="Hind Siliguri"/>
              </a:rPr>
              <a:t> সময়: ৪০ মিনিট</a:t>
            </a:r>
          </a:p>
        </p:txBody>
      </p:sp>
      <p:sp>
        <p:nvSpPr>
          <p:cNvPr id="6" name="Rectangle 5"/>
          <p:cNvSpPr/>
          <p:nvPr/>
        </p:nvSpPr>
        <p:spPr>
          <a:xfrm>
            <a:off x="552450" y="971550"/>
            <a:ext cx="11087100" cy="38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আজকের বিষয়: Linking Words /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01 / 18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450" y="457200"/>
            <a:ext cx="2352675" cy="4000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2725" y="538162"/>
            <a:ext cx="209550" cy="2095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2450" y="2967037"/>
            <a:ext cx="5670708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6750"/>
              </a:lnSpc>
              <a:defRPr/>
            </a:pPr>
            <a:r>
              <a:rPr b="1" sz="5400" i="0" u="none">
                <a:solidFill>
                  <a:srgbClr val="FFFFFF"/>
                </a:solidFill>
                <a:latin typeface="Hind Siliguri"/>
              </a:rPr>
              <a:t>সবাইকে স্বাগতম!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2450" y="3967162"/>
            <a:ext cx="5400675" cy="8001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b="0" sz="2100" i="0" u="none">
                <a:solidFill>
                  <a:srgbClr val="FECDD3"/>
                </a:solidFill>
                <a:latin typeface="Hind Siliguri"/>
              </a:rPr>
              <a:t>আজকের আনন্দময় ইংরেজি ক্লাসে সকল শিক্ষার্থীকে গোলাপ শুভেচ্ছা 🌹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950" y="2538412"/>
            <a:ext cx="190500" cy="152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6975" y="1824037"/>
            <a:ext cx="5324475" cy="35433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1990725"/>
            <a:ext cx="5400675" cy="326231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1990725"/>
            <a:ext cx="5400675" cy="32623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সহজ ব্যাকরণ শিক্ষাক্রম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02 / 18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4900" y="457200"/>
            <a:ext cx="4050506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পরিচয় পর্ব (Introduction)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0300" y="483393"/>
            <a:ext cx="1619250" cy="4000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02443"/>
            <a:ext cx="409575" cy="3619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775" y="2257425"/>
            <a:ext cx="571500" cy="571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66775" y="2943225"/>
            <a:ext cx="5010626" cy="35718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b="1" sz="2250" i="0" u="none">
                <a:solidFill>
                  <a:srgbClr val="312E81"/>
                </a:solidFill>
                <a:latin typeface="Hind Siliguri"/>
              </a:rPr>
              <a:t>শিক্ষক পরিচিতি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6775" y="3443287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নাম: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মো: সহকারী শিক্ষক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3852862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পদবী: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ইংরেজি শিক্ষক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6775" y="4262437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বিদ্যালয়: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সরকারি পাইলট উচ্চ বিদ্যালয়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66775" y="4672012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ইমেইল: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teacher@school.edu.bd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3200" y="2257425"/>
            <a:ext cx="571500" cy="5715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553200" y="2943225"/>
            <a:ext cx="5010626" cy="35718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b="1" sz="2250" i="0" u="none">
                <a:solidFill>
                  <a:srgbClr val="14532D"/>
                </a:solidFill>
                <a:latin typeface="Hind Siliguri"/>
              </a:rPr>
              <a:t>পাঠ পরিচিতি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53200" y="3443287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বিষয়: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English Second Paper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53200" y="3852862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শ্রেণি: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সপ্তম (Class 7)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53200" y="4262437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অধ্যায়: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Grammar - Grammar in Context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53200" y="4672012"/>
            <a:ext cx="4772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আজকের পাঠ: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Linking Words &amp; Connectors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5837" y="2409825"/>
            <a:ext cx="333375" cy="26670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05600" y="2409825"/>
            <a:ext cx="266700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857946"/>
            <a:ext cx="3536900" cy="213732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7475" y="2857946"/>
            <a:ext cx="3536900" cy="213732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2500" y="2857946"/>
            <a:ext cx="3537049" cy="2137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Class 7 English Grammar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03 / 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275" y="457200"/>
            <a:ext cx="5140642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শিখনফল (Learning Outcomes)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7000" y="483393"/>
            <a:ext cx="1352550" cy="4000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2450" y="2248346"/>
            <a:ext cx="11087100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925"/>
              </a:lnSpc>
            </a:pPr>
            <a:r>
              <a:rPr b="0" sz="1950" i="0" u="none">
                <a:solidFill>
                  <a:srgbClr val="FFFFFF"/>
                </a:solidFill>
                <a:latin typeface="Hind Siliguri"/>
              </a:rPr>
              <a:t>এই পাঠ শেষে শিক্ষার্থীরা যা অর্জন করবে—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5075" y="3124646"/>
            <a:ext cx="571500" cy="571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94068" y="3839021"/>
            <a:ext cx="3053662" cy="22279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754"/>
              </a:lnSpc>
            </a:pPr>
            <a:r>
              <a:rPr b="1" sz="1404" i="0" u="none">
                <a:solidFill>
                  <a:srgbClr val="0F766E"/>
                </a:solidFill>
                <a:latin typeface="Hind Siliguri"/>
              </a:rPr>
              <a:t>সংজ্ঞা জানবে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6775" y="4157067"/>
            <a:ext cx="2908250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500" i="0" u="none">
                <a:solidFill>
                  <a:srgbClr val="1E293B"/>
                </a:solidFill>
                <a:latin typeface="Hind Siliguri"/>
              </a:rPr>
              <a:t>Linking Words বা Connectors কী তা বলতে ও চিনতে পারবে।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10101" y="3124646"/>
            <a:ext cx="571500" cy="571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69094" y="3839021"/>
            <a:ext cx="3053662" cy="22279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754"/>
              </a:lnSpc>
            </a:pPr>
            <a:r>
              <a:rPr b="1" sz="1404" i="0" u="none">
                <a:solidFill>
                  <a:srgbClr val="1D4ED8"/>
                </a:solidFill>
                <a:latin typeface="Hind Siliguri"/>
              </a:rPr>
              <a:t>প্রকারভেদ বুঝবে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1800" y="4157067"/>
            <a:ext cx="2908250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500" i="0" u="none">
                <a:solidFill>
                  <a:srgbClr val="1E293B"/>
                </a:solidFill>
                <a:latin typeface="Hind Siliguri"/>
              </a:rPr>
              <a:t>বিভিন্ন ধরনের Connectors (And, But, Because, First) পৃথক করতে পারবে।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85275" y="3124646"/>
            <a:ext cx="571500" cy="5715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44115" y="3839021"/>
            <a:ext cx="3053819" cy="22279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754"/>
              </a:lnSpc>
            </a:pPr>
            <a:r>
              <a:rPr b="1" sz="1404" i="0" u="none">
                <a:solidFill>
                  <a:srgbClr val="B45309"/>
                </a:solidFill>
                <a:latin typeface="Hind Siliguri"/>
              </a:rPr>
              <a:t>প্রয়োগ করবে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16825" y="4157067"/>
            <a:ext cx="2908399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500" i="0" u="none">
                <a:solidFill>
                  <a:srgbClr val="1E293B"/>
                </a:solidFill>
                <a:latin typeface="Hind Siliguri"/>
              </a:rPr>
              <a:t>বাক্যে সঠিক Connector ব্যবহার করে শূন্যস্থান পূরণ ও বাক্য তৈরি করতে পারবে।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0813" y="3277046"/>
            <a:ext cx="200025" cy="2667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3451" y="3277046"/>
            <a:ext cx="304800" cy="26670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37675" y="3277046"/>
            <a:ext cx="266700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34" y="1716881"/>
            <a:ext cx="997833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আজকের বিষয়: Linking Words /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04 / 18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4900" y="457200"/>
            <a:ext cx="3190398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আজকের পাঠ ঘোষণা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4150" y="483393"/>
            <a:ext cx="1295400" cy="4000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450" y="502443"/>
            <a:ext cx="409575" cy="3619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25934" y="2135981"/>
            <a:ext cx="914013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150"/>
              </a:lnSpc>
            </a:pPr>
            <a:r>
              <a:rPr b="1" sz="2100" i="0" u="none">
                <a:solidFill>
                  <a:srgbClr val="B45309"/>
                </a:solidFill>
                <a:latin typeface="Hind Siliguri"/>
              </a:rPr>
              <a:t>English Grammar for Class 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97431" y="2678906"/>
            <a:ext cx="9597136" cy="952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7500"/>
              </a:lnSpc>
            </a:pPr>
            <a:r>
              <a:rPr b="1" sz="6000" i="0" u="none">
                <a:solidFill>
                  <a:srgbClr val="78350F"/>
                </a:solidFill>
                <a:latin typeface="Nunito"/>
              </a:rPr>
              <a:t>Linking Words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97431" y="3774281"/>
            <a:ext cx="9597136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4500"/>
              </a:lnSpc>
            </a:pPr>
            <a:r>
              <a:rPr b="1" sz="3600" i="0" u="none">
                <a:solidFill>
                  <a:srgbClr val="D97706"/>
                </a:solidFill>
                <a:latin typeface="Hind Siliguri"/>
              </a:rPr>
              <a:t>বা (Connectors)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25934" y="4536281"/>
            <a:ext cx="9140130" cy="38100"/>
          </a:xfrm>
          <a:prstGeom prst="rect">
            <a:avLst/>
          </a:prstGeom>
          <a:solidFill>
            <a:srgbClr val="F59E0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525934" y="4764881"/>
            <a:ext cx="9140130" cy="342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700"/>
              </a:lnSpc>
            </a:pPr>
            <a:r>
              <a:rPr b="0" sz="1800" i="0" u="none">
                <a:solidFill>
                  <a:srgbClr val="451A03"/>
                </a:solidFill>
                <a:latin typeface="Hind Siliguri"/>
              </a:rPr>
              <a:t>যে শব্দগুলো দুটি বাক্য, ধারণা বা বাক্যাংশকে সেতুর মতো যুক্ত করে!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90762"/>
            <a:ext cx="5400675" cy="266223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775" y="3829050"/>
            <a:ext cx="4772025" cy="8572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8875" y="1955006"/>
            <a:ext cx="5400675" cy="3333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Connectors = শব্দ ও বাক্যের সেতু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05 / 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275" y="457200"/>
            <a:ext cx="5220652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Linking Words কী? (Definition)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68025" y="483393"/>
            <a:ext cx="771525" cy="4000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66775" y="2557462"/>
            <a:ext cx="5010626" cy="357187"/>
          </a:xfrm>
          <a:prstGeom prst="rect">
            <a:avLst/>
          </a:prstGeom>
          <a:noFill/>
        </p:spPr>
        <p:txBody>
          <a:bodyPr wrap="square" lIns="361950" rIns="0" tIns="0" bIns="0" anchor="t">
            <a:spAutoFit/>
          </a:bodyPr>
          <a:lstStyle/>
          <a:p>
            <a:pPr algn="l">
              <a:lnSpc>
                <a:spcPts val="2812"/>
              </a:lnSpc>
            </a:pPr>
            <a:r>
              <a:rPr b="1" sz="2250" i="0" u="none">
                <a:solidFill>
                  <a:srgbClr val="1E3A8A"/>
                </a:solidFill>
                <a:latin typeface="Hind Siliguri"/>
              </a:rPr>
              <a:t>সহজ সংজ্ঞা: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6775" y="3057525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Linking Words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হলো এমন কিছু শব্দ যা একাধিক </a:t>
            </a:r>
            <a:r>
              <a:rPr b="1" sz="1650" i="0" u="none">
                <a:solidFill>
                  <a:srgbClr val="2563EB"/>
                </a:solidFill>
                <a:latin typeface="Hind Siliguri"/>
              </a:rPr>
              <a:t>Word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, </a:t>
            </a:r>
            <a:r>
              <a:rPr b="1" sz="1650" i="0" u="none">
                <a:solidFill>
                  <a:srgbClr val="2563EB"/>
                </a:solidFill>
                <a:latin typeface="Hind Siliguri"/>
              </a:rPr>
              <a:t>Phrase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বা </a:t>
            </a:r>
            <a:r>
              <a:rPr b="1" sz="1650" i="0" u="none">
                <a:solidFill>
                  <a:srgbClr val="2563EB"/>
                </a:solidFill>
                <a:latin typeface="Hind Siliguri"/>
              </a:rPr>
              <a:t>Sentence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-কে সংযোগ করে বা জোড়া লাগায়।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6775" y="2566987"/>
            <a:ext cx="361950" cy="2857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57275" y="3971925"/>
            <a:ext cx="4438650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40AF"/>
                </a:solidFill>
                <a:latin typeface="Hind Siliguri"/>
              </a:rPr>
              <a:t>কাজ:</a:t>
            </a:r>
            <a:r>
              <a:rPr b="0" sz="1500" i="0" u="none">
                <a:solidFill>
                  <a:srgbClr val="1E40AF"/>
                </a:solidFill>
                <a:latin typeface="Hind Siliguri"/>
              </a:rPr>
              <a:t> এরা বাক্যের অর্থকে অর্থবহ, সুন্দর এবং সুসংগঠিত করতে সেতুর (Bridge) মতো কাজ করে।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6975" y="1993106"/>
            <a:ext cx="5324475" cy="32575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550318"/>
            <a:ext cx="2628900" cy="21431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1850" y="2550318"/>
            <a:ext cx="2628900" cy="214312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50" y="2550318"/>
            <a:ext cx="2628900" cy="21431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0650" y="2550318"/>
            <a:ext cx="2628900" cy="214312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4925" y="4121943"/>
            <a:ext cx="1123950" cy="3048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67162" y="4121943"/>
            <a:ext cx="1438275" cy="3048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3237" y="4121943"/>
            <a:ext cx="1304925" cy="3048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29787" y="4121943"/>
            <a:ext cx="1190625" cy="304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Class 7 English Grammar - Connectors Types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06 / 18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04900" y="457200"/>
            <a:ext cx="4950618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Connectors-এর প্রধান প্রকারভেদ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72750" y="483393"/>
            <a:ext cx="1066800" cy="40005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450" y="502443"/>
            <a:ext cx="409575" cy="36195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81150" y="2817018"/>
            <a:ext cx="571500" cy="5715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16768" y="3483768"/>
            <a:ext cx="2100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1" sz="1800" i="0" u="none">
                <a:solidFill>
                  <a:srgbClr val="9F1239"/>
                </a:solidFill>
                <a:latin typeface="Hind Siliguri"/>
              </a:rPr>
              <a:t>১. Addition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6775" y="3769518"/>
            <a:ext cx="20002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sz="1350" i="0" u="none">
                <a:solidFill>
                  <a:srgbClr val="881337"/>
                </a:solidFill>
                <a:latin typeface="Hind Siliguri"/>
              </a:rPr>
              <a:t>তথ্য যোগ করতে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00550" y="2817018"/>
            <a:ext cx="571500" cy="5715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36168" y="3483768"/>
            <a:ext cx="2100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1" sz="1800" i="0" u="none">
                <a:solidFill>
                  <a:srgbClr val="14532D"/>
                </a:solidFill>
                <a:latin typeface="Hind Siliguri"/>
              </a:rPr>
              <a:t>২. Contrast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86175" y="3769518"/>
            <a:ext cx="20002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sz="1350" i="0" u="none">
                <a:solidFill>
                  <a:srgbClr val="166534"/>
                </a:solidFill>
                <a:latin typeface="Hind Siliguri"/>
              </a:rPr>
              <a:t>বিপরীত বোঝাতে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19950" y="2817018"/>
            <a:ext cx="571500" cy="571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455568" y="3483768"/>
            <a:ext cx="2100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1" sz="1800" i="0" u="none">
                <a:solidFill>
                  <a:srgbClr val="1E40AF"/>
                </a:solidFill>
                <a:latin typeface="Hind Siliguri"/>
              </a:rPr>
              <a:t>৩. Cause &amp; Effect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5575" y="3769518"/>
            <a:ext cx="20002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sz="1350" i="0" u="none">
                <a:solidFill>
                  <a:srgbClr val="1E3A8A"/>
                </a:solidFill>
                <a:latin typeface="Hind Siliguri"/>
              </a:rPr>
              <a:t>কারণ ও ফলাফল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039350" y="2817018"/>
            <a:ext cx="571500" cy="571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274968" y="3483768"/>
            <a:ext cx="2100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1" sz="1800" i="0" u="none">
                <a:solidFill>
                  <a:srgbClr val="854D0E"/>
                </a:solidFill>
                <a:latin typeface="Hind Siliguri"/>
              </a:rPr>
              <a:t>৪. Sequence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324975" y="3769518"/>
            <a:ext cx="20002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sz="1350" i="0" u="none">
                <a:solidFill>
                  <a:srgbClr val="713F12"/>
                </a:solidFill>
                <a:latin typeface="Hind Siliguri"/>
              </a:rPr>
              <a:t>ধারাবাহিকতা</a:t>
            </a:r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747837" y="2969418"/>
            <a:ext cx="238125" cy="266700"/>
          </a:xfrm>
          <a:prstGeom prst="rect">
            <a:avLst/>
          </a:prstGeom>
        </p:spPr>
      </p:pic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52950" y="2969418"/>
            <a:ext cx="266700" cy="266700"/>
          </a:xfrm>
          <a:prstGeom prst="rect">
            <a:avLst/>
          </a:prstGeom>
        </p:spPr>
      </p:pic>
      <p:pic>
        <p:nvPicPr>
          <p:cNvPr id="29" name="Picture 28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86637" y="2969418"/>
            <a:ext cx="238125" cy="266700"/>
          </a:xfrm>
          <a:prstGeom prst="rect">
            <a:avLst/>
          </a:prstGeom>
        </p:spPr>
      </p:pic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191750" y="2969418"/>
            <a:ext cx="266700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40756"/>
            <a:ext cx="5400675" cy="2762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240756"/>
            <a:ext cx="5400675" cy="27622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2983706"/>
            <a:ext cx="4772025" cy="8001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3879056"/>
            <a:ext cx="4772025" cy="8001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Addition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07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9650" y="457200"/>
            <a:ext cx="6430803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১. Addition Connectors (তথ্য যোগ করা)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4200" y="483393"/>
            <a:ext cx="895350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502443"/>
            <a:ext cx="314325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6775" y="2507456"/>
            <a:ext cx="501062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065F46"/>
                </a:solidFill>
                <a:latin typeface="Hind Siliguri"/>
              </a:rPr>
              <a:t>ব্যবহৃত শব্দসমূহ: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4107656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ব্যবহার: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যখন আমরা একই ধরণের অতিরিক্ত তথ্য বা ধারণা যুক্ত করতে চাই।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53200" y="2507456"/>
            <a:ext cx="5010626" cy="333375"/>
          </a:xfrm>
          <a:prstGeom prst="rect">
            <a:avLst/>
          </a:prstGeom>
          <a:noFill/>
        </p:spPr>
        <p:txBody>
          <a:bodyPr wrap="square" lIns="33337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047857"/>
                </a:solidFill>
                <a:latin typeface="Hind Siliguri"/>
              </a:rPr>
              <a:t>উদাহরণ (Examples):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875" y="2983706"/>
            <a:ext cx="752475" cy="4191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8800" y="2983706"/>
            <a:ext cx="800100" cy="4191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00350" y="2983706"/>
            <a:ext cx="1333500" cy="4191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875" y="3498056"/>
            <a:ext cx="1457325" cy="4191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53200" y="2526506"/>
            <a:ext cx="333375" cy="266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62750" y="309800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Rina likes tea </a:t>
            </a:r>
            <a:r>
              <a:rPr b="0" sz="1500" i="0" u="none">
                <a:solidFill>
                  <a:srgbClr val="059669"/>
                </a:solidFill>
                <a:latin typeface="Nunito ExtraBold"/>
              </a:rPr>
              <a:t>and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coffee.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2750" y="341233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(রিনা চা এবং কফি পছন্দ করে।)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2750" y="399335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He is honest. </a:t>
            </a:r>
            <a:r>
              <a:rPr b="0" sz="1500" i="0" u="none">
                <a:solidFill>
                  <a:srgbClr val="059669"/>
                </a:solidFill>
                <a:latin typeface="Nunito ExtraBold"/>
              </a:rPr>
              <a:t>Moreover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, he is helpful.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2750" y="430768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(সে সৎ। তাছাড়া সে পরোপকারী।)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40756"/>
            <a:ext cx="5400675" cy="2762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240756"/>
            <a:ext cx="5400675" cy="27622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2983706"/>
            <a:ext cx="4772025" cy="8001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3879056"/>
            <a:ext cx="4772025" cy="8001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Contrast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08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7275" y="457200"/>
            <a:ext cx="6350793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২. Contrast Connectors (বিপরীত ধারণা)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5150" y="483393"/>
            <a:ext cx="914400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6775" y="2507456"/>
            <a:ext cx="501062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5B21B6"/>
                </a:solidFill>
                <a:latin typeface="Hind Siliguri"/>
              </a:rPr>
              <a:t>ব্যবহৃত শব্দসমূহ: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4107656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ব্যবহার: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দুটি পরস্পর বিরোধী বা বিপরীত অর্থ প্রকাশ করতে ব্যবহৃত হয়।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53200" y="2507456"/>
            <a:ext cx="5010626" cy="333375"/>
          </a:xfrm>
          <a:prstGeom prst="rect">
            <a:avLst/>
          </a:prstGeom>
          <a:noFill/>
        </p:spPr>
        <p:txBody>
          <a:bodyPr wrap="square" lIns="33337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6D28D9"/>
                </a:solidFill>
                <a:latin typeface="Hind Siliguri"/>
              </a:rPr>
              <a:t>উদাহরণ (Examples):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875" y="2983706"/>
            <a:ext cx="695325" cy="4191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1650" y="2983706"/>
            <a:ext cx="1285875" cy="4191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28975" y="2983706"/>
            <a:ext cx="1323975" cy="4191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875" y="3498056"/>
            <a:ext cx="2286000" cy="4191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53200" y="2526506"/>
            <a:ext cx="333375" cy="266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62750" y="309800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He is poor </a:t>
            </a:r>
            <a:r>
              <a:rPr b="0" sz="1500" i="0" u="none">
                <a:solidFill>
                  <a:srgbClr val="7C3AED"/>
                </a:solidFill>
                <a:latin typeface="Nunito ExtraBold"/>
              </a:rPr>
              <a:t>but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honest.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2750" y="341233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(সে গরিব কিন্তু সৎ।)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2750" y="399335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0" sz="1500" i="0" u="none">
                <a:solidFill>
                  <a:srgbClr val="7C3AED"/>
                </a:solidFill>
                <a:latin typeface="Nunito ExtraBold"/>
              </a:rPr>
              <a:t>Although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it was raining, we played football.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2750" y="430768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(যদিও বৃষ্টি হচ্ছিল, আমরা ফুটবল খেলেছিলাম।)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40756"/>
            <a:ext cx="5400675" cy="2762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240756"/>
            <a:ext cx="5400675" cy="27622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2983706"/>
            <a:ext cx="4772025" cy="8001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3879056"/>
            <a:ext cx="4772025" cy="8001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Cause &amp; Effect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09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9650" y="457200"/>
            <a:ext cx="7270908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৩. Cause &amp; Effect Connectors (কারণ ও ফল)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5150" y="483393"/>
            <a:ext cx="914400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502443"/>
            <a:ext cx="314325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6775" y="2507456"/>
            <a:ext cx="501062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075985"/>
                </a:solidFill>
                <a:latin typeface="Hind Siliguri"/>
              </a:rPr>
              <a:t>ব্যবহৃত শব্দসমূহ: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4107656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ব্যবহার: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কোনো ঘটনার কারণ (Cause) বা ফলাফল (Effect) প্রকাশ করতে।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53200" y="2507456"/>
            <a:ext cx="5010626" cy="333375"/>
          </a:xfrm>
          <a:prstGeom prst="rect">
            <a:avLst/>
          </a:prstGeom>
          <a:noFill/>
        </p:spPr>
        <p:txBody>
          <a:bodyPr wrap="square" lIns="33337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0369A1"/>
                </a:solidFill>
                <a:latin typeface="Hind Siliguri"/>
              </a:rPr>
              <a:t>উদাহরণ (Examples):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875" y="2983706"/>
            <a:ext cx="1190625" cy="4191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6950" y="2983706"/>
            <a:ext cx="581025" cy="4191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19425" y="2983706"/>
            <a:ext cx="1371600" cy="4191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875" y="3498056"/>
            <a:ext cx="1485900" cy="4191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53200" y="2526506"/>
            <a:ext cx="333375" cy="266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62750" y="309800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He could not come </a:t>
            </a:r>
            <a:r>
              <a:rPr b="0" sz="1500" i="0" u="none">
                <a:solidFill>
                  <a:srgbClr val="0284C7"/>
                </a:solidFill>
                <a:latin typeface="Nunito ExtraBold"/>
              </a:rPr>
              <a:t>because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he was ill.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2750" y="341233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(সে আসতে পারেনি কারণ সে অসুস্থ ছিল।)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2750" y="399335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She worked hard, </a:t>
            </a:r>
            <a:r>
              <a:rPr b="0" sz="1500" i="0" u="none">
                <a:solidFill>
                  <a:srgbClr val="0284C7"/>
                </a:solidFill>
                <a:latin typeface="Nunito ExtraBold"/>
              </a:rPr>
              <a:t>so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she passed.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2750" y="4307681"/>
            <a:ext cx="43910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475569"/>
                </a:solidFill>
                <a:latin typeface="Hind Siliguri"/>
              </a:rPr>
              <a:t>(সে কঠোর পরিশ্রম করেছিল, তাই সে পাস করেছে।)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40756"/>
            <a:ext cx="5400675" cy="2762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240756"/>
            <a:ext cx="5400675" cy="27622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2983706"/>
            <a:ext cx="4772025" cy="785812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3200" y="3864768"/>
            <a:ext cx="4772025" cy="7858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Sequence Connectors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10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7275" y="457200"/>
            <a:ext cx="6330791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৪. Sequence Connectors (ধারাবাহিকতা)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625" y="483393"/>
            <a:ext cx="923925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6775" y="2507456"/>
            <a:ext cx="501062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9A3412"/>
                </a:solidFill>
                <a:latin typeface="Hind Siliguri"/>
              </a:rPr>
              <a:t>ব্যবহৃত শব্দসমূহ: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4107656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Hind Siliguri"/>
              </a:rPr>
              <a:t>ব্যবহার:</a:t>
            </a:r>
            <a:r>
              <a:rPr b="0" sz="1650" i="0" u="none">
                <a:solidFill>
                  <a:srgbClr val="1E293B"/>
                </a:solidFill>
                <a:latin typeface="Hind Siliguri"/>
              </a:rPr>
              <a:t> কোনো ধাপ বা পর্যায়ক্রমিকভাবে বর্ণনা দিতে ব্যবহৃত হয়।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53200" y="2507456"/>
            <a:ext cx="5010626" cy="333375"/>
          </a:xfrm>
          <a:prstGeom prst="rect">
            <a:avLst/>
          </a:prstGeom>
          <a:noFill/>
        </p:spPr>
        <p:txBody>
          <a:bodyPr wrap="square" lIns="33337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C2410C"/>
                </a:solidFill>
                <a:latin typeface="Hind Siliguri"/>
              </a:rPr>
              <a:t>উদাহরণ (Examples):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4875" y="2983706"/>
            <a:ext cx="809625" cy="4191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5950" y="2983706"/>
            <a:ext cx="1285875" cy="4191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43275" y="2983706"/>
            <a:ext cx="1571625" cy="4191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04875" y="3498056"/>
            <a:ext cx="1038225" cy="4191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53200" y="2526506"/>
            <a:ext cx="333375" cy="266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62750" y="3098006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EA580C"/>
                </a:solidFill>
                <a:latin typeface="Nunito ExtraBold"/>
              </a:rPr>
              <a:t>First</a:t>
            </a:r>
            <a:r>
              <a:rPr b="1" sz="1425" i="0" u="none">
                <a:solidFill>
                  <a:srgbClr val="1E293B"/>
                </a:solidFill>
                <a:latin typeface="Nunito"/>
              </a:rPr>
              <a:t>, wash your hands. </a:t>
            </a:r>
            <a:r>
              <a:rPr b="0" sz="1425" i="0" u="none">
                <a:solidFill>
                  <a:srgbClr val="EA580C"/>
                </a:solidFill>
                <a:latin typeface="Nunito ExtraBold"/>
              </a:rPr>
              <a:t>Then</a:t>
            </a:r>
            <a:r>
              <a:rPr b="1" sz="1425" i="0" u="none">
                <a:solidFill>
                  <a:srgbClr val="1E293B"/>
                </a:solidFill>
                <a:latin typeface="Nunito"/>
              </a:rPr>
              <a:t>, take your meal.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2750" y="3412331"/>
            <a:ext cx="4391025" cy="24288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475569"/>
                </a:solidFill>
                <a:latin typeface="Hind Siliguri"/>
              </a:rPr>
              <a:t>(প্রথমে তোমার হাত ধোও। তারপর খাবার খাও।)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2750" y="3979068"/>
            <a:ext cx="439102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EA580C"/>
                </a:solidFill>
                <a:latin typeface="Nunito ExtraBold"/>
              </a:rPr>
              <a:t>Finally</a:t>
            </a:r>
            <a:r>
              <a:rPr b="1" sz="1425" i="0" u="none">
                <a:solidFill>
                  <a:srgbClr val="1E293B"/>
                </a:solidFill>
                <a:latin typeface="Nunito"/>
              </a:rPr>
              <a:t>, we reached the destination.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2750" y="4293393"/>
            <a:ext cx="4391025" cy="24288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475569"/>
                </a:solidFill>
                <a:latin typeface="Hind Siliguri"/>
              </a:rPr>
              <a:t>(অবশেষে আমরা গন্তব্যে পৌঁছালাম।)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283618"/>
            <a:ext cx="5400675" cy="119538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283618"/>
            <a:ext cx="5400675" cy="119538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450" y="3764756"/>
            <a:ext cx="5400675" cy="1195387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8875" y="3764756"/>
            <a:ext cx="5400675" cy="11953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Class 7 Practice - Linking Words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11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9650" y="457200"/>
            <a:ext cx="5360670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বাস্তব বাক্যে Connectors-এর প্রয়োগ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67975" y="483393"/>
            <a:ext cx="1171575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450" y="502443"/>
            <a:ext cx="314325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95350" y="2550318"/>
            <a:ext cx="4743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3A8A"/>
                </a:solidFill>
                <a:latin typeface="Nunito"/>
              </a:rPr>
              <a:t>1. Karim study hard </a:t>
            </a:r>
            <a:r>
              <a:rPr b="0" sz="1650" i="0" u="none">
                <a:solidFill>
                  <a:srgbClr val="1E3A8A"/>
                </a:solidFill>
                <a:latin typeface="Nunito Black"/>
              </a:rPr>
              <a:t>so that</a:t>
            </a:r>
            <a:r>
              <a:rPr b="1" sz="1650" i="0" u="none">
                <a:solidFill>
                  <a:srgbClr val="1E3A8A"/>
                </a:solidFill>
                <a:latin typeface="Nunito"/>
              </a:rPr>
              <a:t> he can get A+.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5350" y="2940843"/>
            <a:ext cx="4743450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475569"/>
                </a:solidFill>
                <a:latin typeface="Hind Siliguri"/>
              </a:rPr>
              <a:t>কিম কঠোর পড়ালেখা করে যাতে সে A+ পায়।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81775" y="2550318"/>
            <a:ext cx="4743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881337"/>
                </a:solidFill>
                <a:latin typeface="Nunito"/>
              </a:rPr>
              <a:t>2. I waited for him </a:t>
            </a:r>
            <a:r>
              <a:rPr b="0" sz="1650" i="0" u="none">
                <a:solidFill>
                  <a:srgbClr val="881337"/>
                </a:solidFill>
                <a:latin typeface="Nunito Black"/>
              </a:rPr>
              <a:t>until</a:t>
            </a:r>
            <a:r>
              <a:rPr b="1" sz="1650" i="0" u="none">
                <a:solidFill>
                  <a:srgbClr val="881337"/>
                </a:solidFill>
                <a:latin typeface="Nunito"/>
              </a:rPr>
              <a:t> he returned.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81775" y="2940843"/>
            <a:ext cx="4743450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475569"/>
                </a:solidFill>
                <a:latin typeface="Hind Siliguri"/>
              </a:rPr>
              <a:t>সে ফিরে না আসা পর্যন্ত আমি তার জন্য অপেক্ষা করেছিলাম।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5350" y="4031456"/>
            <a:ext cx="4743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4532D"/>
                </a:solidFill>
                <a:latin typeface="Nunito"/>
              </a:rPr>
              <a:t>3. Read attentively, </a:t>
            </a:r>
            <a:r>
              <a:rPr b="0" sz="1650" i="0" u="none">
                <a:solidFill>
                  <a:srgbClr val="14532D"/>
                </a:solidFill>
                <a:latin typeface="Nunito Black"/>
              </a:rPr>
              <a:t>otherwise</a:t>
            </a:r>
            <a:r>
              <a:rPr b="1" sz="1650" i="0" u="none">
                <a:solidFill>
                  <a:srgbClr val="14532D"/>
                </a:solidFill>
                <a:latin typeface="Nunito"/>
              </a:rPr>
              <a:t> you will fail.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5350" y="4421981"/>
            <a:ext cx="4743450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475569"/>
                </a:solidFill>
                <a:latin typeface="Hind Siliguri"/>
              </a:rPr>
              <a:t>মনোযোগ দিয়ে পড়ো, নতুবা তুমি অকৃতকার্য হবে।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1775" y="4031456"/>
            <a:ext cx="4743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78350F"/>
                </a:solidFill>
                <a:latin typeface="Nunito"/>
              </a:rPr>
              <a:t>4. He is small </a:t>
            </a:r>
            <a:r>
              <a:rPr b="0" sz="1650" i="0" u="none">
                <a:solidFill>
                  <a:srgbClr val="78350F"/>
                </a:solidFill>
                <a:latin typeface="Nunito Black"/>
              </a:rPr>
              <a:t>but</a:t>
            </a:r>
            <a:r>
              <a:rPr b="1" sz="1650" i="0" u="none">
                <a:solidFill>
                  <a:srgbClr val="78350F"/>
                </a:solidFill>
                <a:latin typeface="Nunito"/>
              </a:rPr>
              <a:t> very strong.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1775" y="4421981"/>
            <a:ext cx="4743450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475569"/>
                </a:solidFill>
                <a:latin typeface="Hind Siliguri"/>
              </a:rPr>
              <a:t>সে ছোট কিন্তু অনেক শক্তিশালী।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1974056"/>
            <a:ext cx="11087100" cy="8477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2964656"/>
            <a:ext cx="11087100" cy="23050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শ্রেণির কাজ - Fill in the Blanks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12 / 18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57275" y="457200"/>
            <a:ext cx="6170771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শূন্যস্থান পূরণ অনুশীলন (Class Practice)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2750" y="483393"/>
            <a:ext cx="1066800" cy="4000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6775" y="2240756"/>
            <a:ext cx="10458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b="1" sz="1650" i="0" u="none">
                <a:solidFill>
                  <a:srgbClr val="701A75"/>
                </a:solidFill>
                <a:latin typeface="Hind Siliguri"/>
              </a:rPr>
              <a:t>উপযুক্ত Connector নির্বাচন করো: [ and | but | because | so 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23925" y="3231356"/>
            <a:ext cx="18097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650" i="0" u="none">
                <a:solidFill>
                  <a:srgbClr val="1E293B"/>
                </a:solidFill>
                <a:latin typeface="Nunito"/>
              </a:rPr>
              <a:t>1.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04900" y="3231356"/>
            <a:ext cx="10220325" cy="314325"/>
          </a:xfrm>
          <a:prstGeom prst="rect">
            <a:avLst/>
          </a:prstGeom>
          <a:noFill/>
        </p:spPr>
        <p:txBody>
          <a:bodyPr wrap="square" lIns="180975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The boy fast, _______ he missed the bus. </a:t>
            </a:r>
            <a:r>
              <a:rPr b="1" sz="1650" i="0" u="none">
                <a:solidFill>
                  <a:srgbClr val="C026D3"/>
                </a:solidFill>
                <a:latin typeface="Nunito"/>
              </a:rPr>
              <a:t>(উত্তর: but)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3925" y="3717131"/>
            <a:ext cx="18097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650" i="0" u="none">
                <a:solidFill>
                  <a:srgbClr val="1E293B"/>
                </a:solidFill>
                <a:latin typeface="Nunito"/>
              </a:rPr>
              <a:t>2.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4900" y="3717131"/>
            <a:ext cx="10220325" cy="314325"/>
          </a:xfrm>
          <a:prstGeom prst="rect">
            <a:avLst/>
          </a:prstGeom>
          <a:noFill/>
        </p:spPr>
        <p:txBody>
          <a:bodyPr wrap="square" lIns="180975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Mina _______ Raju go to school together. </a:t>
            </a:r>
            <a:r>
              <a:rPr b="1" sz="1650" i="0" u="none">
                <a:solidFill>
                  <a:srgbClr val="C026D3"/>
                </a:solidFill>
                <a:latin typeface="Nunito"/>
              </a:rPr>
              <a:t>(উত্তর: and)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3925" y="4202906"/>
            <a:ext cx="18097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650" i="0" u="none">
                <a:solidFill>
                  <a:srgbClr val="1E293B"/>
                </a:solidFill>
                <a:latin typeface="Nunito"/>
              </a:rPr>
              <a:t>3.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4900" y="4202906"/>
            <a:ext cx="10220325" cy="314325"/>
          </a:xfrm>
          <a:prstGeom prst="rect">
            <a:avLst/>
          </a:prstGeom>
          <a:noFill/>
        </p:spPr>
        <p:txBody>
          <a:bodyPr wrap="square" lIns="180975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I stayed at home _______ it was raining. </a:t>
            </a:r>
            <a:r>
              <a:rPr b="1" sz="1650" i="0" u="none">
                <a:solidFill>
                  <a:srgbClr val="C026D3"/>
                </a:solidFill>
                <a:latin typeface="Nunito"/>
              </a:rPr>
              <a:t>(উত্তর: because)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3925" y="4688681"/>
            <a:ext cx="180975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650" i="0" u="none">
                <a:solidFill>
                  <a:srgbClr val="1E293B"/>
                </a:solidFill>
                <a:latin typeface="Nunito"/>
              </a:rPr>
              <a:t>4.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04900" y="4688681"/>
            <a:ext cx="10220325" cy="314325"/>
          </a:xfrm>
          <a:prstGeom prst="rect">
            <a:avLst/>
          </a:prstGeom>
          <a:noFill/>
        </p:spPr>
        <p:txBody>
          <a:bodyPr wrap="square" lIns="180975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She worked hard _______ she shined in life. </a:t>
            </a:r>
            <a:r>
              <a:rPr b="1" sz="1650" i="0" u="none">
                <a:solidFill>
                  <a:srgbClr val="C026D3"/>
                </a:solidFill>
                <a:latin typeface="Nunito"/>
              </a:rPr>
              <a:t>(উত্তর: so)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1716881"/>
            <a:ext cx="110871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Matching Task - Class 7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13 / 18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2525" y="457200"/>
            <a:ext cx="4900612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মিলকরণ অনুশীলন (Matching)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7975" y="483393"/>
            <a:ext cx="1171575" cy="4000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450" y="502443"/>
            <a:ext cx="457200" cy="3619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6775" y="1983581"/>
            <a:ext cx="104584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065F46"/>
                </a:solidFill>
                <a:latin typeface="Hind Siliguri"/>
              </a:rPr>
              <a:t>Column A এর অংশের সাথে Column B এর অংশ সঠিকভাবে মেলাও: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66775" y="2440781"/>
          <a:ext cx="10001248" cy="281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  <a:lnL>
                  <a:noFill/>
                </a:lnL>
                <a:lnR>
                  <a:noFill/>
                </a:lnR>
                <a:lnT>
                  <a:noFill/>
                </a:lnT>
                <a:lnB>
                  <a:noFill/>
                </a:lnB>
                <a:lnV>
                  <a:noFill/>
                </a:lnV>
                <a:lnH>
                  <a:noFill/>
                </a:lnH>
              </a:tblPr>
              <a:tblGrid>
                <a:gridCol w="3373189"/>
                <a:gridCol w="2840533"/>
                <a:gridCol w="3787526"/>
              </a:tblGrid>
              <a:tr h="704850">
                <a:tc>
                  <a:txBody>
                    <a:bodyPr/>
                    <a:lstStyle/>
                    <a:p>
                      <a:pPr algn="ctr"/>
                      <a:r>
                        <a:rPr b="1" sz="1650" i="0" u="none">
                          <a:solidFill>
                            <a:srgbClr val="FFFFFF"/>
                          </a:solidFill>
                          <a:latin typeface="Hind Siliguri"/>
                        </a:rPr>
                        <a:t>Column A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b="1" sz="1650" i="0" u="none">
                          <a:solidFill>
                            <a:srgbClr val="FFFFFF"/>
                          </a:solidFill>
                          <a:latin typeface="Hind Siliguri"/>
                        </a:rPr>
                        <a:t>Connector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b="1" sz="1650" i="0" u="none">
                          <a:solidFill>
                            <a:srgbClr val="FFFFFF"/>
                          </a:solidFill>
                          <a:latin typeface="Hind Siliguri"/>
                        </a:rPr>
                        <a:t>Column B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1. Walk fast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b="0" sz="1650" i="0" u="none">
                          <a:solidFill>
                            <a:srgbClr val="059669"/>
                          </a:solidFill>
                          <a:latin typeface="Hind Siliguri SemiBold"/>
                        </a:rPr>
                        <a:t>lest / otherwise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you will miss the train.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2. He was absent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b="0" sz="1650" i="0" u="none">
                          <a:solidFill>
                            <a:srgbClr val="059669"/>
                          </a:solidFill>
                          <a:latin typeface="Hind Siliguri SemiBold"/>
                        </a:rPr>
                        <a:t>because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he was sick.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3. Though he is rich,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b="0" sz="1650" i="0" u="none">
                          <a:solidFill>
                            <a:srgbClr val="059669"/>
                          </a:solidFill>
                          <a:latin typeface="Hind Siliguri SemiBold"/>
                        </a:rPr>
                        <a:t>yet / still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650" i="0" u="none">
                          <a:solidFill>
                            <a:srgbClr val="0F172A"/>
                          </a:solidFill>
                          <a:latin typeface="Hind Siliguri SemiBold"/>
                        </a:rPr>
                        <a:t>he is unhappy.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875" y="2188368"/>
            <a:ext cx="5400675" cy="28670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1812131"/>
            <a:ext cx="5400675" cy="3619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Visual Learning Method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14 / 18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57275" y="457200"/>
            <a:ext cx="4250531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ছবি দেখে Connector প্রয়োগ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0300" y="483393"/>
            <a:ext cx="1619250" cy="4000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53200" y="2455068"/>
            <a:ext cx="5010626" cy="333375"/>
          </a:xfrm>
          <a:prstGeom prst="rect">
            <a:avLst/>
          </a:prstGeom>
          <a:noFill/>
        </p:spPr>
        <p:txBody>
          <a:bodyPr wrap="square" lIns="33337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854D0E"/>
                </a:solidFill>
                <a:latin typeface="Hind Siliguri"/>
              </a:rPr>
              <a:t>ছবি দেখে বাক্য গঠন: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53200" y="2931318"/>
            <a:ext cx="4772025" cy="6477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The students are sitting in the classroom listening attentively.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3200" y="3693318"/>
            <a:ext cx="4772025" cy="6477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They love reading books books give knowledge.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53200" y="4455318"/>
            <a:ext cx="47720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1" sz="1650" i="0" u="none">
                <a:solidFill>
                  <a:srgbClr val="1E293B"/>
                </a:solidFill>
                <a:latin typeface="Nunito"/>
              </a:rPr>
              <a:t>they read, they write!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550" y="1850231"/>
            <a:ext cx="5324475" cy="35433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3200" y="2474118"/>
            <a:ext cx="333375" cy="2667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91300" y="3245643"/>
            <a:ext cx="609600" cy="333375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77325" y="3693318"/>
            <a:ext cx="971550" cy="333375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1300" y="4455318"/>
            <a:ext cx="676275" cy="333375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48675" y="4455318"/>
            <a:ext cx="676275" cy="3333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497931"/>
            <a:ext cx="5400675" cy="22479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1812131"/>
            <a:ext cx="5400675" cy="3619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Story Context Practice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15 / 18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4900" y="457200"/>
            <a:ext cx="3770471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ছবিতে গল্প ও Connector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72725" y="483393"/>
            <a:ext cx="1266825" cy="4000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02443"/>
            <a:ext cx="409575" cy="361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6775" y="2764631"/>
            <a:ext cx="501062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166534"/>
                </a:solidFill>
                <a:latin typeface="Hind Siliguri"/>
              </a:rPr>
              <a:t>গল্পের ভেতর Connectors: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6775" y="3240881"/>
            <a:ext cx="4772025" cy="1238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1E293B"/>
                </a:solidFill>
                <a:latin typeface="Nunito"/>
              </a:rPr>
              <a:t>"Sumi and Nipa are good friends. </a:t>
            </a:r>
            <a:r>
              <a:rPr b="0" sz="1500" i="0" u="none">
                <a:solidFill>
                  <a:srgbClr val="16A34A"/>
                </a:solidFill>
                <a:latin typeface="Nunito ExtraBold"/>
              </a:rPr>
              <a:t>Although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they are in Class 7, they study together daily. Yesterday, Sumi was ill </a:t>
            </a:r>
            <a:r>
              <a:rPr b="0" sz="1500" i="0" u="none">
                <a:solidFill>
                  <a:srgbClr val="16A34A"/>
                </a:solidFill>
                <a:latin typeface="Nunito ExtraBold"/>
              </a:rPr>
              <a:t>so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Nipa came to her home </a:t>
            </a:r>
            <a:r>
              <a:rPr b="0" sz="1500" i="0" u="none">
                <a:solidFill>
                  <a:srgbClr val="16A34A"/>
                </a:solidFill>
                <a:latin typeface="Nunito ExtraBold"/>
              </a:rPr>
              <a:t>and</a:t>
            </a:r>
            <a:r>
              <a:rPr b="1" sz="1500" i="0" u="none">
                <a:solidFill>
                  <a:srgbClr val="1E293B"/>
                </a:solidFill>
                <a:latin typeface="Nunito"/>
              </a:rPr>
              <a:t> helped her with grammar lessons."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6975" y="1850231"/>
            <a:ext cx="5324475" cy="354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875" y="2338387"/>
            <a:ext cx="5400675" cy="256698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1812131"/>
            <a:ext cx="5400675" cy="3619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3824287"/>
            <a:ext cx="4772025" cy="814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Concept Visualization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16 / 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275" y="457200"/>
            <a:ext cx="6020752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ধারণার বন্ধন (Visual Puzzle Concept)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58425" y="483393"/>
            <a:ext cx="1381125" cy="4000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502443"/>
            <a:ext cx="361950" cy="3619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553200" y="2605087"/>
            <a:ext cx="5010626" cy="333375"/>
          </a:xfrm>
          <a:prstGeom prst="rect">
            <a:avLst/>
          </a:prstGeom>
          <a:noFill/>
        </p:spPr>
        <p:txBody>
          <a:bodyPr wrap="square" lIns="200025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1" sz="2100" i="0" u="none">
                <a:solidFill>
                  <a:srgbClr val="9F1239"/>
                </a:solidFill>
                <a:latin typeface="Hind Siliguri"/>
              </a:rPr>
              <a:t>মনে রাখার টিপস: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3200" y="3081337"/>
            <a:ext cx="4772025" cy="628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0" sz="1650" i="0" u="none">
                <a:solidFill>
                  <a:srgbClr val="1E293B"/>
                </a:solidFill>
                <a:latin typeface="Hind Siliguri"/>
              </a:rPr>
              <a:t>🧩 পাজলের যেমন দুটি অংশ জোড়া লাগে, Connectors-ও তেমনি দুটি আলাদা চিন্তাকে জোড়া দিয়ে পূর্ণাঙ্গ অর্থ তৈরি করে।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550" y="1850231"/>
            <a:ext cx="5324475" cy="35433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3200" y="2624137"/>
            <a:ext cx="200025" cy="2667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43700" y="3967162"/>
            <a:ext cx="4438650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1" sz="1425" i="0" u="none">
                <a:solidFill>
                  <a:srgbClr val="881337"/>
                </a:solidFill>
                <a:latin typeface="Hind Siliguri"/>
              </a:rPr>
              <a:t>Sentence 1 + Connector + Sentence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43700" y="4238625"/>
            <a:ext cx="44386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1" sz="1350" i="0" u="none">
                <a:solidFill>
                  <a:srgbClr val="475569"/>
                </a:solidFill>
                <a:latin typeface="Nunito"/>
              </a:rPr>
              <a:t>Example: I like tea </a:t>
            </a:r>
            <a:r>
              <a:rPr b="0" sz="1350" i="0" u="none">
                <a:solidFill>
                  <a:srgbClr val="475569"/>
                </a:solidFill>
                <a:latin typeface="Nunito Black"/>
              </a:rPr>
              <a:t>+ BUT +</a:t>
            </a:r>
            <a:r>
              <a:rPr b="1" sz="1350" i="0" u="none">
                <a:solidFill>
                  <a:srgbClr val="475569"/>
                </a:solidFill>
                <a:latin typeface="Nunito"/>
              </a:rPr>
              <a:t> my brother likes coffee.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3952" y="2195512"/>
            <a:ext cx="9423945" cy="285273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277" y="3009900"/>
            <a:ext cx="8795295" cy="4953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8277" y="3648075"/>
            <a:ext cx="8795295" cy="495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8277" y="4286250"/>
            <a:ext cx="8795295" cy="4953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একক অনুশীলন সময়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17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52525" y="457200"/>
            <a:ext cx="4800600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একক কাজ (Individual Work)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39375" y="483393"/>
            <a:ext cx="1400175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450" y="502443"/>
            <a:ext cx="457200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78395" y="2462212"/>
            <a:ext cx="9235060" cy="357187"/>
          </a:xfrm>
          <a:prstGeom prst="rect">
            <a:avLst/>
          </a:prstGeom>
          <a:noFill/>
        </p:spPr>
        <p:txBody>
          <a:bodyPr wrap="square" lIns="285750" rIns="0" tIns="0" bIns="0" anchor="t">
            <a:spAutoFit/>
          </a:bodyPr>
          <a:lstStyle/>
          <a:p>
            <a:pPr algn="ctr">
              <a:lnSpc>
                <a:spcPts val="2812"/>
              </a:lnSpc>
            </a:pPr>
            <a:r>
              <a:rPr b="1" sz="2250" i="0" u="none">
                <a:solidFill>
                  <a:srgbClr val="0E7490"/>
                </a:solidFill>
                <a:latin typeface="Hind Siliguri"/>
              </a:rPr>
              <a:t>খাতায় সঠিক Connector বসিয়ে বাক্যগুলো লেখো: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28813" y="2471737"/>
            <a:ext cx="285750" cy="2857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4217193"/>
            <a:ext cx="11087100" cy="125253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1774031"/>
            <a:ext cx="3536900" cy="225266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7475" y="1774031"/>
            <a:ext cx="3536900" cy="2252662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2500" y="1774031"/>
            <a:ext cx="3537049" cy="22526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6086475"/>
            <a:ext cx="11087100" cy="3143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Class 7 English - Linking Words Completed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 </a:t>
            </a:r>
            <a:r>
              <a:rPr b="0" sz="1350" i="0" u="none">
                <a:solidFill>
                  <a:srgbClr val="FFFFFF"/>
                </a:solidFill>
                <a:latin typeface="Hind Siliguri SemiBold"/>
              </a:rPr>
              <a:t>Slide 18 / 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1550" y="457200"/>
            <a:ext cx="7900987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মূল্যায়ন ও বাড়ির কাজ (Evaluation &amp; Homework)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5150" y="483393"/>
            <a:ext cx="914400" cy="4000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450" y="502443"/>
            <a:ext cx="276225" cy="361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5301" y="4436268"/>
            <a:ext cx="11181397" cy="5000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937"/>
              </a:lnSpc>
            </a:pPr>
            <a:r>
              <a:rPr b="1" sz="3150" i="0" u="none">
                <a:solidFill>
                  <a:srgbClr val="FFFFFF"/>
                </a:solidFill>
                <a:latin typeface="Hind Siliguri"/>
              </a:rPr>
              <a:t>🌸 সবাইকে ফুলেল শুভেচ্ছা ও ধন্যবাদ! 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525" y="4936331"/>
            <a:ext cx="106489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b="0" sz="1650" i="0" u="none">
                <a:solidFill>
                  <a:srgbClr val="FFE4E6"/>
                </a:solidFill>
                <a:latin typeface="Hind Siliguri"/>
              </a:rPr>
              <a:t>আজকের মতো ইংরেজি ক্লাস এখানেই শেষ। ভালো থেকো সবাই!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6775" y="2040731"/>
            <a:ext cx="571500" cy="571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66775" y="2726531"/>
            <a:ext cx="3053662" cy="2619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62"/>
              </a:lnSpc>
            </a:pPr>
            <a:r>
              <a:rPr b="1" sz="1650" i="0" u="none">
                <a:solidFill>
                  <a:srgbClr val="6B21A8"/>
                </a:solidFill>
                <a:latin typeface="Hind Siliguri"/>
              </a:rPr>
              <a:t>জোড়ায় কাজ (Pair Work)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6775" y="2988468"/>
            <a:ext cx="290825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Hind Siliguri"/>
              </a:rPr>
              <a:t>সহপাঠীর সাথে আলোচনা করে ৩টি 'And' ও 'But' দিয়ে বাক্য বলো।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41800" y="2040731"/>
            <a:ext cx="571500" cy="571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641800" y="2726531"/>
            <a:ext cx="3053662" cy="2619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62"/>
              </a:lnSpc>
            </a:pPr>
            <a:r>
              <a:rPr b="1" sz="1650" i="0" u="none">
                <a:solidFill>
                  <a:srgbClr val="92400E"/>
                </a:solidFill>
                <a:latin typeface="Hind Siliguri"/>
              </a:rPr>
              <a:t>মূল্যায়ন (Questions)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41800" y="2988468"/>
            <a:ext cx="290825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1E293B"/>
                </a:solidFill>
                <a:latin typeface="Hind Siliguri"/>
              </a:rPr>
              <a:t>১. Linking Word কী?</a:t>
            </a:r>
            <a:r>
              <a:t>
</a:t>
            </a:r>
            <a:r>
              <a:rPr b="0" sz="1275" i="0" u="none">
                <a:solidFill>
                  <a:srgbClr val="1E293B"/>
                </a:solidFill>
                <a:latin typeface="Hind Siliguri"/>
              </a:rPr>
              <a:t> ২. 'Because' কখন বসে?</a:t>
            </a:r>
            <a:r>
              <a:t>
</a:t>
            </a:r>
            <a:r>
              <a:rPr b="0" sz="1275" i="0" u="none">
                <a:solidFill>
                  <a:srgbClr val="1E293B"/>
                </a:solidFill>
                <a:latin typeface="Hind Siliguri"/>
              </a:rPr>
              <a:t> ৩. একটি Contrast Connector বলো।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16825" y="2040731"/>
            <a:ext cx="571500" cy="571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416825" y="2726531"/>
            <a:ext cx="3053819" cy="2619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62"/>
              </a:lnSpc>
            </a:pPr>
            <a:r>
              <a:rPr b="1" sz="1650" i="0" u="none">
                <a:solidFill>
                  <a:srgbClr val="166534"/>
                </a:solidFill>
                <a:latin typeface="Hind Siliguri"/>
              </a:rPr>
              <a:t>বাড়ির কাজ (Homework)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16825" y="2988468"/>
            <a:ext cx="2908399" cy="7715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Hind Siliguri"/>
              </a:rPr>
              <a:t>৫টি ভিন্ন Linking Words ব্যবহার করে 'My Daily Routine' সম্পর্কে ৫টি বাক্য লিখে আনবে।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5837" y="2193131"/>
            <a:ext cx="333375" cy="266700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27537" y="2193131"/>
            <a:ext cx="200025" cy="266700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35888" y="2193131"/>
            <a:ext cx="333375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52450" y="457200"/>
            <a:ext cx="11639550" cy="452437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ts val="3562"/>
              </a:lnSpc>
              <a:defRPr/>
            </a:pPr>
            <a:r>
              <a:rPr b="1" sz="2850" i="0" u="none">
                <a:solidFill>
                  <a:srgbClr val="FFFFFF"/>
                </a:solidFill>
                <a:latin typeface="Hind Siliguri"/>
              </a:rPr>
              <a:t>Image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552450" y="1473993"/>
            <a:ext cx="11087100" cy="9429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52450" y="2416968"/>
            <a:ext cx="11087100" cy="7715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52450" y="3188493"/>
            <a:ext cx="11087100" cy="9429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52450" y="4131468"/>
            <a:ext cx="11087100" cy="7715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52450" y="2407443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52450" y="2407443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52450" y="3178968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52450" y="3178968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552450" y="4121943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552450" y="4121943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52450" y="4893468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552450" y="4893468"/>
            <a:ext cx="110871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1702593"/>
            <a:ext cx="857250" cy="4762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47825" y="1616868"/>
            <a:ext cx="99917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000000"/>
                </a:solidFill>
                <a:latin typeface="Hind Siliguri"/>
              </a:rPr>
              <a:t>https://media.istockphoto.com/id/2210905729/photo/red-rose-flowers-in-a-corner-floral-arrangement-isolated-on-white.jpg?s=612x612&amp;w=0&amp;k=20&amp;c=q7HUR8pTxDaJQ3Ziw1u8jhanM_Dxl4AgDSEKovsjvxU=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47825" y="2035968"/>
            <a:ext cx="99917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www.istockphoto.com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2559843"/>
            <a:ext cx="857250" cy="4762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47825" y="2566987"/>
            <a:ext cx="9991725" cy="1857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000000"/>
                </a:solidFill>
                <a:latin typeface="Hind Siliguri"/>
              </a:rPr>
              <a:t>https://upload.wikimedia.org/wikipedia/commons/9/95/Mackinac_Bridge_2022.jpg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7825" y="2800350"/>
            <a:ext cx="99917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en.wikipedia.org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3417093"/>
            <a:ext cx="857250" cy="4762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47825" y="3331368"/>
            <a:ext cx="99917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000000"/>
                </a:solidFill>
                <a:latin typeface="Hind Siliguri"/>
              </a:rPr>
              <a:t>https://static.giggleacademy.com/blog/media/posts/reported-speech-statements-how-can-parents-help-children-master-this-important-grammar-rule/en/2026/04/72c2afaa4eb8-egouhysvwfa1pyqold8sc_sxk5n6gb.webp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47825" y="3750468"/>
            <a:ext cx="99917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www.giggleacademy.com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450" y="4274343"/>
            <a:ext cx="857250" cy="47625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647825" y="4281487"/>
            <a:ext cx="9991725" cy="1857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000000"/>
                </a:solidFill>
                <a:latin typeface="Hind Siliguri"/>
              </a:rPr>
              <a:t>https://img.freepik.com/premium-vector/vector-illustration-happy-cute-kids-boy-girl-working-computer-table_723224-3752.jpg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47825" y="4514850"/>
            <a:ext cx="99917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www.magnific.com</a:t>
            </a:r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450" y="5131593"/>
            <a:ext cx="857250" cy="4762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47825" y="5045868"/>
            <a:ext cx="99917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000000"/>
                </a:solidFill>
                <a:latin typeface="Hind Siliguri"/>
              </a:rPr>
              <a:t>https://static.vecteezy.com/system/resources/previews/044/793/245/non_2x/reflecting-the-idea-of-fitting-unique-solutions-together-like-pieces-of-a-puzzle-this-logo-could-feature-abstract-puzzle-pieces-coming-together-in-harmony-free-vector.jpg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647825" y="5464968"/>
            <a:ext cx="99917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www.vecteezy.com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