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08" r:id="rId2"/>
  </p:sldMasterIdLst>
  <p:sldIdLst>
    <p:sldId id="278" r:id="rId3"/>
    <p:sldId id="279" r:id="rId4"/>
    <p:sldId id="259" r:id="rId5"/>
    <p:sldId id="260" r:id="rId6"/>
    <p:sldId id="280" r:id="rId7"/>
    <p:sldId id="265" r:id="rId8"/>
    <p:sldId id="262" r:id="rId9"/>
    <p:sldId id="266" r:id="rId10"/>
    <p:sldId id="267" r:id="rId11"/>
    <p:sldId id="268" r:id="rId12"/>
    <p:sldId id="269" r:id="rId13"/>
    <p:sldId id="281" r:id="rId14"/>
    <p:sldId id="271" r:id="rId15"/>
    <p:sldId id="282" r:id="rId16"/>
    <p:sldId id="283" r:id="rId17"/>
    <p:sldId id="284" r:id="rId18"/>
    <p:sldId id="27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83398" autoAdjust="0"/>
  </p:normalViewPr>
  <p:slideViewPr>
    <p:cSldViewPr>
      <p:cViewPr varScale="1">
        <p:scale>
          <a:sx n="57" d="100"/>
          <a:sy n="57" d="100"/>
        </p:scale>
        <p:origin x="-996" y="-6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054390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917558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253174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700365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523643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569830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603022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576655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764799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33897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935714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3893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62200" y="1143000"/>
            <a:ext cx="7848600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88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 শুভেচ্ছা  </a:t>
            </a:r>
            <a:endParaRPr lang="en-US" sz="8800" b="1" dirty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9698" name="Picture 2" descr="Watercolor Flower Png Free - Flower Pink Vector Png Transparent PNG -  1024x1024 - Free Download on Nice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4419600"/>
            <a:ext cx="10820400" cy="196215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648200" y="2819400"/>
            <a:ext cx="3276600" cy="156966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2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bn-BD" sz="2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একাদশ-দ্বাদশ </a:t>
            </a:r>
          </a:p>
          <a:p>
            <a:pPr algn="ctr"/>
            <a:r>
              <a:rPr lang="bn-BD" sz="2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জীববিজ্ঞান দ্বিতীয় পত্র</a:t>
            </a:r>
            <a:endParaRPr lang="en-US" sz="2400" b="1" dirty="0" smtClean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অধ্যায়-2.3 (</a:t>
            </a:r>
            <a:r>
              <a:rPr lang="bn-BD" sz="2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রুই মাছ</a:t>
            </a:r>
            <a:r>
              <a:rPr lang="en-US" sz="2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)</a:t>
            </a:r>
            <a:r>
              <a:rPr lang="bn-BD" sz="2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BD" sz="2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ক্লাস-১  </a:t>
            </a:r>
          </a:p>
        </p:txBody>
      </p:sp>
    </p:spTree>
    <p:extLst>
      <p:ext uri="{BB962C8B-B14F-4D97-AF65-F5344CB8AC3E}">
        <p14:creationId xmlns="" xmlns:p14="http://schemas.microsoft.com/office/powerpoint/2010/main" val="16464479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20202"/>
              </a:clrFrom>
              <a:clrTo>
                <a:srgbClr val="020202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03731" y="1752599"/>
            <a:ext cx="5257801" cy="267170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4" name="Rounded Rectangle 3"/>
          <p:cNvSpPr/>
          <p:nvPr/>
        </p:nvSpPr>
        <p:spPr>
          <a:xfrm>
            <a:off x="150261" y="1214005"/>
            <a:ext cx="1676400" cy="77239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লেজ   </a:t>
            </a:r>
            <a:endParaRPr lang="bn-IN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943600" y="457200"/>
            <a:ext cx="2819400" cy="8382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44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লেজ </a:t>
            </a:r>
            <a:endParaRPr lang="bn-IN" sz="44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5000" y="2362200"/>
            <a:ext cx="632353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পায়ু থেকে অবশিষ্ট অংশ হল লেজ।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লেজ পাশাপাশি চাপা ও পশ্চাৎ দিকে সরু।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এটি সমান দুটি অংশে বিভক্ত।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লেজ রুই মাছের চলন অঙ্গ হিসেবে কাজ করে। </a:t>
            </a:r>
            <a:endParaRPr lang="bn-BD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Left Brace 2"/>
          <p:cNvSpPr/>
          <p:nvPr/>
        </p:nvSpPr>
        <p:spPr>
          <a:xfrm rot="16200000" flipH="1">
            <a:off x="759862" y="1683541"/>
            <a:ext cx="457199" cy="928128"/>
          </a:xfrm>
          <a:prstGeom prst="leftBrac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eft Brace 4"/>
          <p:cNvSpPr/>
          <p:nvPr/>
        </p:nvSpPr>
        <p:spPr>
          <a:xfrm>
            <a:off x="150262" y="2514600"/>
            <a:ext cx="374136" cy="1371600"/>
          </a:xfrm>
          <a:prstGeom prst="leftBrace">
            <a:avLst/>
          </a:prstGeom>
          <a:ln w="28575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725132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143000"/>
            <a:ext cx="11430000" cy="304698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as-IN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পাখনা </a:t>
            </a:r>
            <a:r>
              <a:rPr lang="bn-BD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Fins</a:t>
            </a:r>
            <a:r>
              <a:rPr lang="bn-BD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as-IN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পাখনা হল রুই মাছের প্রধান গমন অঙ্গ । রুই মাছের দেহে রশ্মিযুক্ত জোড়-সংখ্যক বক্ষ পাখনা ও শ্রোণি পাখনা এবং বিজোড়-সংখ্যক পৃষ্ঠ পাখনা, পায়ু পাখনা এবং পুচ্ছ পাখনা থাকে । পাখনাগুলি রশ্মিবিশিষ্ট হওয়ায় জলের চাপে ছিঁড়ে যায় না । এইসব পাখনাগুলি রুই মাছের চলন, গমন, দিক পরিবর্তন করতে এবং </a:t>
            </a: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পানির</a:t>
            </a:r>
            <a:r>
              <a:rPr lang="as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মধ্যে দেহের ভারসাম্য বজায় রাখতে সাহায্য করে </a:t>
            </a:r>
            <a:r>
              <a:rPr lang="as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6200" y="457200"/>
            <a:ext cx="2819400" cy="838200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4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পাখনা </a:t>
            </a:r>
            <a:endParaRPr lang="bn-IN" sz="44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1846" r="37231" b="67601"/>
          <a:stretch/>
        </p:blipFill>
        <p:spPr>
          <a:xfrm>
            <a:off x="457200" y="4749819"/>
            <a:ext cx="1981200" cy="15150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2576" t="25220" b="28135"/>
          <a:stretch/>
        </p:blipFill>
        <p:spPr>
          <a:xfrm>
            <a:off x="8896816" y="4469068"/>
            <a:ext cx="2228383" cy="19599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7262" t="62305" r="19200"/>
          <a:stretch/>
        </p:blipFill>
        <p:spPr>
          <a:xfrm>
            <a:off x="6107897" y="4800600"/>
            <a:ext cx="1752600" cy="2409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277" t="59813" r="58184" b="15265"/>
          <a:stretch/>
        </p:blipFill>
        <p:spPr>
          <a:xfrm>
            <a:off x="3322320" y="4953000"/>
            <a:ext cx="1749257" cy="15902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677516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20202"/>
              </a:clrFrom>
              <a:clrTo>
                <a:srgbClr val="020202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199" y="1485900"/>
            <a:ext cx="5077798" cy="2286000"/>
          </a:xfrm>
          <a:prstGeom prst="rect">
            <a:avLst/>
          </a:prstGeom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cxnSp>
        <p:nvCxnSpPr>
          <p:cNvPr id="3" name="Straight Connector 2"/>
          <p:cNvCxnSpPr/>
          <p:nvPr/>
        </p:nvCxnSpPr>
        <p:spPr>
          <a:xfrm>
            <a:off x="6857999" y="1291937"/>
            <a:ext cx="0" cy="442652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3"/>
          <p:cNvCxnSpPr/>
          <p:nvPr/>
        </p:nvCxnSpPr>
        <p:spPr>
          <a:xfrm>
            <a:off x="3581399" y="3505200"/>
            <a:ext cx="3328608" cy="2019301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Elbow Connector 4"/>
          <p:cNvCxnSpPr/>
          <p:nvPr/>
        </p:nvCxnSpPr>
        <p:spPr>
          <a:xfrm>
            <a:off x="4495800" y="3158836"/>
            <a:ext cx="2292927" cy="1032164"/>
          </a:xfrm>
          <a:prstGeom prst="bentConnector3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5728855" y="2400300"/>
            <a:ext cx="1129145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lbow Connector 6"/>
          <p:cNvCxnSpPr/>
          <p:nvPr/>
        </p:nvCxnSpPr>
        <p:spPr>
          <a:xfrm>
            <a:off x="2590799" y="2933700"/>
            <a:ext cx="4267200" cy="1676400"/>
          </a:xfrm>
          <a:prstGeom prst="bentConnector3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lbow Connector 7"/>
          <p:cNvCxnSpPr/>
          <p:nvPr/>
        </p:nvCxnSpPr>
        <p:spPr>
          <a:xfrm flipV="1">
            <a:off x="3581399" y="1714500"/>
            <a:ext cx="3276600" cy="152400"/>
          </a:xfrm>
          <a:prstGeom prst="bentConnector3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7010400" y="1447800"/>
            <a:ext cx="3048000" cy="53340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40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পৃষ্ঠ পাখনা </a:t>
            </a:r>
            <a:endParaRPr lang="bn-IN" sz="40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010399" y="2057400"/>
            <a:ext cx="3276601" cy="68580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40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পুচ্ছ পাখনা</a:t>
            </a:r>
            <a:endParaRPr lang="bn-IN" sz="40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010398" y="3771900"/>
            <a:ext cx="3352802" cy="53340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4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পায়ু পাখনা </a:t>
            </a:r>
            <a:endParaRPr lang="bn-IN" sz="44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010398" y="4457700"/>
            <a:ext cx="3352801" cy="53340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40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বক্ষ পাখনা </a:t>
            </a:r>
            <a:endParaRPr lang="bn-IN" sz="40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010398" y="5295900"/>
            <a:ext cx="3429001" cy="53340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4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শ্রোণি পাখনা</a:t>
            </a:r>
            <a:endParaRPr lang="bn-IN" sz="44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519450" y="342901"/>
            <a:ext cx="2819400" cy="838200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8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পাখনা </a:t>
            </a:r>
            <a:endParaRPr lang="bn-IN" sz="48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32016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600200"/>
            <a:ext cx="4284135" cy="3048001"/>
          </a:xfrm>
          <a:prstGeom prst="ellipse">
            <a:avLst/>
          </a:prstGeom>
          <a:ln w="38100">
            <a:solidFill>
              <a:schemeClr val="bg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7391400" y="3155275"/>
            <a:ext cx="3352800" cy="5847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s-IN" sz="3200" b="1" dirty="0">
                <a:latin typeface="NikoshBAN" pitchFamily="2" charset="0"/>
                <a:cs typeface="NikoshBAN" pitchFamily="2" charset="0"/>
              </a:rPr>
              <a:t>সাইক্লয়েড আঁশ</a:t>
            </a:r>
            <a:endParaRPr lang="en-US" sz="3200" b="1" dirty="0"/>
          </a:p>
        </p:txBody>
      </p:sp>
      <p:cxnSp>
        <p:nvCxnSpPr>
          <p:cNvPr id="6" name="Elbow Connector 5"/>
          <p:cNvCxnSpPr/>
          <p:nvPr/>
        </p:nvCxnSpPr>
        <p:spPr>
          <a:xfrm>
            <a:off x="4876800" y="3093720"/>
            <a:ext cx="2286000" cy="323165"/>
          </a:xfrm>
          <a:prstGeom prst="bentConnector3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457200" y="381000"/>
            <a:ext cx="3733801" cy="838200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0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সাইক্লয়েড আঁশ  </a:t>
            </a:r>
            <a:endParaRPr lang="bn-IN" sz="40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97387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857881"/>
            <a:ext cx="4038600" cy="621253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5400" b="1" dirty="0" err="1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526" y="137084"/>
            <a:ext cx="2947122" cy="20628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/>
          <p:cNvSpPr/>
          <p:nvPr/>
        </p:nvSpPr>
        <p:spPr>
          <a:xfrm>
            <a:off x="1790700" y="3048000"/>
            <a:ext cx="87992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000" dirty="0">
                <a:latin typeface="NikoshBAN" pitchFamily="2" charset="0"/>
                <a:cs typeface="NikoshBAN" pitchFamily="2" charset="0"/>
              </a:rPr>
              <a:t>রুই মাছের বিভিন্ন প্রকার পাখনার নাম ও অবস্থান লিখ।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0213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40324" y="429641"/>
            <a:ext cx="2660075" cy="6096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b="1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b="1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0325" y="1828800"/>
            <a:ext cx="861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রুই মাছের বৈজ্ঞানিক নাম কী?</a:t>
            </a:r>
          </a:p>
          <a:p>
            <a:pPr marL="742950" indent="-742950">
              <a:buFont typeface="+mj-lt"/>
              <a:buAutoNum type="arabicPeriod"/>
            </a:pP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রুই মাছের শ্রেণিবিন্যাস লিখ।</a:t>
            </a:r>
          </a:p>
          <a:p>
            <a:pPr marL="742950" indent="-742950">
              <a:buFont typeface="+mj-lt"/>
              <a:buAutoNum type="arabicPeriod"/>
            </a:pPr>
            <a:r>
              <a:rPr lang="as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রুই 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মাছের পুচ্ছ পাখনা কোন প্রকারের?</a:t>
            </a:r>
          </a:p>
          <a:p>
            <a:pPr marL="742950" indent="-742950">
              <a:buFont typeface="+mj-lt"/>
              <a:buAutoNum type="arabicPeriod"/>
            </a:pPr>
            <a:r>
              <a:rPr lang="as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রুই 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মাছের প্রাকৃতিক আবাসস্থল কোথায়?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449918"/>
            <a:ext cx="2590800" cy="19682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4438289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419600" y="3276600"/>
            <a:ext cx="3505200" cy="6096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600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6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38600" y="4343400"/>
            <a:ext cx="45255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000" dirty="0">
                <a:latin typeface="NikoshBAN" pitchFamily="2" charset="0"/>
                <a:cs typeface="NikoshBAN" pitchFamily="2" charset="0"/>
              </a:rPr>
              <a:t>রুই মাছের বহিঃ গঠন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লিখ।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Program Files (x86)\Microsoft Office\MEDIA\CAGCAT10\j0090386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762000"/>
            <a:ext cx="2699442" cy="23101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529965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24600" y="762000"/>
            <a:ext cx="51816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60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6000" b="1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85783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6666 - Co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5" y="0"/>
            <a:ext cx="1216253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871395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20202"/>
              </a:clrFrom>
              <a:clrTo>
                <a:srgbClr val="020202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33400"/>
            <a:ext cx="6976167" cy="2710085"/>
          </a:xfrm>
          <a:prstGeom prst="rect">
            <a:avLst/>
          </a:prstGeom>
          <a:ln w="57150"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020202"/>
              </a:clrFrom>
              <a:clrTo>
                <a:srgbClr val="020202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867071"/>
            <a:ext cx="6976167" cy="2319118"/>
          </a:xfrm>
          <a:prstGeom prst="rect">
            <a:avLst/>
          </a:prstGeom>
          <a:ln w="57150"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676400"/>
            <a:ext cx="2850099" cy="3350230"/>
          </a:xfrm>
          <a:prstGeom prst="ellipse">
            <a:avLst/>
          </a:prstGeom>
          <a:ln w="19050" cap="rnd">
            <a:solidFill>
              <a:srgbClr val="7030A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="" xmlns:p14="http://schemas.microsoft.com/office/powerpoint/2010/main" val="6041695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28800" y="533400"/>
            <a:ext cx="7620000" cy="769441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 err="1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রুই</a:t>
            </a:r>
            <a:r>
              <a:rPr lang="en-US" sz="44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মাছের</a:t>
            </a:r>
            <a:r>
              <a:rPr lang="en-US" sz="44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bn-BD" sz="44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বাহ্যিক </a:t>
            </a:r>
            <a:r>
              <a:rPr lang="en-US" sz="4400" b="1" dirty="0" err="1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গঠন</a:t>
            </a:r>
            <a:r>
              <a:rPr lang="en-US" sz="44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752600"/>
            <a:ext cx="10058400" cy="47375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116507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71985"/>
            <a:ext cx="3581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 smtClean="0">
                <a:ln w="12700">
                  <a:solidFill>
                    <a:prstClr val="black"/>
                  </a:solidFill>
                </a:ln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শিখনফল </a:t>
            </a:r>
            <a:endParaRPr lang="en-US" sz="4400" b="1" dirty="0">
              <a:ln w="12700">
                <a:solidFill>
                  <a:prstClr val="black"/>
                </a:solidFill>
              </a:ln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0344" y="3034672"/>
            <a:ext cx="111528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32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রুই মাছের শ্রেণি বিন্যাস করতে </a:t>
            </a:r>
            <a:r>
              <a:rPr lang="bn-BD" sz="32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পারবে;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32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রুই মাছের বহিঃ গঠন ব্যাখ্যা করতে পারবে। </a:t>
            </a:r>
            <a:endParaRPr lang="bn-BD" sz="3200" b="1" dirty="0" smtClean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bn-BD" sz="3200" b="1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4252" y="2332921"/>
            <a:ext cx="6137548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r>
              <a:rPr lang="bn-BD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 পাঠ শেষে শিক্ষার্থীরা---</a:t>
            </a:r>
            <a:endParaRPr lang="en-US" sz="36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344" y="645953"/>
            <a:ext cx="2705099" cy="14495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922982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152400" y="457200"/>
            <a:ext cx="3635991" cy="8382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4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রুই মাছের গঠন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91" y="2332642"/>
            <a:ext cx="4206369" cy="1981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95800" y="663000"/>
            <a:ext cx="7467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রুই মাছ সাধারণত গ্রীষ্ম মণ্ডলীয় এলাকায় পাওয়া যায়।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১৪ ডিগ্রি সেলসিয়াসের নিচে বাঁচতে পারে না।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অল্প বয়সে দলবদ্ধভাবে বাস করলেও পরিণত বয়সে একা বাস করে।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দেহ মাকু  আকৃতির।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চোখে পাতা থাকে না।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দুই প্রকার পাখনা থাকে- যুগ্ন ও অযুগ্ন।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রুই মাছে সারাদেহ সাইক্লয়েড আঁশ দিয়ে ঢাকা থাকে </a:t>
            </a:r>
            <a:r>
              <a:rPr lang="as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মুখের উপরে ঠোঁটে এক জোড়া গোঁফ থাকে</a:t>
            </a:r>
            <a:r>
              <a:rPr lang="as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s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শরীরের 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দুপাশ সমানভাবে চ্যাপ্টা এবং সারা শরীর রূপালী আঁশ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দিয়ে </a:t>
            </a:r>
            <a:r>
              <a:rPr lang="as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আবৃত থাকে</a:t>
            </a:r>
            <a:r>
              <a:rPr lang="as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43506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762000"/>
            <a:ext cx="7620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n w="11430">
                  <a:noFill/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Scientific Classification</a:t>
            </a:r>
          </a:p>
          <a:p>
            <a:endParaRPr lang="en-US" sz="2000" b="1" dirty="0">
              <a:ln w="11430"/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>
                <a:ln w="11430"/>
                <a:latin typeface="NikoshBAN" pitchFamily="2" charset="0"/>
                <a:cs typeface="NikoshBAN" pitchFamily="2" charset="0"/>
              </a:rPr>
              <a:t>Kingdom</a:t>
            </a:r>
            <a:r>
              <a:rPr lang="en-US" sz="2800" b="1" dirty="0" smtClean="0">
                <a:ln w="11430"/>
                <a:latin typeface="NikoshBAN" pitchFamily="2" charset="0"/>
                <a:cs typeface="NikoshBAN" pitchFamily="2" charset="0"/>
              </a:rPr>
              <a:t>: Animalia</a:t>
            </a:r>
            <a:endParaRPr lang="en-US" sz="2800" b="1" dirty="0">
              <a:ln w="11430"/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>
                <a:ln w="11430"/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ln w="11430"/>
                <a:latin typeface="NikoshBAN" pitchFamily="2" charset="0"/>
                <a:cs typeface="NikoshBAN" pitchFamily="2" charset="0"/>
              </a:rPr>
              <a:t> Phylum</a:t>
            </a:r>
            <a:r>
              <a:rPr lang="en-US" sz="2800" b="1" dirty="0">
                <a:ln w="11430"/>
                <a:latin typeface="NikoshBAN" pitchFamily="2" charset="0"/>
                <a:cs typeface="NikoshBAN" pitchFamily="2" charset="0"/>
              </a:rPr>
              <a:t>: </a:t>
            </a:r>
            <a:r>
              <a:rPr lang="en-US" sz="2800" b="1" dirty="0" err="1">
                <a:ln w="11430"/>
                <a:latin typeface="NikoshBAN" pitchFamily="2" charset="0"/>
                <a:cs typeface="NikoshBAN" pitchFamily="2" charset="0"/>
              </a:rPr>
              <a:t>Chordata</a:t>
            </a:r>
            <a:endParaRPr lang="en-US" sz="2800" b="1" dirty="0">
              <a:ln w="11430"/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 smtClean="0">
                <a:ln w="11430"/>
                <a:latin typeface="NikoshBAN" pitchFamily="2" charset="0"/>
                <a:cs typeface="NikoshBAN" pitchFamily="2" charset="0"/>
              </a:rPr>
              <a:t>     Super class</a:t>
            </a:r>
            <a:r>
              <a:rPr lang="en-US" sz="2800" b="1" dirty="0">
                <a:ln w="11430"/>
                <a:latin typeface="NikoshBAN" pitchFamily="2" charset="0"/>
                <a:cs typeface="NikoshBAN" pitchFamily="2" charset="0"/>
              </a:rPr>
              <a:t>: </a:t>
            </a:r>
            <a:r>
              <a:rPr lang="en-US" sz="2800" b="1" dirty="0" err="1">
                <a:ln w="11430"/>
                <a:latin typeface="NikoshBAN" pitchFamily="2" charset="0"/>
                <a:cs typeface="NikoshBAN" pitchFamily="2" charset="0"/>
              </a:rPr>
              <a:t>Osteichthyes</a:t>
            </a:r>
            <a:endParaRPr lang="en-US" sz="2800" b="1" dirty="0">
              <a:ln w="11430"/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 smtClean="0">
                <a:ln w="11430"/>
                <a:latin typeface="NikoshBAN" pitchFamily="2" charset="0"/>
                <a:cs typeface="NikoshBAN" pitchFamily="2" charset="0"/>
              </a:rPr>
              <a:t>        Class: </a:t>
            </a:r>
            <a:r>
              <a:rPr lang="en-US" sz="2800" b="1" dirty="0" err="1" smtClean="0">
                <a:ln w="11430"/>
                <a:latin typeface="NikoshBAN" pitchFamily="2" charset="0"/>
                <a:cs typeface="NikoshBAN" pitchFamily="2" charset="0"/>
              </a:rPr>
              <a:t>Actinopterygii</a:t>
            </a:r>
            <a:endParaRPr lang="en-US" sz="2800" b="1" dirty="0">
              <a:ln w="11430"/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 smtClean="0">
                <a:ln w="11430"/>
                <a:latin typeface="NikoshBAN" pitchFamily="2" charset="0"/>
                <a:cs typeface="NikoshBAN" pitchFamily="2" charset="0"/>
              </a:rPr>
              <a:t>           Subclass</a:t>
            </a:r>
            <a:r>
              <a:rPr lang="en-US" sz="2800" b="1" dirty="0">
                <a:ln w="11430"/>
                <a:latin typeface="NikoshBAN" pitchFamily="2" charset="0"/>
                <a:cs typeface="NikoshBAN" pitchFamily="2" charset="0"/>
              </a:rPr>
              <a:t>: </a:t>
            </a:r>
            <a:r>
              <a:rPr lang="en-US" sz="2800" b="1" dirty="0" err="1">
                <a:ln w="11430"/>
                <a:latin typeface="NikoshBAN" pitchFamily="2" charset="0"/>
                <a:cs typeface="NikoshBAN" pitchFamily="2" charset="0"/>
              </a:rPr>
              <a:t>Neopterygii</a:t>
            </a:r>
            <a:endParaRPr lang="en-US" sz="2800" b="1" dirty="0">
              <a:ln w="11430"/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 smtClean="0">
                <a:ln w="11430"/>
                <a:latin typeface="NikoshBAN" pitchFamily="2" charset="0"/>
                <a:cs typeface="NikoshBAN" pitchFamily="2" charset="0"/>
              </a:rPr>
              <a:t>              Order</a:t>
            </a:r>
            <a:r>
              <a:rPr lang="en-US" sz="2800" b="1" dirty="0">
                <a:ln w="11430"/>
                <a:latin typeface="NikoshBAN" pitchFamily="2" charset="0"/>
                <a:cs typeface="NikoshBAN" pitchFamily="2" charset="0"/>
              </a:rPr>
              <a:t>: </a:t>
            </a:r>
            <a:r>
              <a:rPr lang="en-US" sz="2800" b="1" dirty="0" err="1">
                <a:ln w="11430"/>
                <a:latin typeface="NikoshBAN" pitchFamily="2" charset="0"/>
                <a:cs typeface="NikoshBAN" pitchFamily="2" charset="0"/>
              </a:rPr>
              <a:t>Cypriniformes</a:t>
            </a:r>
            <a:endParaRPr lang="en-US" sz="2800" b="1" dirty="0">
              <a:ln w="11430"/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 smtClean="0">
                <a:ln w="11430"/>
                <a:latin typeface="NikoshBAN" pitchFamily="2" charset="0"/>
                <a:cs typeface="NikoshBAN" pitchFamily="2" charset="0"/>
              </a:rPr>
              <a:t>		Family: </a:t>
            </a:r>
            <a:r>
              <a:rPr lang="en-US" sz="2800" b="1" dirty="0" err="1" smtClean="0">
                <a:ln w="11430"/>
                <a:latin typeface="NikoshBAN" pitchFamily="2" charset="0"/>
                <a:cs typeface="NikoshBAN" pitchFamily="2" charset="0"/>
              </a:rPr>
              <a:t>Cyprinidae</a:t>
            </a:r>
            <a:endParaRPr lang="en-US" sz="2800" b="1" dirty="0">
              <a:ln w="11430"/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 smtClean="0">
                <a:ln w="11430"/>
                <a:latin typeface="NikoshBAN" pitchFamily="2" charset="0"/>
                <a:cs typeface="NikoshBAN" pitchFamily="2" charset="0"/>
              </a:rPr>
              <a:t>			Genus</a:t>
            </a:r>
            <a:r>
              <a:rPr lang="en-US" sz="2800" b="1" dirty="0">
                <a:ln w="11430"/>
                <a:latin typeface="NikoshBAN" pitchFamily="2" charset="0"/>
                <a:cs typeface="NikoshBAN" pitchFamily="2" charset="0"/>
              </a:rPr>
              <a:t>: </a:t>
            </a:r>
            <a:r>
              <a:rPr lang="en-US" sz="2800" b="1" i="1" dirty="0" err="1">
                <a:ln w="11430"/>
                <a:latin typeface="NikoshBAN" pitchFamily="2" charset="0"/>
                <a:cs typeface="NikoshBAN" pitchFamily="2" charset="0"/>
              </a:rPr>
              <a:t>Labeo</a:t>
            </a:r>
            <a:r>
              <a:rPr lang="en-US" sz="2800" b="1" i="1" dirty="0">
                <a:ln w="11430"/>
                <a:latin typeface="NikoshBAN" pitchFamily="2" charset="0"/>
                <a:cs typeface="NikoshBAN" pitchFamily="2" charset="0"/>
              </a:rPr>
              <a:t> </a:t>
            </a:r>
            <a:endParaRPr lang="bn-BD" sz="2800" b="1" i="1" dirty="0">
              <a:ln w="11430"/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 smtClean="0">
                <a:ln w="11430"/>
                <a:latin typeface="NikoshBAN" pitchFamily="2" charset="0"/>
                <a:cs typeface="NikoshBAN" pitchFamily="2" charset="0"/>
              </a:rPr>
              <a:t>			Species</a:t>
            </a:r>
            <a:r>
              <a:rPr lang="en-US" sz="2800" b="1" dirty="0">
                <a:ln w="11430"/>
                <a:latin typeface="NikoshBAN" pitchFamily="2" charset="0"/>
                <a:cs typeface="NikoshBAN" pitchFamily="2" charset="0"/>
              </a:rPr>
              <a:t>: </a:t>
            </a:r>
            <a:r>
              <a:rPr lang="en-US" sz="2800" b="1" i="1" dirty="0" err="1">
                <a:ln w="11430"/>
                <a:latin typeface="NikoshBAN" pitchFamily="2" charset="0"/>
                <a:cs typeface="NikoshBAN" pitchFamily="2" charset="0"/>
              </a:rPr>
              <a:t>Labeo</a:t>
            </a:r>
            <a:r>
              <a:rPr lang="en-US" sz="2800" b="1" i="1" dirty="0">
                <a:ln w="11430"/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i="1" dirty="0" err="1">
                <a:ln w="11430"/>
                <a:latin typeface="NikoshBAN" pitchFamily="2" charset="0"/>
                <a:cs typeface="NikoshBAN" pitchFamily="2" charset="0"/>
              </a:rPr>
              <a:t>rohita</a:t>
            </a:r>
            <a:endParaRPr lang="en-US" sz="2800" b="1" i="1" dirty="0">
              <a:ln w="11430"/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2057400"/>
            <a:ext cx="4853503" cy="2286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710704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20202"/>
              </a:clrFrom>
              <a:clrTo>
                <a:srgbClr val="020202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34033" y="1295400"/>
            <a:ext cx="6189933" cy="2967094"/>
          </a:xfrm>
          <a:prstGeom prst="rect">
            <a:avLst/>
          </a:prstGeom>
          <a:ln w="57150">
            <a:noFill/>
          </a:ln>
        </p:spPr>
      </p:pic>
      <p:sp>
        <p:nvSpPr>
          <p:cNvPr id="4" name="Rounded Rectangle 3"/>
          <p:cNvSpPr/>
          <p:nvPr/>
        </p:nvSpPr>
        <p:spPr>
          <a:xfrm>
            <a:off x="4800600" y="4297825"/>
            <a:ext cx="1219200" cy="61999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মস্তক </a:t>
            </a:r>
            <a:endParaRPr lang="bn-IN" sz="3600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410200" y="2814696"/>
            <a:ext cx="76200" cy="144779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364512" y="609600"/>
            <a:ext cx="2819400" cy="8382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8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মস্তক </a:t>
            </a:r>
            <a:endParaRPr lang="bn-IN" sz="48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05600" y="1905000"/>
            <a:ext cx="51638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দেহের অগ্র প্রান্ত হতে কানকোর পশ্চাৎ প্রান্ত পর্যন্ত অংশ মাথা।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মাথা ৪-৫ ইঞ্চি লম্বা হয়। </a:t>
            </a:r>
            <a:endParaRPr lang="bn-BD" sz="3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মাথা চোখ ধারণ করে।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চোখে কোন পাতা থাকে না।  </a:t>
            </a:r>
            <a:endParaRPr lang="bn-BD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9080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20202"/>
              </a:clrFrom>
              <a:clrTo>
                <a:srgbClr val="020202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6200" y="1861707"/>
            <a:ext cx="5722845" cy="274319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4" name="Rounded Rectangle 3"/>
          <p:cNvSpPr/>
          <p:nvPr/>
        </p:nvSpPr>
        <p:spPr>
          <a:xfrm>
            <a:off x="2493134" y="4800600"/>
            <a:ext cx="2155066" cy="77239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দেহকাণ্ড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 </a:t>
            </a:r>
            <a:endParaRPr lang="bn-IN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33400" y="228600"/>
            <a:ext cx="2819400" cy="838200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8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দেহকান্ড</a:t>
            </a:r>
            <a:endParaRPr lang="bn-IN" sz="48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38800" y="2362200"/>
            <a:ext cx="639830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কানকোর শেষ প্রান্ত হতে পায়ু পর্যন্ত অংশকে </a:t>
            </a:r>
            <a:r>
              <a:rPr lang="bn-BD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দেহকান্ড</a:t>
            </a: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বলে। 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দেহকান্ডে </a:t>
            </a:r>
            <a:r>
              <a:rPr lang="bn-BD" sz="3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পার্শ্বরেখা</a:t>
            </a: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বিদ্যমান যা </a:t>
            </a:r>
            <a:r>
              <a:rPr lang="bn-BD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স্পর্শ ইন্দ্রিয় </a:t>
            </a: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হিসেবে কাজ করে।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দেহকান্ডে জনন ছিদ্র পায়ুছিদ্র ও  রেচন ছিদ্র ধারণ করে।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দেহকান্ডে আইশ দ্বারা আবৃত থাকে। </a:t>
            </a:r>
            <a:endParaRPr lang="bn-BD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ight Brace 4"/>
          <p:cNvSpPr/>
          <p:nvPr/>
        </p:nvSpPr>
        <p:spPr>
          <a:xfrm rot="5400000">
            <a:off x="2836034" y="3223710"/>
            <a:ext cx="990600" cy="2395469"/>
          </a:xfrm>
          <a:prstGeom prst="rightBrace">
            <a:avLst/>
          </a:prstGeom>
          <a:ln w="28575">
            <a:solidFill>
              <a:srgbClr val="FF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676400" y="3233307"/>
            <a:ext cx="2790785" cy="119493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2632249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plate - New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713</TotalTime>
  <Words>373</Words>
  <Application>Microsoft Office PowerPoint</Application>
  <PresentationFormat>Custom</PresentationFormat>
  <Paragraphs>69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template - New</vt:lpstr>
      <vt:lpstr>Equity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সবাইকে শুভচ্ছা </dc:title>
  <dc:creator>CAMBRIAN COLLEGE</dc:creator>
  <cp:lastModifiedBy>monir</cp:lastModifiedBy>
  <cp:revision>64</cp:revision>
  <dcterms:created xsi:type="dcterms:W3CDTF">2006-08-16T00:00:00Z</dcterms:created>
  <dcterms:modified xsi:type="dcterms:W3CDTF">2026-07-27T12:26:35Z</dcterms:modified>
</cp:coreProperties>
</file>