
<file path=[Content_Types].xml><?xml version="1.0" encoding="utf-8"?>
<Types xmlns="http://schemas.openxmlformats.org/package/2006/content-types">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65" r:id="rId3"/>
    <p:sldId id="264" r:id="rId4"/>
    <p:sldId id="263" r:id="rId5"/>
    <p:sldId id="262" r:id="rId6"/>
    <p:sldId id="261" r:id="rId7"/>
    <p:sldId id="260" r:id="rId8"/>
    <p:sldId id="259" r:id="rId9"/>
    <p:sldId id="258" r:id="rId10"/>
    <p:sldId id="257" r:id="rId11"/>
    <p:sldId id="266" r:id="rId12"/>
    <p:sldId id="267" r:id="rId13"/>
    <p:sldId id="268"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0AC194C4-9EC1-43CA-9E01-33184D6F0321}" type="datetimeFigureOut">
              <a:rPr lang="en-US" smtClean="0"/>
              <a:t>7/26/2026</a:t>
            </a:fld>
            <a:endParaRPr lang="en-US"/>
          </a:p>
        </p:txBody>
      </p:sp>
      <p:sp>
        <p:nvSpPr>
          <p:cNvPr id="17" name="Footer Placeholder 16"/>
          <p:cNvSpPr>
            <a:spLocks noGrp="1"/>
          </p:cNvSpPr>
          <p:nvPr>
            <p:ph type="ftr" sz="quarter" idx="11"/>
          </p:nvPr>
        </p:nvSpPr>
        <p:spPr/>
        <p:txBody>
          <a:bodyPr/>
          <a:lstStyle/>
          <a:p>
            <a:endParaRPr lang="en-US"/>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AE6AAA76-A8EB-4DD2-9113-5F418C74A3DD}" type="slidenum">
              <a:rPr lang="en-US" smtClean="0"/>
              <a:t>‹#›</a:t>
            </a:fld>
            <a:endParaRPr lang="en-US"/>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AC194C4-9EC1-43CA-9E01-33184D6F0321}"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AAA76-A8EB-4DD2-9113-5F418C74A3D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0AC194C4-9EC1-43CA-9E01-33184D6F0321}"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AAA76-A8EB-4DD2-9113-5F418C74A3D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0AC194C4-9EC1-43CA-9E01-33184D6F0321}" type="datetimeFigureOut">
              <a:rPr lang="en-US" smtClean="0"/>
              <a:t>7/26/2026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E6AAA76-A8EB-4DD2-9113-5F418C74A3DD}" type="slidenum">
              <a:rPr lang="en-US" smtClean="0"/>
              <a:t>‹#›</a:t>
            </a:fld>
            <a:endParaRPr lang="en-US"/>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0AC194C4-9EC1-43CA-9E01-33184D6F0321}" type="datetimeFigureOut">
              <a:rPr lang="en-US" smtClean="0"/>
              <a:t>7/26/2026</a:t>
            </a:fld>
            <a:endParaRPr lang="en-US"/>
          </a:p>
        </p:txBody>
      </p:sp>
      <p:sp>
        <p:nvSpPr>
          <p:cNvPr id="5" name="Footer Placeholder 4"/>
          <p:cNvSpPr>
            <a:spLocks noGrp="1"/>
          </p:cNvSpPr>
          <p:nvPr>
            <p:ph type="ftr" sz="quarter" idx="11"/>
          </p:nvPr>
        </p:nvSpPr>
        <p:spPr>
          <a:xfrm>
            <a:off x="800100" y="6172200"/>
            <a:ext cx="4000500" cy="457200"/>
          </a:xfrm>
        </p:spPr>
        <p:txBody>
          <a:bodyPr/>
          <a:lstStyle/>
          <a:p>
            <a:endParaRPr lang="en-US"/>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AE6AAA76-A8EB-4DD2-9113-5F418C74A3DD}"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0AC194C4-9EC1-43CA-9E01-33184D6F0321}"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AAA76-A8EB-4DD2-9113-5F418C74A3DD}" type="slidenum">
              <a:rPr lang="en-US" smtClean="0"/>
              <a:t>‹#›</a:t>
            </a:fld>
            <a:endParaRPr lang="en-US"/>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0AC194C4-9EC1-43CA-9E01-33184D6F0321}" type="datetimeFigureOut">
              <a:rPr lang="en-US" smtClean="0"/>
              <a:t>7/26/2026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E6AAA76-A8EB-4DD2-9113-5F418C74A3DD}" type="slidenum">
              <a:rPr lang="en-US" smtClean="0"/>
              <a:t>‹#›</a:t>
            </a:fld>
            <a:endParaRPr lang="en-US"/>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0AC194C4-9EC1-43CA-9E01-33184D6F0321}" type="datetimeFigureOut">
              <a:rPr lang="en-US" smtClean="0"/>
              <a:t>7/26/2026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E6AAA76-A8EB-4DD2-9113-5F418C74A3D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C194C4-9EC1-43CA-9E01-33184D6F0321}" type="datetimeFigureOut">
              <a:rPr lang="en-US" smtClean="0"/>
              <a:t>7/26/2026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E6AAA76-A8EB-4DD2-9113-5F418C74A3D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AC194C4-9EC1-43CA-9E01-33184D6F0321}" type="datetimeFigureOut">
              <a:rPr lang="en-US" smtClean="0"/>
              <a:t>7/26/2026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E6AAA76-A8EB-4DD2-9113-5F418C74A3DD}" type="slidenum">
              <a:rPr lang="en-US" smtClean="0"/>
              <a:t>‹#›</a:t>
            </a:fld>
            <a:endParaRPr lang="en-US"/>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0AC194C4-9EC1-43CA-9E01-33184D6F0321}" type="datetimeFigureOut">
              <a:rPr lang="en-US" smtClean="0"/>
              <a:t>7/26/2026</a:t>
            </a:fld>
            <a:endParaRPr lang="en-US"/>
          </a:p>
        </p:txBody>
      </p:sp>
      <p:sp>
        <p:nvSpPr>
          <p:cNvPr id="6" name="Footer Placeholder 5"/>
          <p:cNvSpPr>
            <a:spLocks noGrp="1"/>
          </p:cNvSpPr>
          <p:nvPr>
            <p:ph type="ftr" sz="quarter" idx="11"/>
          </p:nvPr>
        </p:nvSpPr>
        <p:spPr>
          <a:xfrm>
            <a:off x="914400" y="6172200"/>
            <a:ext cx="3886200" cy="457200"/>
          </a:xfrm>
        </p:spPr>
        <p:txBody>
          <a:bodyPr/>
          <a:lstStyle/>
          <a:p>
            <a:endParaRPr lang="en-US"/>
          </a:p>
        </p:txBody>
      </p:sp>
      <p:sp>
        <p:nvSpPr>
          <p:cNvPr id="7" name="Slide Number Placeholder 6"/>
          <p:cNvSpPr>
            <a:spLocks noGrp="1"/>
          </p:cNvSpPr>
          <p:nvPr>
            <p:ph type="sldNum" sz="quarter" idx="12"/>
          </p:nvPr>
        </p:nvSpPr>
        <p:spPr>
          <a:xfrm>
            <a:off x="146304" y="6208776"/>
            <a:ext cx="457200" cy="457200"/>
          </a:xfrm>
        </p:spPr>
        <p:txBody>
          <a:bodyPr/>
          <a:lstStyle/>
          <a:p>
            <a:fld id="{AE6AAA76-A8EB-4DD2-9113-5F418C74A3DD}" type="slidenum">
              <a:rPr lang="en-US" smtClean="0"/>
              <a:t>‹#›</a:t>
            </a:fld>
            <a:endParaRPr lang="en-US"/>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0AC194C4-9EC1-43CA-9E01-33184D6F0321}" type="datetimeFigureOut">
              <a:rPr lang="en-US" smtClean="0"/>
              <a:t>7/26/2026</a:t>
            </a:fld>
            <a:endParaRPr lang="en-US"/>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E6AAA76-A8EB-4DD2-9113-5F418C74A3D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jfif"/><Relationship Id="rId2" Type="http://schemas.openxmlformats.org/officeDocument/2006/relationships/image" Target="../media/image3.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exagon 5"/>
          <p:cNvSpPr/>
          <p:nvPr/>
        </p:nvSpPr>
        <p:spPr>
          <a:xfrm>
            <a:off x="152400" y="1524000"/>
            <a:ext cx="8839200" cy="5105400"/>
          </a:xfrm>
          <a:prstGeom prst="hexagon">
            <a:avLst/>
          </a:prstGeom>
        </p:spPr>
        <p:style>
          <a:lnRef idx="0">
            <a:schemeClr val="accent4"/>
          </a:lnRef>
          <a:fillRef idx="3">
            <a:schemeClr val="accent4"/>
          </a:fillRef>
          <a:effectRef idx="3">
            <a:schemeClr val="accent4"/>
          </a:effectRef>
          <a:fontRef idx="minor">
            <a:schemeClr val="lt1"/>
          </a:fontRef>
        </p:style>
        <p:txBody>
          <a:bodyPr rtlCol="0" anchor="ctr"/>
          <a:lstStyle/>
          <a:p>
            <a:pPr algn="just"/>
            <a:r>
              <a:rPr lang="bn-IN" sz="4000" dirty="0">
                <a:latin typeface="SutonnyUniBanglaOMJ" pitchFamily="2" charset="0"/>
                <a:cs typeface="SutonnyUniBanglaOMJ" pitchFamily="2" charset="0"/>
              </a:rPr>
              <a:t>দিল্লি সালতানাতের খলজি বংশের শ্রেষ্ঠ এবং প্রভাবশালী শাসক </a:t>
            </a:r>
            <a:r>
              <a:rPr lang="bn-IN" sz="4000" b="1" dirty="0">
                <a:latin typeface="SutonnyUniBanglaOMJ" pitchFamily="2" charset="0"/>
                <a:cs typeface="SutonnyUniBanglaOMJ" pitchFamily="2" charset="0"/>
              </a:rPr>
              <a:t>সুলতান আলাউদ্দিন খলজি (১২৯৬</a:t>
            </a:r>
            <a:r>
              <a:rPr lang="en-US" sz="4000" b="1" dirty="0">
                <a:latin typeface="SutonnyUniBanglaOMJ" pitchFamily="2" charset="0"/>
                <a:cs typeface="SutonnyUniBanglaOMJ" pitchFamily="2" charset="0"/>
              </a:rPr>
              <a:t>–</a:t>
            </a:r>
            <a:r>
              <a:rPr lang="bn-IN" sz="4000" b="1" dirty="0">
                <a:latin typeface="SutonnyUniBanglaOMJ" pitchFamily="2" charset="0"/>
                <a:cs typeface="SutonnyUniBanglaOMJ" pitchFamily="2" charset="0"/>
              </a:rPr>
              <a:t>১৩১৬ খ্রি.)</a:t>
            </a:r>
            <a:r>
              <a:rPr lang="bn-IN" sz="4000" dirty="0">
                <a:latin typeface="SutonnyUniBanglaOMJ" pitchFamily="2" charset="0"/>
                <a:cs typeface="SutonnyUniBanglaOMJ" pitchFamily="2" charset="0"/>
              </a:rPr>
              <a:t> সম্পর্কিত একটি সম্পূর্ণ ও বিস্তারিত একাডেমিক পাঠ্যমালা নিচে প্রস্তুত করা হলো:</a:t>
            </a:r>
            <a:endParaRPr lang="en-US" sz="4000" dirty="0">
              <a:latin typeface="SutonnyUniBanglaOMJ" pitchFamily="2" charset="0"/>
              <a:cs typeface="SutonnyUniBanglaOMJ" pitchFamily="2" charset="0"/>
            </a:endParaRPr>
          </a:p>
        </p:txBody>
      </p:sp>
      <p:sp>
        <p:nvSpPr>
          <p:cNvPr id="2" name="Cross 1"/>
          <p:cNvSpPr/>
          <p:nvPr/>
        </p:nvSpPr>
        <p:spPr>
          <a:xfrm>
            <a:off x="436418" y="228600"/>
            <a:ext cx="8097982" cy="990600"/>
          </a:xfrm>
          <a:prstGeom prst="plus">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bn-IN" sz="4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utonnyUniBanglaOMJ" pitchFamily="2" charset="0"/>
                <a:cs typeface="SutonnyUniBanglaOMJ" pitchFamily="2" charset="0"/>
              </a:rPr>
              <a:t>সুলতান আলাউদ্দিন খলজি </a:t>
            </a:r>
            <a:endParaRPr lang="en-US" sz="480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Tree>
    <p:extLst>
      <p:ext uri="{BB962C8B-B14F-4D97-AF65-F5344CB8AC3E}">
        <p14:creationId xmlns:p14="http://schemas.microsoft.com/office/powerpoint/2010/main" val="3090721343"/>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que 3"/>
          <p:cNvSpPr/>
          <p:nvPr/>
        </p:nvSpPr>
        <p:spPr>
          <a:xfrm>
            <a:off x="1143000" y="152400"/>
            <a:ext cx="7010400" cy="914400"/>
          </a:xfrm>
          <a:prstGeom prst="plaque">
            <a:avLst/>
          </a:prstGeom>
        </p:spPr>
        <p:style>
          <a:lnRef idx="1">
            <a:schemeClr val="accent5"/>
          </a:lnRef>
          <a:fillRef idx="3">
            <a:schemeClr val="accent5"/>
          </a:fillRef>
          <a:effectRef idx="2">
            <a:schemeClr val="accent5"/>
          </a:effectRef>
          <a:fontRef idx="minor">
            <a:schemeClr val="lt1"/>
          </a:fontRef>
        </p:style>
        <p:txBody>
          <a:bodyPr rtlCol="0" anchor="ctr"/>
          <a:lstStyle/>
          <a:p>
            <a:pPr algn="ctr"/>
            <a:r>
              <a:rPr lang="bn-IN"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utonnyUniBanglaOMJ" pitchFamily="2" charset="0"/>
                <a:cs typeface="SutonnyUniBanglaOMJ" pitchFamily="2" charset="0"/>
              </a:rPr>
              <a:t>৬. সামরিক সংস্কার </a:t>
            </a:r>
            <a:r>
              <a:rPr lang="bn-IN"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SutonnyUniBanglaOMJ" pitchFamily="2" charset="0"/>
              </a:rPr>
              <a:t>(</a:t>
            </a:r>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rPr>
              <a:t>Military Reforms)</a:t>
            </a:r>
            <a:endParaRPr lang="en-US" sz="1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2" name="Round Diagonal Corner Rectangle 1"/>
          <p:cNvSpPr/>
          <p:nvPr/>
        </p:nvSpPr>
        <p:spPr>
          <a:xfrm>
            <a:off x="228600" y="1371600"/>
            <a:ext cx="8686800" cy="5257800"/>
          </a:xfrm>
          <a:prstGeom prst="round2DiagRect">
            <a:avLst/>
          </a:prstGeom>
        </p:spPr>
        <p:style>
          <a:lnRef idx="1">
            <a:schemeClr val="accent4"/>
          </a:lnRef>
          <a:fillRef idx="3">
            <a:schemeClr val="accent4"/>
          </a:fillRef>
          <a:effectRef idx="2">
            <a:schemeClr val="accent4"/>
          </a:effectRef>
          <a:fontRef idx="minor">
            <a:schemeClr val="lt1"/>
          </a:fontRef>
        </p:style>
        <p:txBody>
          <a:bodyPr rtlCol="0" anchor="ctr"/>
          <a:lstStyle/>
          <a:p>
            <a:pPr algn="just"/>
            <a:r>
              <a:rPr lang="bn-IN" sz="28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SutonnyUniBanglaOMJ" pitchFamily="2" charset="0"/>
                <a:cs typeface="SutonnyUniBanglaOMJ" pitchFamily="2" charset="0"/>
              </a:rPr>
              <a:t>মোঙ্গল আক্রমণ প্রতিরোধ এবং সাম্রাজ্য বিস্তারের জন্য আলাউদ্দিন খলজি একটি শক্ত সামরিক ভিত্তি স্থাপন করেন:</a:t>
            </a:r>
            <a:endParaRPr lang="en-US"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SutonnyUniBanglaOMJ" pitchFamily="2" charset="0"/>
              <a:cs typeface="SutonnyUniBanglaOMJ" pitchFamily="2" charset="0"/>
            </a:endParaRPr>
          </a:p>
          <a:p>
            <a:pPr lvl="0" algn="just"/>
            <a:r>
              <a:rPr lang="bn-IN" sz="28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SutonnyUniBanglaOMJ" pitchFamily="2" charset="0"/>
                <a:cs typeface="SutonnyUniBanglaOMJ" pitchFamily="2" charset="0"/>
              </a:rPr>
              <a:t>স্থায়ী সেনাবাহিনী </a:t>
            </a:r>
            <a:r>
              <a:rPr lang="bn-IN"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SutonnyUniBanglaOMJ" pitchFamily="2" charset="0"/>
              </a:rPr>
              <a:t>(</a:t>
            </a:r>
            <a:r>
              <a:rPr lang="en-US"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Arial" pitchFamily="34" charset="0"/>
              </a:rPr>
              <a:t>Standing Army): </a:t>
            </a:r>
            <a:r>
              <a:rPr lang="bn-IN" sz="28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SutonnyUniBanglaOMJ" pitchFamily="2" charset="0"/>
                <a:cs typeface="SutonnyUniBanglaOMJ" pitchFamily="2" charset="0"/>
              </a:rPr>
              <a:t>প্রথম সুলতান হিসেবে তিনি কেন্দ্র থেকে সরাসরি বেতনভোগী স্থায়ী সেনাবাহিনী গড়ে তোলেন।</a:t>
            </a:r>
            <a:endParaRPr lang="en-US"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SutonnyUniBanglaOMJ" pitchFamily="2" charset="0"/>
              <a:cs typeface="SutonnyUniBanglaOMJ" pitchFamily="2" charset="0"/>
            </a:endParaRPr>
          </a:p>
          <a:p>
            <a:pPr lvl="0" algn="just"/>
            <a:r>
              <a:rPr lang="bn-IN" sz="28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SutonnyUniBanglaOMJ" pitchFamily="2" charset="0"/>
                <a:cs typeface="SutonnyUniBanglaOMJ" pitchFamily="2" charset="0"/>
              </a:rPr>
              <a:t>নগদ বেতন: সৈন্যদের জমি বা ইক্তা </a:t>
            </a:r>
            <a:r>
              <a:rPr lang="bn-IN"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SutonnyUniBanglaOMJ" pitchFamily="2" charset="0"/>
              </a:rPr>
              <a:t>(</a:t>
            </a:r>
            <a:r>
              <a:rPr lang="en-US" sz="2400" b="1" dirty="0" err="1">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Arial" pitchFamily="34" charset="0"/>
              </a:rPr>
              <a:t>Iqta</a:t>
            </a:r>
            <a:r>
              <a:rPr lang="en-US"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Arial" pitchFamily="34" charset="0"/>
              </a:rPr>
              <a:t>) </a:t>
            </a:r>
            <a:r>
              <a:rPr lang="bn-IN" sz="28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SutonnyUniBanglaOMJ" pitchFamily="2" charset="0"/>
                <a:cs typeface="SutonnyUniBanglaOMJ" pitchFamily="2" charset="0"/>
              </a:rPr>
              <a:t>দেওয়ার পরিবর্তে সরাসরি সরকারি কোষাগার থেকে নগদ বেতন </a:t>
            </a:r>
            <a:r>
              <a:rPr lang="bn-IN"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SutonnyUniBanglaOMJ" pitchFamily="2" charset="0"/>
              </a:rPr>
              <a:t>(</a:t>
            </a:r>
            <a:r>
              <a:rPr lang="en-US"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Arial" pitchFamily="34" charset="0"/>
              </a:rPr>
              <a:t>Cash Salary) </a:t>
            </a:r>
            <a:r>
              <a:rPr lang="bn-IN" sz="28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SutonnyUniBanglaOMJ" pitchFamily="2" charset="0"/>
                <a:cs typeface="SutonnyUniBanglaOMJ" pitchFamily="2" charset="0"/>
              </a:rPr>
              <a:t>প্রদান করা হতো।</a:t>
            </a:r>
            <a:endParaRPr lang="en-US"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SutonnyUniBanglaOMJ" pitchFamily="2" charset="0"/>
              <a:cs typeface="SutonnyUniBanglaOMJ" pitchFamily="2" charset="0"/>
            </a:endParaRPr>
          </a:p>
          <a:p>
            <a:pPr lvl="0" algn="just"/>
            <a:r>
              <a:rPr lang="bn-IN" sz="28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SutonnyUniBanglaOMJ" pitchFamily="2" charset="0"/>
                <a:cs typeface="SutonnyUniBanglaOMJ" pitchFamily="2" charset="0"/>
              </a:rPr>
              <a:t>দাগ </a:t>
            </a:r>
            <a:r>
              <a:rPr lang="bn-IN"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SutonnyUniBanglaOMJ" pitchFamily="2" charset="0"/>
              </a:rPr>
              <a:t>(</a:t>
            </a:r>
            <a:r>
              <a:rPr lang="en-US" sz="2400" b="1" dirty="0" err="1">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Arial" pitchFamily="34" charset="0"/>
              </a:rPr>
              <a:t>Dagh</a:t>
            </a:r>
            <a:r>
              <a:rPr lang="en-US"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Arial" pitchFamily="34" charset="0"/>
              </a:rPr>
              <a:t>) </a:t>
            </a:r>
            <a:r>
              <a:rPr lang="bn-IN" sz="28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SutonnyUniBanglaOMJ" pitchFamily="2" charset="0"/>
                <a:cs typeface="SutonnyUniBanglaOMJ" pitchFamily="2" charset="0"/>
              </a:rPr>
              <a:t>ও চেহারা </a:t>
            </a:r>
            <a:r>
              <a:rPr lang="bn-IN"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SutonnyUniBanglaOMJ" pitchFamily="2" charset="0"/>
              </a:rPr>
              <a:t>(</a:t>
            </a:r>
            <a:r>
              <a:rPr lang="en-US" sz="2400" b="1" dirty="0" err="1">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Arial" pitchFamily="34" charset="0"/>
              </a:rPr>
              <a:t>Chehra</a:t>
            </a:r>
            <a:r>
              <a:rPr lang="en-US"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Arial" pitchFamily="34" charset="0"/>
              </a:rPr>
              <a:t>):</a:t>
            </a:r>
            <a:endParaRPr lang="ar-SA"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Arial" pitchFamily="34" charset="0"/>
              <a:cs typeface="Arial" pitchFamily="34" charset="0"/>
            </a:endParaRPr>
          </a:p>
          <a:p>
            <a:pPr lvl="0" algn="just"/>
            <a:r>
              <a:rPr lang="bn-IN" sz="28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SutonnyUniBanglaOMJ" pitchFamily="2" charset="0"/>
                <a:cs typeface="SutonnyUniBanglaOMJ" pitchFamily="2" charset="0"/>
              </a:rPr>
              <a:t>দাগ: উৎকৃষ্ট জাতের সরকারি ঘোড়া চিহ্নিত করার জন্য গায়ে সিল দেওয়া।</a:t>
            </a:r>
            <a:endParaRPr lang="ar-SA"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SutonnyUniBanglaOMJ" pitchFamily="2" charset="0"/>
              <a:cs typeface="SutonnyUniBanglaOMJ" pitchFamily="2" charset="0"/>
            </a:endParaRPr>
          </a:p>
          <a:p>
            <a:pPr lvl="0" algn="just"/>
            <a:r>
              <a:rPr lang="bn-IN" sz="28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SutonnyUniBanglaOMJ" pitchFamily="2" charset="0"/>
                <a:cs typeface="SutonnyUniBanglaOMJ" pitchFamily="2" charset="0"/>
              </a:rPr>
              <a:t>চেহারা (বা হুলিয়া): প্রতিটি সৈন্যের শারীরিক বিবরণ ও পরিচয় খাতায় লিপিবদ্ধ রাখা</a:t>
            </a:r>
            <a:r>
              <a:rPr lang="en-US" sz="28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SutonnyUniBanglaOMJ" pitchFamily="2" charset="0"/>
                <a:cs typeface="SutonnyUniBanglaOMJ" pitchFamily="2" charset="0"/>
              </a:rPr>
              <a:t>, </a:t>
            </a:r>
            <a:r>
              <a:rPr lang="bn-IN" sz="28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SutonnyUniBanglaOMJ" pitchFamily="2" charset="0"/>
                <a:cs typeface="SutonnyUniBanglaOMJ" pitchFamily="2" charset="0"/>
              </a:rPr>
              <a:t>যাতে প্রক্সি/ভুয়া সৈন্যের উপস্থিতি বন্ধ হয়।</a:t>
            </a:r>
            <a:endParaRPr lang="en-US" sz="2400" b="1" dirty="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latin typeface="SutonnyUniBanglaOMJ" pitchFamily="2" charset="0"/>
              <a:cs typeface="SutonnyUniBanglaOMJ" pitchFamily="2" charset="0"/>
            </a:endParaRPr>
          </a:p>
        </p:txBody>
      </p:sp>
    </p:spTree>
    <p:extLst>
      <p:ext uri="{BB962C8B-B14F-4D97-AF65-F5344CB8AC3E}">
        <p14:creationId xmlns:p14="http://schemas.microsoft.com/office/powerpoint/2010/main" val="32520995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n 3"/>
          <p:cNvSpPr/>
          <p:nvPr/>
        </p:nvSpPr>
        <p:spPr>
          <a:xfrm>
            <a:off x="838200" y="152400"/>
            <a:ext cx="7315200" cy="914400"/>
          </a:xfrm>
          <a:prstGeom prst="can">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bn-IN" sz="4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utonnyUniBanglaOMJ" pitchFamily="2" charset="0"/>
                <a:cs typeface="SutonnyUniBanglaOMJ" pitchFamily="2" charset="0"/>
              </a:rPr>
              <a:t>৭. স্থাপত্য</a:t>
            </a:r>
            <a:r>
              <a:rPr lang="en-US" sz="4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utonnyUniBanglaOMJ" pitchFamily="2" charset="0"/>
                <a:cs typeface="SutonnyUniBanglaOMJ" pitchFamily="2" charset="0"/>
              </a:rPr>
              <a:t>, </a:t>
            </a:r>
            <a:r>
              <a:rPr lang="bn-IN" sz="4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utonnyUniBanglaOMJ" pitchFamily="2" charset="0"/>
                <a:cs typeface="SutonnyUniBanglaOMJ" pitchFamily="2" charset="0"/>
              </a:rPr>
              <a:t>শিল্প ও সাহিত্য</a:t>
            </a:r>
            <a:endParaRPr lang="en-US"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utonnyUniBanglaOMJ" pitchFamily="2" charset="0"/>
              <a:cs typeface="SutonnyUniBanglaOMJ" pitchFamily="2" charset="0"/>
            </a:endParaRPr>
          </a:p>
        </p:txBody>
      </p:sp>
      <p:sp>
        <p:nvSpPr>
          <p:cNvPr id="6" name="Plaque 5"/>
          <p:cNvSpPr/>
          <p:nvPr/>
        </p:nvSpPr>
        <p:spPr>
          <a:xfrm>
            <a:off x="228600" y="1295400"/>
            <a:ext cx="8686800" cy="5334000"/>
          </a:xfrm>
          <a:prstGeom prst="plaque">
            <a:avLst/>
          </a:prstGeom>
        </p:spPr>
        <p:style>
          <a:lnRef idx="0">
            <a:schemeClr val="accent1"/>
          </a:lnRef>
          <a:fillRef idx="3">
            <a:schemeClr val="accent1"/>
          </a:fillRef>
          <a:effectRef idx="3">
            <a:schemeClr val="accent1"/>
          </a:effectRef>
          <a:fontRef idx="minor">
            <a:schemeClr val="lt1"/>
          </a:fontRef>
        </p:style>
        <p:txBody>
          <a:bodyPr rtlCol="0" anchor="ctr"/>
          <a:lstStyle/>
          <a:p>
            <a:pPr lvl="0" algn="just"/>
            <a:r>
              <a:rPr lang="bn-IN"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rPr>
              <a:t>আমির </a:t>
            </a:r>
            <a:r>
              <a:rPr lang="bn-IN"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rPr>
              <a:t>খসরু:</a:t>
            </a:r>
            <a:r>
              <a:rPr lang="en-US"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rPr>
              <a:t> '</a:t>
            </a:r>
            <a:r>
              <a:rPr lang="bn-IN"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rPr>
              <a:t>ভারতের তোতাপাখি</a:t>
            </a:r>
            <a:r>
              <a:rPr lang="en-US"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rPr>
              <a:t>' </a:t>
            </a:r>
            <a:r>
              <a:rPr lang="bn-IN"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rPr>
              <a:t>খ্যাত বিখ্যাত কবি আমির খসরু এবং হাসান সিজজি তাঁর রাজসভা অলঙ্কৃত করেছিলেন।</a:t>
            </a:r>
            <a:endParaRPr lang="en-US" sz="2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endParaRPr>
          </a:p>
          <a:p>
            <a:pPr lvl="0" algn="just"/>
            <a:r>
              <a:rPr lang="bn-IN"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rPr>
              <a:t>স্থাপত্যকীর্তি:</a:t>
            </a:r>
            <a:endParaRPr lang="ar-SA" sz="2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endParaRPr>
          </a:p>
          <a:p>
            <a:pPr lvl="0" algn="just"/>
            <a:r>
              <a:rPr lang="bn-IN"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rPr>
              <a:t>আলাই </a:t>
            </a:r>
            <a:r>
              <a:rPr lang="bn-IN"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rPr>
              <a:t>দরওয়াজা </a:t>
            </a:r>
            <a:r>
              <a:rPr lang="bn-IN" sz="2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rPr>
              <a:t>(</a:t>
            </a:r>
            <a:r>
              <a:rPr lang="en-US" sz="2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Javanese Text" pitchFamily="2" charset="0"/>
                <a:cs typeface="SutonnyUniBanglaOMJ" pitchFamily="2" charset="0"/>
              </a:rPr>
              <a:t>Alai </a:t>
            </a:r>
            <a:r>
              <a:rPr lang="en-US" sz="2000" b="1" dirty="0" err="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Javanese Text" pitchFamily="2" charset="0"/>
                <a:cs typeface="SutonnyUniBanglaOMJ" pitchFamily="2" charset="0"/>
              </a:rPr>
              <a:t>Darwaza</a:t>
            </a:r>
            <a:r>
              <a:rPr lang="en-US" sz="2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Javanese Text" pitchFamily="2" charset="0"/>
                <a:cs typeface="SutonnyUniBanglaOMJ" pitchFamily="2" charset="0"/>
              </a:rPr>
              <a:t>): </a:t>
            </a:r>
            <a:r>
              <a:rPr lang="bn-IN"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rPr>
              <a:t>কুওয়াত-উল-ইসলাম মসজিদের প্রবেশদ্বার</a:t>
            </a:r>
            <a:r>
              <a:rPr lang="en-US"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rPr>
              <a:t>, </a:t>
            </a:r>
            <a:r>
              <a:rPr lang="bn-IN"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rPr>
              <a:t>যা ইন্দো-ইসলামিক স্থাপত্যের এক উৎকৃষ্ট নিদর্শন</a:t>
            </a:r>
            <a:r>
              <a:rPr lang="bn-IN"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rPr>
              <a:t>।</a:t>
            </a:r>
            <a:endParaRPr lang="ar-SA" sz="2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endParaRPr>
          </a:p>
          <a:p>
            <a:pPr lvl="0" algn="just"/>
            <a:r>
              <a:rPr lang="bn-IN"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rPr>
              <a:t>সিঁড়ি </a:t>
            </a:r>
            <a:r>
              <a:rPr lang="bn-IN"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rPr>
              <a:t>দুর্গ </a:t>
            </a:r>
            <a:r>
              <a:rPr lang="bn-IN" sz="2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Javanese Text" pitchFamily="2" charset="0"/>
                <a:cs typeface="SutonnyUniBanglaOMJ" pitchFamily="2" charset="0"/>
              </a:rPr>
              <a:t>(</a:t>
            </a:r>
            <a:r>
              <a:rPr lang="en-US" sz="2000" b="1" dirty="0" err="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Javanese Text" pitchFamily="2" charset="0"/>
                <a:cs typeface="SutonnyUniBanglaOMJ" pitchFamily="2" charset="0"/>
              </a:rPr>
              <a:t>Siri</a:t>
            </a:r>
            <a:r>
              <a:rPr lang="en-US" sz="2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Javanese Text" pitchFamily="2" charset="0"/>
                <a:cs typeface="SutonnyUniBanglaOMJ" pitchFamily="2" charset="0"/>
              </a:rPr>
              <a:t> Fort): </a:t>
            </a:r>
            <a:r>
              <a:rPr lang="bn-IN"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rPr>
              <a:t>দিল্লির নিরাপত্তা ও মোঙ্গল আক্রমণ প্রতিরোধের জন্য নির্মিত দুর্গ শহর</a:t>
            </a:r>
            <a:r>
              <a:rPr lang="bn-IN"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rPr>
              <a:t>।</a:t>
            </a:r>
            <a:endParaRPr lang="ar-SA" sz="2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endParaRPr>
          </a:p>
          <a:p>
            <a:pPr lvl="0" algn="just"/>
            <a:r>
              <a:rPr lang="bn-IN" sz="2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rPr>
              <a:t>হৌজ-ই-খাস </a:t>
            </a:r>
            <a:r>
              <a:rPr lang="bn-IN" sz="2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Javanese Text" pitchFamily="2" charset="0"/>
                <a:cs typeface="SutonnyUniBanglaOMJ" pitchFamily="2" charset="0"/>
              </a:rPr>
              <a:t>(</a:t>
            </a:r>
            <a:r>
              <a:rPr lang="en-US" sz="2000" b="1" dirty="0" err="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Javanese Text" pitchFamily="2" charset="0"/>
                <a:cs typeface="SutonnyUniBanglaOMJ" pitchFamily="2" charset="0"/>
              </a:rPr>
              <a:t>Hauz</a:t>
            </a:r>
            <a:r>
              <a:rPr lang="en-US" sz="2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Javanese Text" pitchFamily="2" charset="0"/>
                <a:cs typeface="SutonnyUniBanglaOMJ" pitchFamily="2" charset="0"/>
              </a:rPr>
              <a:t>-i-</a:t>
            </a:r>
            <a:r>
              <a:rPr lang="en-US" sz="2000" b="1" dirty="0" err="1">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Javanese Text" pitchFamily="2" charset="0"/>
                <a:cs typeface="SutonnyUniBanglaOMJ" pitchFamily="2" charset="0"/>
              </a:rPr>
              <a:t>Khas</a:t>
            </a:r>
            <a:r>
              <a:rPr lang="en-US" sz="20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Javanese Text" pitchFamily="2" charset="0"/>
                <a:cs typeface="SutonnyUniBanglaOMJ" pitchFamily="2" charset="0"/>
              </a:rPr>
              <a:t>): </a:t>
            </a:r>
            <a:r>
              <a:rPr lang="bn-IN" sz="28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rPr>
              <a:t>জলের ঘাট ও সুবিশাল জলাশয়।</a:t>
            </a:r>
            <a:endParaRPr lang="en-US" sz="2400" b="1"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latin typeface="SutonnyUniBanglaOMJ" pitchFamily="2" charset="0"/>
              <a:cs typeface="SutonnyUniBanglaOMJ" pitchFamily="2" charset="0"/>
            </a:endParaRPr>
          </a:p>
        </p:txBody>
      </p:sp>
    </p:spTree>
    <p:extLst>
      <p:ext uri="{BB962C8B-B14F-4D97-AF65-F5344CB8AC3E}">
        <p14:creationId xmlns:p14="http://schemas.microsoft.com/office/powerpoint/2010/main" val="325209958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Multidocument 4"/>
          <p:cNvSpPr/>
          <p:nvPr/>
        </p:nvSpPr>
        <p:spPr>
          <a:xfrm>
            <a:off x="1828800" y="228600"/>
            <a:ext cx="5867400" cy="1143000"/>
          </a:xfrm>
          <a:prstGeom prst="flowChartMultidocumen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bn-IN"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utonnyUniBanglaOMJ" pitchFamily="2" charset="0"/>
                <a:cs typeface="SutonnyUniBanglaOMJ" pitchFamily="2" charset="0"/>
              </a:rPr>
              <a:t>৮. ঐতিহাসিক মূল্যায়ন ও উপসংহার</a:t>
            </a:r>
            <a:endPar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utonnyUniBanglaOMJ" pitchFamily="2" charset="0"/>
              <a:cs typeface="SutonnyUniBanglaOMJ" pitchFamily="2" charset="0"/>
            </a:endParaRPr>
          </a:p>
        </p:txBody>
      </p:sp>
      <p:sp>
        <p:nvSpPr>
          <p:cNvPr id="3" name="Rectangular Callout 2"/>
          <p:cNvSpPr/>
          <p:nvPr/>
        </p:nvSpPr>
        <p:spPr>
          <a:xfrm>
            <a:off x="228600" y="1752600"/>
            <a:ext cx="8763000" cy="4648200"/>
          </a:xfrm>
          <a:prstGeom prst="wedgeRectCallout">
            <a:avLst/>
          </a:prstGeom>
        </p:spPr>
        <p:style>
          <a:lnRef idx="1">
            <a:schemeClr val="accent5"/>
          </a:lnRef>
          <a:fillRef idx="3">
            <a:schemeClr val="accent5"/>
          </a:fillRef>
          <a:effectRef idx="2">
            <a:schemeClr val="accent5"/>
          </a:effectRef>
          <a:fontRef idx="minor">
            <a:schemeClr val="lt1"/>
          </a:fontRef>
        </p:style>
        <p:txBody>
          <a:bodyPr rtlCol="0" anchor="ctr"/>
          <a:lstStyle/>
          <a:p>
            <a:pPr algn="just"/>
            <a:r>
              <a:rPr lang="bn-IN"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utonnyUniBanglaOMJ" pitchFamily="2" charset="0"/>
                <a:cs typeface="SutonnyUniBanglaOMJ" pitchFamily="2" charset="0"/>
              </a:rPr>
              <a:t>আলাউদ্দিন খলজি ছিলেন একাধারে একচ্ছত্র স্বৈরাচারী শাসক</a:t>
            </a:r>
            <a:r>
              <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utonnyUniBanglaOMJ" pitchFamily="2" charset="0"/>
                <a:cs typeface="SutonnyUniBanglaOMJ" pitchFamily="2" charset="0"/>
              </a:rPr>
              <a:t>, </a:t>
            </a:r>
            <a:r>
              <a:rPr lang="bn-IN"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utonnyUniBanglaOMJ" pitchFamily="2" charset="0"/>
                <a:cs typeface="SutonnyUniBanglaOMJ" pitchFamily="2" charset="0"/>
              </a:rPr>
              <a:t>অসাধারণ সমরকুশলী ও দক্ষ প্রশাসক। তাঁর কঠোর নীতির ফলে দিল্লি সালতানাত মোঙ্গল আক্রমণকারীদের হাত থেকে রক্ষা পায় এবং অর্থনৈতিক স্থিতিশীলতা বজায় থাকে। যদিও তাঁর শাসনের শেষ দিকে শারীরিক অসুস্থতা এবং সেনাপতি মালিক কাফুরের প্রভাব বৃদ্ধির কারণে প্রশাসনে জটিলতা তৈরি হয় এবং ১৩১৬ খ্রিস্টাব্দে তাঁর মৃত্যুর পর খলজি বংশ দ্রুত পতনের দিকে ধাবিত হয়।</a:t>
            </a:r>
            <a:endParaRPr lang="en-US" sz="3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utonnyUniBanglaOMJ" pitchFamily="2" charset="0"/>
              <a:cs typeface="SutonnyUniBanglaOMJ" pitchFamily="2" charset="0"/>
            </a:endParaRPr>
          </a:p>
        </p:txBody>
      </p:sp>
    </p:spTree>
    <p:extLst>
      <p:ext uri="{BB962C8B-B14F-4D97-AF65-F5344CB8AC3E}">
        <p14:creationId xmlns:p14="http://schemas.microsoft.com/office/powerpoint/2010/main" val="325209958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heel(1)">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lowchart: Direct Access Storage 5"/>
          <p:cNvSpPr/>
          <p:nvPr/>
        </p:nvSpPr>
        <p:spPr>
          <a:xfrm>
            <a:off x="685800" y="2514600"/>
            <a:ext cx="7848600" cy="3810000"/>
          </a:xfrm>
          <a:prstGeom prst="flowChartMagneticDrum">
            <a:avLst/>
          </a:prstGeom>
          <a:blipFill dpi="0" rotWithShape="1">
            <a:blip r:embed="rId2">
              <a:extLst>
                <a:ext uri="{28A0092B-C50C-407E-A947-70E740481C1C}">
                  <a14:useLocalDpi xmlns:a14="http://schemas.microsoft.com/office/drawing/2010/main" val="0"/>
                </a:ext>
              </a:extLst>
            </a:blip>
            <a:srcRect/>
            <a:stretch>
              <a:fillRect/>
            </a:stretch>
          </a:blipFill>
        </p:spPr>
        <p:style>
          <a:lnRef idx="3">
            <a:schemeClr val="lt1"/>
          </a:lnRef>
          <a:fillRef idx="1">
            <a:schemeClr val="accent1"/>
          </a:fillRef>
          <a:effectRef idx="1">
            <a:schemeClr val="accent1"/>
          </a:effectRef>
          <a:fontRef idx="minor">
            <a:schemeClr val="lt1"/>
          </a:fontRef>
        </p:style>
        <p:txBody>
          <a:bodyPr rtlCol="0" anchor="ctr"/>
          <a:lstStyle/>
          <a:p>
            <a:pPr algn="ctr"/>
            <a:endParaRPr lang="en-US"/>
          </a:p>
        </p:txBody>
      </p:sp>
      <p:sp>
        <p:nvSpPr>
          <p:cNvPr id="3" name="Double Wave 2"/>
          <p:cNvSpPr/>
          <p:nvPr/>
        </p:nvSpPr>
        <p:spPr>
          <a:xfrm>
            <a:off x="1143000" y="228600"/>
            <a:ext cx="7315200" cy="1524000"/>
          </a:xfrm>
          <a:prstGeom prst="doubleWave">
            <a:avLst>
              <a:gd name="adj1" fmla="val 6250"/>
              <a:gd name="adj2" fmla="val 758"/>
            </a:avLst>
          </a:prstGeom>
          <a:blipFill dpi="0" rotWithShape="1">
            <a:blip r:embed="rId3">
              <a:extLst>
                <a:ext uri="{28A0092B-C50C-407E-A947-70E740481C1C}">
                  <a14:useLocalDpi xmlns:a14="http://schemas.microsoft.com/office/drawing/2010/main" val="0"/>
                </a:ext>
              </a:extLst>
            </a:blip>
            <a:srcRect/>
            <a:stretch>
              <a:fillRect/>
            </a:stretch>
          </a:blipFill>
        </p:spPr>
        <p:style>
          <a:lnRef idx="0">
            <a:schemeClr val="accent5"/>
          </a:lnRef>
          <a:fillRef idx="3">
            <a:schemeClr val="accent5"/>
          </a:fillRef>
          <a:effectRef idx="3">
            <a:schemeClr val="accent5"/>
          </a:effectRef>
          <a:fontRef idx="minor">
            <a:schemeClr val="lt1"/>
          </a:fontRef>
        </p:style>
        <p:txBody>
          <a:bodyPr rtlCol="0" anchor="ctr"/>
          <a:lstStyle/>
          <a:p>
            <a:pPr algn="ctr"/>
            <a:r>
              <a:rPr lang="en-US" dirty="0" smtClean="0"/>
              <a:t> </a:t>
            </a:r>
            <a:r>
              <a:rPr lang="en-US" sz="54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সবাইকে</a:t>
            </a:r>
            <a:r>
              <a:rPr lang="en-US" sz="54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r>
              <a:rPr lang="en-US" sz="54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ধন্যবাদ</a:t>
            </a:r>
            <a:endParaRPr lang="en-US" sz="54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3252099584"/>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own Ribbon 4"/>
          <p:cNvSpPr/>
          <p:nvPr/>
        </p:nvSpPr>
        <p:spPr>
          <a:xfrm>
            <a:off x="3893127" y="408709"/>
            <a:ext cx="5181600" cy="1295400"/>
          </a:xfrm>
          <a:prstGeom prst="ribbon">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4000" b="1" dirty="0" err="1"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পরিচিতি</a:t>
            </a:r>
            <a:endParaRPr lang="en-US" sz="40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6" name="Hexagon 5"/>
          <p:cNvSpPr/>
          <p:nvPr/>
        </p:nvSpPr>
        <p:spPr>
          <a:xfrm>
            <a:off x="76200" y="2417618"/>
            <a:ext cx="4495800" cy="4135582"/>
          </a:xfrm>
          <a:prstGeom prst="hexagon">
            <a:avLst/>
          </a:prstGeom>
        </p:spPr>
        <p:style>
          <a:lnRef idx="0">
            <a:schemeClr val="accent6"/>
          </a:lnRef>
          <a:fillRef idx="3">
            <a:schemeClr val="accent6"/>
          </a:fillRef>
          <a:effectRef idx="3">
            <a:schemeClr val="accent6"/>
          </a:effectRef>
          <a:fontRef idx="minor">
            <a:schemeClr val="lt1"/>
          </a:fontRef>
        </p:style>
        <p:txBody>
          <a:bodyPr rtlCol="0" anchor="ctr"/>
          <a:lstStyle/>
          <a:p>
            <a:pPr algn="ctr"/>
            <a:r>
              <a:rPr lang="en-US" sz="2400"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উপস্থাপনায়</a:t>
            </a:r>
            <a:endParaRPr lang="en-US" sz="2400"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just"/>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মো</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মিজানুর</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রহমান</a:t>
            </a:r>
            <a:endPar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just"/>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প্রভাষক</a:t>
            </a:r>
            <a:endPar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just"/>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ইসলামের</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ইতিহাস</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ও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সংস্কৃতি</a:t>
            </a:r>
            <a:endPar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just"/>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গণউদ্যোগ</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বালিকা</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উচ্চ</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বিদ্যাল</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ও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কলেজ</a:t>
            </a:r>
            <a:endPar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just"/>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লাকসাম</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a:t>
            </a:r>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কুমিল্লা</a:t>
            </a:r>
            <a:endPar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endParaRPr>
          </a:p>
          <a:p>
            <a:pPr algn="just"/>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মোবাইল</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 ০১৬১৩৫৫৩৩৬১</a:t>
            </a:r>
          </a:p>
          <a:p>
            <a:pPr algn="just"/>
            <a:r>
              <a:rPr lang="en-US" dirty="0" err="1" smtClean="0">
                <a:ln w="18415" cmpd="sng">
                  <a:solidFill>
                    <a:srgbClr val="FFFFFF"/>
                  </a:solidFill>
                  <a:prstDash val="solid"/>
                </a:ln>
                <a:solidFill>
                  <a:srgbClr val="FFFFFF"/>
                </a:solidFill>
                <a:effectLst>
                  <a:outerShdw blurRad="63500" dir="3600000" algn="tl" rotWithShape="0">
                    <a:srgbClr val="000000">
                      <a:alpha val="70000"/>
                    </a:srgbClr>
                  </a:outerShdw>
                </a:effectLst>
              </a:rPr>
              <a:t>Emill</a:t>
            </a:r>
            <a:r>
              <a:rPr lang="en-US"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 mizanur531@gmail.com</a:t>
            </a:r>
          </a:p>
          <a:p>
            <a:pPr algn="just"/>
            <a:endParaRPr lang="en-US"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7" name="Hexagon 6"/>
          <p:cNvSpPr/>
          <p:nvPr/>
        </p:nvSpPr>
        <p:spPr>
          <a:xfrm>
            <a:off x="4571999" y="2417618"/>
            <a:ext cx="4502727" cy="4135582"/>
          </a:xfrm>
          <a:prstGeom prst="hexagon">
            <a:avLst/>
          </a:prstGeom>
        </p:spPr>
        <p:style>
          <a:lnRef idx="1">
            <a:schemeClr val="accent3"/>
          </a:lnRef>
          <a:fillRef idx="3">
            <a:schemeClr val="accent3"/>
          </a:fillRef>
          <a:effectRef idx="2">
            <a:schemeClr val="accent3"/>
          </a:effectRef>
          <a:fontRef idx="minor">
            <a:schemeClr val="lt1"/>
          </a:fontRef>
        </p:style>
        <p:txBody>
          <a:bodyPr rtlCol="0" anchor="ctr">
            <a:scene3d>
              <a:camera prst="orthographicFront"/>
              <a:lightRig rig="balanced" dir="t">
                <a:rot lat="0" lon="0" rev="2100000"/>
              </a:lightRig>
            </a:scene3d>
            <a:sp3d extrusionH="57150" prstMaterial="metal">
              <a:bevelT w="38100" h="25400"/>
              <a:contourClr>
                <a:schemeClr val="bg2"/>
              </a:contourClr>
            </a:sp3d>
          </a:bodyPr>
          <a:lstStyle/>
          <a:p>
            <a:pPr algn="ctr"/>
            <a:r>
              <a:rPr lang="en-US" sz="2800" b="1" u="sng" dirty="0" err="1" smtClean="0">
                <a:ln w="50800"/>
                <a:solidFill>
                  <a:schemeClr val="bg1">
                    <a:shade val="50000"/>
                  </a:schemeClr>
                </a:solidFill>
                <a:latin typeface="NikoshBAN" pitchFamily="2" charset="0"/>
                <a:cs typeface="NikoshBAN" pitchFamily="2" charset="0"/>
              </a:rPr>
              <a:t>পাঠ</a:t>
            </a:r>
            <a:r>
              <a:rPr lang="en-US" sz="2800" b="1" u="sng" dirty="0" smtClean="0">
                <a:ln w="50800"/>
                <a:solidFill>
                  <a:schemeClr val="bg1">
                    <a:shade val="50000"/>
                  </a:schemeClr>
                </a:solidFill>
                <a:latin typeface="NikoshBAN" pitchFamily="2" charset="0"/>
                <a:cs typeface="NikoshBAN" pitchFamily="2" charset="0"/>
              </a:rPr>
              <a:t> </a:t>
            </a:r>
            <a:r>
              <a:rPr lang="en-US" sz="2800" b="1" u="sng" dirty="0" err="1" smtClean="0">
                <a:ln w="50800"/>
                <a:solidFill>
                  <a:schemeClr val="bg1">
                    <a:shade val="50000"/>
                  </a:schemeClr>
                </a:solidFill>
                <a:latin typeface="NikoshBAN" pitchFamily="2" charset="0"/>
                <a:cs typeface="NikoshBAN" pitchFamily="2" charset="0"/>
              </a:rPr>
              <a:t>পরিচিতি</a:t>
            </a:r>
            <a:endParaRPr lang="en-US" sz="2800" b="1" u="sng" dirty="0" smtClean="0">
              <a:ln w="50800"/>
              <a:solidFill>
                <a:schemeClr val="bg1">
                  <a:shade val="50000"/>
                </a:schemeClr>
              </a:solidFill>
              <a:latin typeface="NikoshBAN" pitchFamily="2" charset="0"/>
              <a:cs typeface="NikoshBAN" pitchFamily="2" charset="0"/>
            </a:endParaRPr>
          </a:p>
          <a:p>
            <a:r>
              <a:rPr lang="en-US" sz="2000" b="1" dirty="0" err="1" smtClean="0">
                <a:ln w="50800"/>
                <a:solidFill>
                  <a:schemeClr val="bg1">
                    <a:shade val="50000"/>
                  </a:schemeClr>
                </a:solidFill>
                <a:latin typeface="NikoshBAN" pitchFamily="2" charset="0"/>
                <a:cs typeface="NikoshBAN" pitchFamily="2" charset="0"/>
              </a:rPr>
              <a:t>শ্রেণিঃ</a:t>
            </a:r>
            <a:r>
              <a:rPr lang="en-US" sz="2000" b="1" dirty="0" smtClean="0">
                <a:ln w="50800"/>
                <a:solidFill>
                  <a:schemeClr val="bg1">
                    <a:shade val="50000"/>
                  </a:schemeClr>
                </a:solidFill>
                <a:latin typeface="NikoshBAN" pitchFamily="2" charset="0"/>
                <a:cs typeface="NikoshBAN" pitchFamily="2" charset="0"/>
              </a:rPr>
              <a:t> </a:t>
            </a:r>
            <a:r>
              <a:rPr lang="en-US" sz="2000" b="1" dirty="0" err="1" smtClean="0">
                <a:ln w="50800"/>
                <a:solidFill>
                  <a:schemeClr val="bg1">
                    <a:shade val="50000"/>
                  </a:schemeClr>
                </a:solidFill>
                <a:latin typeface="NikoshBAN" pitchFamily="2" charset="0"/>
                <a:cs typeface="NikoshBAN" pitchFamily="2" charset="0"/>
              </a:rPr>
              <a:t>একাদশ</a:t>
            </a:r>
            <a:r>
              <a:rPr lang="en-US" sz="2000" b="1" dirty="0" smtClean="0">
                <a:ln w="50800"/>
                <a:solidFill>
                  <a:schemeClr val="bg1">
                    <a:shade val="50000"/>
                  </a:schemeClr>
                </a:solidFill>
                <a:latin typeface="NikoshBAN" pitchFamily="2" charset="0"/>
                <a:cs typeface="NikoshBAN" pitchFamily="2" charset="0"/>
              </a:rPr>
              <a:t>-</a:t>
            </a:r>
            <a:r>
              <a:rPr lang="bn-BD" sz="2000" b="1" dirty="0" smtClean="0">
                <a:ln w="50800"/>
                <a:solidFill>
                  <a:schemeClr val="bg1">
                    <a:shade val="50000"/>
                  </a:schemeClr>
                </a:solidFill>
                <a:latin typeface="NikoshBAN" pitchFamily="2" charset="0"/>
                <a:cs typeface="NikoshBAN" pitchFamily="2" charset="0"/>
              </a:rPr>
              <a:t>দ্বাদশ</a:t>
            </a:r>
            <a:endParaRPr lang="en-US" sz="2000" b="1" dirty="0" smtClean="0">
              <a:ln w="50800"/>
              <a:solidFill>
                <a:schemeClr val="bg1">
                  <a:shade val="50000"/>
                </a:schemeClr>
              </a:solidFill>
              <a:latin typeface="NikoshBAN" pitchFamily="2" charset="0"/>
              <a:cs typeface="NikoshBAN" pitchFamily="2" charset="0"/>
            </a:endParaRPr>
          </a:p>
          <a:p>
            <a:r>
              <a:rPr lang="en-US" b="1" dirty="0" err="1" smtClean="0">
                <a:ln w="50800"/>
                <a:solidFill>
                  <a:schemeClr val="bg1">
                    <a:shade val="50000"/>
                  </a:schemeClr>
                </a:solidFill>
                <a:latin typeface="NikoshBAN" pitchFamily="2" charset="0"/>
                <a:cs typeface="NikoshBAN" pitchFamily="2" charset="0"/>
              </a:rPr>
              <a:t>বিষয়ঃ</a:t>
            </a:r>
            <a:r>
              <a:rPr lang="en-US" b="1" dirty="0" smtClean="0">
                <a:ln w="50800"/>
                <a:solidFill>
                  <a:schemeClr val="bg1">
                    <a:shade val="50000"/>
                  </a:schemeClr>
                </a:solidFill>
                <a:latin typeface="NikoshBAN" pitchFamily="2" charset="0"/>
                <a:cs typeface="NikoshBAN" pitchFamily="2" charset="0"/>
              </a:rPr>
              <a:t> </a:t>
            </a:r>
            <a:r>
              <a:rPr lang="bn-IN" b="1" dirty="0" smtClean="0">
                <a:ln w="50800"/>
                <a:solidFill>
                  <a:schemeClr val="bg1">
                    <a:shade val="50000"/>
                  </a:schemeClr>
                </a:solidFill>
                <a:latin typeface="NikoshBAN" pitchFamily="2" charset="0"/>
                <a:cs typeface="NikoshBAN" pitchFamily="2" charset="0"/>
              </a:rPr>
              <a:t>ইসলামের ইতিহাস ও </a:t>
            </a:r>
            <a:r>
              <a:rPr lang="bn-IN" b="1" dirty="0" smtClean="0">
                <a:ln w="50800"/>
                <a:solidFill>
                  <a:schemeClr val="bg1">
                    <a:shade val="50000"/>
                  </a:schemeClr>
                </a:solidFill>
                <a:latin typeface="NikoshBAN" pitchFamily="2" charset="0"/>
                <a:cs typeface="NikoshBAN" pitchFamily="2" charset="0"/>
              </a:rPr>
              <a:t>সংস্কৃতি</a:t>
            </a:r>
            <a:r>
              <a:rPr lang="en-US" b="1" smtClean="0">
                <a:ln w="50800"/>
                <a:solidFill>
                  <a:schemeClr val="bg1">
                    <a:shade val="50000"/>
                  </a:schemeClr>
                </a:solidFill>
                <a:latin typeface="NikoshBAN" pitchFamily="2" charset="0"/>
                <a:cs typeface="NikoshBAN" pitchFamily="2" charset="0"/>
              </a:rPr>
              <a:t> </a:t>
            </a:r>
            <a:r>
              <a:rPr lang="bn-IN" b="1" smtClean="0">
                <a:ln w="50800"/>
                <a:solidFill>
                  <a:schemeClr val="bg1">
                    <a:shade val="50000"/>
                  </a:schemeClr>
                </a:solidFill>
                <a:latin typeface="NikoshBAN" pitchFamily="2" charset="0"/>
                <a:cs typeface="NikoshBAN" pitchFamily="2" charset="0"/>
              </a:rPr>
              <a:t> </a:t>
            </a:r>
            <a:r>
              <a:rPr lang="en-US" b="1" dirty="0" err="1" smtClean="0">
                <a:ln w="50800"/>
                <a:solidFill>
                  <a:schemeClr val="bg1">
                    <a:shade val="50000"/>
                  </a:schemeClr>
                </a:solidFill>
                <a:latin typeface="NikoshBAN" pitchFamily="2" charset="0"/>
                <a:cs typeface="NikoshBAN" pitchFamily="2" charset="0"/>
              </a:rPr>
              <a:t>দ্বিতীয়</a:t>
            </a:r>
            <a:r>
              <a:rPr lang="en-US" b="1" dirty="0" smtClean="0">
                <a:ln w="50800"/>
                <a:solidFill>
                  <a:schemeClr val="bg1">
                    <a:shade val="50000"/>
                  </a:schemeClr>
                </a:solidFill>
                <a:latin typeface="NikoshBAN" pitchFamily="2" charset="0"/>
                <a:cs typeface="NikoshBAN" pitchFamily="2" charset="0"/>
              </a:rPr>
              <a:t> </a:t>
            </a:r>
            <a:r>
              <a:rPr lang="en-US" b="1" dirty="0" err="1" smtClean="0">
                <a:ln w="50800"/>
                <a:solidFill>
                  <a:schemeClr val="bg1">
                    <a:shade val="50000"/>
                  </a:schemeClr>
                </a:solidFill>
                <a:latin typeface="NikoshBAN" pitchFamily="2" charset="0"/>
                <a:cs typeface="NikoshBAN" pitchFamily="2" charset="0"/>
              </a:rPr>
              <a:t>পত্র</a:t>
            </a:r>
            <a:endParaRPr lang="en-US" b="1" dirty="0" smtClean="0">
              <a:ln w="50800"/>
              <a:solidFill>
                <a:schemeClr val="bg1">
                  <a:shade val="50000"/>
                </a:schemeClr>
              </a:solidFill>
              <a:latin typeface="NikoshBAN" pitchFamily="2" charset="0"/>
              <a:cs typeface="NikoshBAN" pitchFamily="2" charset="0"/>
            </a:endParaRPr>
          </a:p>
          <a:p>
            <a:r>
              <a:rPr lang="bn-BD" sz="2000" b="1" dirty="0" smtClean="0">
                <a:ln w="50800"/>
                <a:solidFill>
                  <a:schemeClr val="bg1">
                    <a:shade val="50000"/>
                  </a:schemeClr>
                </a:solidFill>
                <a:latin typeface="NikoshBAN" pitchFamily="2" charset="0"/>
                <a:cs typeface="NikoshBAN" pitchFamily="2" charset="0"/>
              </a:rPr>
              <a:t>অধ্যায়ঃ </a:t>
            </a:r>
            <a:r>
              <a:rPr lang="en-US" sz="2000" b="1" dirty="0" smtClean="0">
                <a:ln w="50800"/>
                <a:solidFill>
                  <a:schemeClr val="bg1">
                    <a:shade val="50000"/>
                  </a:schemeClr>
                </a:solidFill>
                <a:latin typeface="NikoshBAN" pitchFamily="2" charset="0"/>
                <a:cs typeface="NikoshBAN" pitchFamily="2" charset="0"/>
              </a:rPr>
              <a:t>2য় </a:t>
            </a:r>
            <a:endParaRPr lang="en-US" sz="2000" b="1" dirty="0" smtClean="0">
              <a:ln w="50800"/>
              <a:solidFill>
                <a:schemeClr val="bg1">
                  <a:shade val="50000"/>
                </a:schemeClr>
              </a:solidFill>
              <a:latin typeface="NikoshBAN" pitchFamily="2" charset="0"/>
              <a:cs typeface="NikoshBAN" pitchFamily="2" charset="0"/>
            </a:endParaRPr>
          </a:p>
          <a:p>
            <a:r>
              <a:rPr lang="en-US" b="1" dirty="0" err="1" smtClean="0">
                <a:ln w="50800"/>
                <a:solidFill>
                  <a:schemeClr val="bg1">
                    <a:shade val="50000"/>
                  </a:schemeClr>
                </a:solidFill>
                <a:latin typeface="NikoshBAN" pitchFamily="2" charset="0"/>
                <a:cs typeface="NikoshBAN" pitchFamily="2" charset="0"/>
              </a:rPr>
              <a:t>আলাউদ্দিন</a:t>
            </a:r>
            <a:r>
              <a:rPr lang="en-US" b="1" dirty="0" smtClean="0">
                <a:ln w="50800"/>
                <a:solidFill>
                  <a:schemeClr val="bg1">
                    <a:shade val="50000"/>
                  </a:schemeClr>
                </a:solidFill>
                <a:latin typeface="NikoshBAN" pitchFamily="2" charset="0"/>
                <a:cs typeface="NikoshBAN" pitchFamily="2" charset="0"/>
              </a:rPr>
              <a:t> </a:t>
            </a:r>
            <a:r>
              <a:rPr lang="en-US" b="1" dirty="0" err="1" smtClean="0">
                <a:ln w="50800"/>
                <a:solidFill>
                  <a:schemeClr val="bg1">
                    <a:shade val="50000"/>
                  </a:schemeClr>
                </a:solidFill>
                <a:latin typeface="NikoshBAN" pitchFamily="2" charset="0"/>
                <a:cs typeface="NikoshBAN" pitchFamily="2" charset="0"/>
              </a:rPr>
              <a:t>খলজি</a:t>
            </a:r>
            <a:endParaRPr lang="bn-BD" b="1" dirty="0" smtClean="0">
              <a:ln w="50800"/>
              <a:solidFill>
                <a:schemeClr val="bg1">
                  <a:shade val="50000"/>
                </a:schemeClr>
              </a:solidFill>
              <a:latin typeface="NikoshBAN" pitchFamily="2" charset="0"/>
              <a:cs typeface="NikoshBAN" pitchFamily="2" charset="0"/>
            </a:endParaRPr>
          </a:p>
          <a:p>
            <a:r>
              <a:rPr lang="en-US" sz="2000" b="1" dirty="0" err="1" smtClean="0">
                <a:ln w="50800"/>
                <a:solidFill>
                  <a:schemeClr val="bg1">
                    <a:shade val="50000"/>
                  </a:schemeClr>
                </a:solidFill>
                <a:latin typeface="NikoshBAN" pitchFamily="2" charset="0"/>
                <a:cs typeface="NikoshBAN" pitchFamily="2" charset="0"/>
              </a:rPr>
              <a:t>তারিখঃ</a:t>
            </a:r>
            <a:r>
              <a:rPr lang="en-US" sz="2000" b="1" dirty="0" smtClean="0">
                <a:ln w="50800"/>
                <a:solidFill>
                  <a:schemeClr val="bg1">
                    <a:shade val="50000"/>
                  </a:schemeClr>
                </a:solidFill>
                <a:latin typeface="NikoshBAN" pitchFamily="2" charset="0"/>
                <a:cs typeface="NikoshBAN" pitchFamily="2" charset="0"/>
              </a:rPr>
              <a:t> ২৭/০৭/২০২৬</a:t>
            </a:r>
          </a:p>
          <a:p>
            <a:r>
              <a:rPr lang="en-US" sz="2000" b="1" dirty="0" err="1" smtClean="0">
                <a:ln w="50800"/>
                <a:solidFill>
                  <a:schemeClr val="bg1">
                    <a:shade val="50000"/>
                  </a:schemeClr>
                </a:solidFill>
                <a:latin typeface="NikoshBAN" pitchFamily="2" charset="0"/>
                <a:cs typeface="NikoshBAN" pitchFamily="2" charset="0"/>
              </a:rPr>
              <a:t>সময়ঃ</a:t>
            </a:r>
            <a:r>
              <a:rPr lang="en-US" sz="2000" b="1" dirty="0" smtClean="0">
                <a:ln w="50800"/>
                <a:solidFill>
                  <a:schemeClr val="bg1">
                    <a:shade val="50000"/>
                  </a:schemeClr>
                </a:solidFill>
                <a:latin typeface="NikoshBAN" pitchFamily="2" charset="0"/>
                <a:cs typeface="NikoshBAN" pitchFamily="2" charset="0"/>
              </a:rPr>
              <a:t> ৪৫ </a:t>
            </a:r>
            <a:r>
              <a:rPr lang="en-US" sz="2000" b="1" dirty="0" err="1" smtClean="0">
                <a:ln w="50800"/>
                <a:solidFill>
                  <a:schemeClr val="bg1">
                    <a:shade val="50000"/>
                  </a:schemeClr>
                </a:solidFill>
                <a:latin typeface="NikoshBAN" pitchFamily="2" charset="0"/>
                <a:cs typeface="NikoshBAN" pitchFamily="2" charset="0"/>
              </a:rPr>
              <a:t>মিনিট</a:t>
            </a:r>
            <a:r>
              <a:rPr lang="en-US" sz="2000" b="1" dirty="0" smtClean="0">
                <a:ln w="50800"/>
                <a:solidFill>
                  <a:schemeClr val="bg1">
                    <a:shade val="50000"/>
                  </a:schemeClr>
                </a:solidFill>
                <a:latin typeface="NikoshBAN" pitchFamily="2" charset="0"/>
                <a:cs typeface="NikoshBAN" pitchFamily="2" charset="0"/>
              </a:rPr>
              <a:t>। </a:t>
            </a:r>
            <a:endParaRPr lang="en-US" sz="2000" b="1" dirty="0">
              <a:ln w="50800"/>
              <a:solidFill>
                <a:schemeClr val="bg1">
                  <a:shade val="50000"/>
                </a:schemeClr>
              </a:solidFill>
              <a:latin typeface="NikoshBAN" pitchFamily="2" charset="0"/>
              <a:cs typeface="NikoshBAN" pitchFamily="2" charset="0"/>
            </a:endParaRPr>
          </a:p>
        </p:txBody>
      </p:sp>
      <p:sp>
        <p:nvSpPr>
          <p:cNvPr id="8" name="Flowchart: Display 7"/>
          <p:cNvSpPr/>
          <p:nvPr/>
        </p:nvSpPr>
        <p:spPr>
          <a:xfrm>
            <a:off x="609600" y="381000"/>
            <a:ext cx="2743200" cy="1752600"/>
          </a:xfrm>
          <a:prstGeom prst="flowChartDisplay">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5209958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Multidocument 4"/>
          <p:cNvSpPr/>
          <p:nvPr/>
        </p:nvSpPr>
        <p:spPr>
          <a:xfrm>
            <a:off x="914400" y="152400"/>
            <a:ext cx="7543800" cy="1295400"/>
          </a:xfrm>
          <a:prstGeom prst="flowChartMultidocumen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bn-IN" sz="5400" b="1" dirty="0">
                <a:latin typeface="SutonnyUniBanglaOMJ" pitchFamily="2" charset="0"/>
                <a:cs typeface="SutonnyUniBanglaOMJ" pitchFamily="2" charset="0"/>
              </a:rPr>
              <a:t>১. ভূমিকা</a:t>
            </a:r>
            <a:endParaRPr lang="en-US" sz="5400" dirty="0">
              <a:latin typeface="SutonnyUniBanglaOMJ" pitchFamily="2" charset="0"/>
              <a:cs typeface="SutonnyUniBanglaOMJ" pitchFamily="2" charset="0"/>
            </a:endParaRPr>
          </a:p>
        </p:txBody>
      </p:sp>
      <p:sp>
        <p:nvSpPr>
          <p:cNvPr id="2" name="Plaque 1"/>
          <p:cNvSpPr/>
          <p:nvPr/>
        </p:nvSpPr>
        <p:spPr>
          <a:xfrm>
            <a:off x="228600" y="1676400"/>
            <a:ext cx="8686800" cy="4953000"/>
          </a:xfrm>
          <a:prstGeom prst="plaque">
            <a:avLst/>
          </a:prstGeom>
        </p:spPr>
        <p:style>
          <a:lnRef idx="1">
            <a:schemeClr val="accent1"/>
          </a:lnRef>
          <a:fillRef idx="3">
            <a:schemeClr val="accent1"/>
          </a:fillRef>
          <a:effectRef idx="2">
            <a:schemeClr val="accent1"/>
          </a:effectRef>
          <a:fontRef idx="minor">
            <a:schemeClr val="lt1"/>
          </a:fontRef>
        </p:style>
        <p:txBody>
          <a:bodyPr rtlCol="0" anchor="ctr"/>
          <a:lstStyle/>
          <a:p>
            <a:pPr algn="just"/>
            <a:r>
              <a:rPr lang="bn-IN"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utonnyUniBanglaOMJ" pitchFamily="2" charset="0"/>
                <a:cs typeface="SutonnyUniBanglaOMJ" pitchFamily="2" charset="0"/>
              </a:rPr>
              <a:t>সুলতান আলাউদ্দিন খলজি ছিলেন দিল্লি সালতানাতের দ্বিতীয় রাজবংশ </a:t>
            </a:r>
            <a:r>
              <a:rPr lang="en-US"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utonnyUniBanglaOMJ" pitchFamily="2" charset="0"/>
                <a:cs typeface="SutonnyUniBanglaOMJ" pitchFamily="2" charset="0"/>
              </a:rPr>
              <a:t>'</a:t>
            </a:r>
            <a:r>
              <a:rPr lang="bn-IN"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utonnyUniBanglaOMJ" pitchFamily="2" charset="0"/>
                <a:cs typeface="SutonnyUniBanglaOMJ" pitchFamily="2" charset="0"/>
              </a:rPr>
              <a:t>খলজি রাজবংশ</a:t>
            </a:r>
            <a:r>
              <a:rPr lang="en-US"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utonnyUniBanglaOMJ" pitchFamily="2" charset="0"/>
                <a:cs typeface="SutonnyUniBanglaOMJ" pitchFamily="2" charset="0"/>
              </a:rPr>
              <a:t>'-</a:t>
            </a:r>
            <a:r>
              <a:rPr lang="bn-IN"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utonnyUniBanglaOMJ" pitchFamily="2" charset="0"/>
                <a:cs typeface="SutonnyUniBanglaOMJ" pitchFamily="2" charset="0"/>
              </a:rPr>
              <a:t>এর সবচেয়ে শক্তিমান ও দূরদর্শী শাসক। তিনি খলজি বংশের প্রতিষ্ঠাতা জালালউদ্দিন খলজির ভাগ্নে ও জামাতা ছিলেন। ১২৯৬ খ্রিস্টাব্দে স্বীয় চাচা জালালউদ্দিনকে হত্যা করে তিনি দিল্লির সিংহাসনে আরোহণ করেন। সাম্রাজ্য বিস্তার</a:t>
            </a:r>
            <a:r>
              <a:rPr lang="en-US"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utonnyUniBanglaOMJ" pitchFamily="2" charset="0"/>
                <a:cs typeface="SutonnyUniBanglaOMJ" pitchFamily="2" charset="0"/>
              </a:rPr>
              <a:t>, </a:t>
            </a:r>
            <a:r>
              <a:rPr lang="bn-IN"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utonnyUniBanglaOMJ" pitchFamily="2" charset="0"/>
                <a:cs typeface="SutonnyUniBanglaOMJ" pitchFamily="2" charset="0"/>
              </a:rPr>
              <a:t>কঠোর প্রশাসনিক ব্যবস্থা</a:t>
            </a:r>
            <a:r>
              <a:rPr lang="en-US"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utonnyUniBanglaOMJ" pitchFamily="2" charset="0"/>
                <a:cs typeface="SutonnyUniBanglaOMJ" pitchFamily="2" charset="0"/>
              </a:rPr>
              <a:t>, </a:t>
            </a:r>
            <a:r>
              <a:rPr lang="bn-IN"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utonnyUniBanglaOMJ" pitchFamily="2" charset="0"/>
                <a:cs typeface="SutonnyUniBanglaOMJ" pitchFamily="2" charset="0"/>
              </a:rPr>
              <a:t>অর্থনৈতিক ও মূল্যনিয়ন্ত্রণ নীতি এবং সামরিক সংস্কারের জন্য ইতিহাসবিদদের কাছে তিনি এক বিশেষ স্থান দখল করে আছেন।</a:t>
            </a:r>
            <a:endParaRPr lang="en-US"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SutonnyUniBanglaOMJ" pitchFamily="2" charset="0"/>
              <a:cs typeface="SutonnyUniBanglaOMJ" pitchFamily="2" charset="0"/>
            </a:endParaRPr>
          </a:p>
        </p:txBody>
      </p:sp>
    </p:spTree>
    <p:extLst>
      <p:ext uri="{BB962C8B-B14F-4D97-AF65-F5344CB8AC3E}">
        <p14:creationId xmlns:p14="http://schemas.microsoft.com/office/powerpoint/2010/main" val="3252099584"/>
      </p:ext>
    </p:extLst>
  </p:cSld>
  <p:clrMapOvr>
    <a:masterClrMapping/>
  </p:clrMapOvr>
  <p:transition spd="slow">
    <p:wheel spokes="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8600" y="1524000"/>
            <a:ext cx="8686800" cy="5029200"/>
          </a:xfrm>
          <a:prstGeom prst="roundRect">
            <a:avLst/>
          </a:prstGeom>
        </p:spPr>
        <p:style>
          <a:lnRef idx="1">
            <a:schemeClr val="accent2"/>
          </a:lnRef>
          <a:fillRef idx="3">
            <a:schemeClr val="accent2"/>
          </a:fillRef>
          <a:effectRef idx="2">
            <a:schemeClr val="accent2"/>
          </a:effectRef>
          <a:fontRef idx="minor">
            <a:schemeClr val="lt1"/>
          </a:fontRef>
        </p:style>
        <p:txBody>
          <a:bodyPr rtlCol="0" anchor="ctr"/>
          <a:lstStyle/>
          <a:p>
            <a:pPr lvl="0" algn="just"/>
            <a:r>
              <a:rPr lang="bn-IN" sz="3200" b="1" dirty="0" smtClean="0">
                <a:latin typeface="SutonnyUniBanglaOMJ" pitchFamily="2" charset="0"/>
                <a:cs typeface="SutonnyUniBanglaOMJ" pitchFamily="2" charset="0"/>
              </a:rPr>
              <a:t>মূল </a:t>
            </a:r>
            <a:r>
              <a:rPr lang="bn-IN" sz="3200" b="1" dirty="0">
                <a:latin typeface="SutonnyUniBanglaOMJ" pitchFamily="2" charset="0"/>
                <a:cs typeface="SutonnyUniBanglaOMJ" pitchFamily="2" charset="0"/>
              </a:rPr>
              <a:t>নাম:</a:t>
            </a:r>
            <a:r>
              <a:rPr lang="bn-IN" sz="3200" dirty="0">
                <a:latin typeface="SutonnyUniBanglaOMJ" pitchFamily="2" charset="0"/>
                <a:cs typeface="SutonnyUniBanglaOMJ" pitchFamily="2" charset="0"/>
              </a:rPr>
              <a:t> আলি গুরশাশ্প </a:t>
            </a:r>
            <a:r>
              <a:rPr lang="bn-IN" sz="2400" dirty="0">
                <a:latin typeface="Arial" pitchFamily="34" charset="0"/>
                <a:cs typeface="SutonnyUniBanglaOMJ" pitchFamily="2" charset="0"/>
              </a:rPr>
              <a:t>(</a:t>
            </a:r>
            <a:r>
              <a:rPr lang="en-US" sz="2400" dirty="0">
                <a:latin typeface="Arial" pitchFamily="34" charset="0"/>
                <a:cs typeface="Arial" pitchFamily="34" charset="0"/>
              </a:rPr>
              <a:t>Ali </a:t>
            </a:r>
            <a:r>
              <a:rPr lang="en-US" sz="2400" dirty="0" err="1">
                <a:latin typeface="Arial" pitchFamily="34" charset="0"/>
                <a:cs typeface="Arial" pitchFamily="34" charset="0"/>
              </a:rPr>
              <a:t>Gurshasp</a:t>
            </a:r>
            <a:r>
              <a:rPr lang="en-US" sz="2400" dirty="0">
                <a:latin typeface="Arial" pitchFamily="34" charset="0"/>
                <a:cs typeface="Arial" pitchFamily="34" charset="0"/>
              </a:rPr>
              <a:t>)</a:t>
            </a:r>
            <a:r>
              <a:rPr lang="hi-IN" sz="2400" dirty="0">
                <a:latin typeface="Arial" pitchFamily="34" charset="0"/>
              </a:rPr>
              <a:t>।</a:t>
            </a:r>
            <a:endParaRPr lang="en-US" sz="2400" dirty="0">
              <a:latin typeface="Arial" pitchFamily="34" charset="0"/>
              <a:cs typeface="Arial" pitchFamily="34" charset="0"/>
            </a:endParaRPr>
          </a:p>
          <a:p>
            <a:pPr lvl="0" algn="just"/>
            <a:r>
              <a:rPr lang="bn-IN" sz="3200" b="1" dirty="0">
                <a:latin typeface="SutonnyUniBanglaOMJ" pitchFamily="2" charset="0"/>
                <a:cs typeface="SutonnyUniBanglaOMJ" pitchFamily="2" charset="0"/>
              </a:rPr>
              <a:t>প্রাথমিক দায়িত্ব:</a:t>
            </a:r>
            <a:r>
              <a:rPr lang="bn-IN" sz="3200" dirty="0">
                <a:latin typeface="SutonnyUniBanglaOMJ" pitchFamily="2" charset="0"/>
                <a:cs typeface="SutonnyUniBanglaOMJ" pitchFamily="2" charset="0"/>
              </a:rPr>
              <a:t> কড়া (</a:t>
            </a:r>
            <a:r>
              <a:rPr lang="en-US" sz="3200" dirty="0">
                <a:latin typeface="SutonnyUniBanglaOMJ" pitchFamily="2" charset="0"/>
                <a:cs typeface="SutonnyUniBanglaOMJ" pitchFamily="2" charset="0"/>
              </a:rPr>
              <a:t>Kara) </a:t>
            </a:r>
            <a:r>
              <a:rPr lang="bn-IN" sz="3200" dirty="0">
                <a:latin typeface="SutonnyUniBanglaOMJ" pitchFamily="2" charset="0"/>
                <a:cs typeface="SutonnyUniBanglaOMJ" pitchFamily="2" charset="0"/>
              </a:rPr>
              <a:t>অঞ্চলের শাসনকর্তা (গভর্নর)।</a:t>
            </a:r>
            <a:endParaRPr lang="en-US" sz="3200" dirty="0">
              <a:latin typeface="SutonnyUniBanglaOMJ" pitchFamily="2" charset="0"/>
              <a:cs typeface="SutonnyUniBanglaOMJ" pitchFamily="2" charset="0"/>
            </a:endParaRPr>
          </a:p>
          <a:p>
            <a:pPr lvl="0" algn="just"/>
            <a:r>
              <a:rPr lang="bn-IN" sz="3200" b="1" dirty="0">
                <a:latin typeface="SutonnyUniBanglaOMJ" pitchFamily="2" charset="0"/>
                <a:cs typeface="SutonnyUniBanglaOMJ" pitchFamily="2" charset="0"/>
              </a:rPr>
              <a:t>দেবগিরি অভিযান (১২৯৬ খ্রি.):</a:t>
            </a:r>
            <a:r>
              <a:rPr lang="bn-IN" sz="3200" dirty="0">
                <a:latin typeface="SutonnyUniBanglaOMJ" pitchFamily="2" charset="0"/>
                <a:cs typeface="SutonnyUniBanglaOMJ" pitchFamily="2" charset="0"/>
              </a:rPr>
              <a:t> জালালউদ্দিন খলজির অগোচরে দাক্ষিণাত্যের সমৃদ্ধ রাজ্য দেবগিরিতে সফল অভিযান চালিয়ে বিপুল ধনসম্পদ অর্জন করেন।</a:t>
            </a:r>
            <a:endParaRPr lang="en-US" sz="3200" dirty="0">
              <a:latin typeface="SutonnyUniBanglaOMJ" pitchFamily="2" charset="0"/>
              <a:cs typeface="SutonnyUniBanglaOMJ" pitchFamily="2" charset="0"/>
            </a:endParaRPr>
          </a:p>
          <a:p>
            <a:pPr lvl="0" algn="just"/>
            <a:r>
              <a:rPr lang="bn-IN" sz="3200" b="1" dirty="0">
                <a:latin typeface="SutonnyUniBanglaOMJ" pitchFamily="2" charset="0"/>
                <a:cs typeface="SutonnyUniBanglaOMJ" pitchFamily="2" charset="0"/>
              </a:rPr>
              <a:t>সিংহাসনে আরোহণ:</a:t>
            </a:r>
            <a:r>
              <a:rPr lang="bn-IN" sz="3200" dirty="0">
                <a:latin typeface="SutonnyUniBanglaOMJ" pitchFamily="2" charset="0"/>
                <a:cs typeface="SutonnyUniBanglaOMJ" pitchFamily="2" charset="0"/>
              </a:rPr>
              <a:t> ১২৯৬ খ্রিস্টাব্দে কড়া অঞ্চলে জ্যেষ্ঠ চাচা জালালউদ্দিন খলজিকে হত্যা করে নিজেকে দিল্লির সুলতান ঘোষণা করেন এবং "সিকান্দার-ই-সানি" (দ্বিতীয় অ্যালেকজান্ডার) উপাধি গ্রহণ করেন।</a:t>
            </a:r>
            <a:endParaRPr lang="en-US" sz="3200" dirty="0">
              <a:latin typeface="SutonnyUniBanglaOMJ" pitchFamily="2" charset="0"/>
              <a:cs typeface="SutonnyUniBanglaOMJ" pitchFamily="2" charset="0"/>
            </a:endParaRPr>
          </a:p>
        </p:txBody>
      </p:sp>
      <p:sp>
        <p:nvSpPr>
          <p:cNvPr id="2" name="Cube 1"/>
          <p:cNvSpPr/>
          <p:nvPr/>
        </p:nvSpPr>
        <p:spPr>
          <a:xfrm>
            <a:off x="1600200" y="152400"/>
            <a:ext cx="5943600" cy="990600"/>
          </a:xfrm>
          <a:prstGeom prst="cube">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bn-IN" sz="4000" b="1" dirty="0">
                <a:latin typeface="SutonnyUniBanglaOMJ" pitchFamily="2" charset="0"/>
                <a:cs typeface="SutonnyUniBanglaOMJ" pitchFamily="2" charset="0"/>
              </a:rPr>
              <a:t>২. প্রাথমিক জীবন ও ক্ষমতারোহণ</a:t>
            </a:r>
            <a:endParaRPr lang="en-US" sz="4000" dirty="0">
              <a:latin typeface="SutonnyUniBanglaOMJ" pitchFamily="2" charset="0"/>
              <a:cs typeface="SutonnyUniBanglaOMJ" pitchFamily="2" charset="0"/>
            </a:endParaRPr>
          </a:p>
        </p:txBody>
      </p:sp>
    </p:spTree>
    <p:extLst>
      <p:ext uri="{BB962C8B-B14F-4D97-AF65-F5344CB8AC3E}">
        <p14:creationId xmlns:p14="http://schemas.microsoft.com/office/powerpoint/2010/main" val="325209958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p:cNvSpPr/>
          <p:nvPr/>
        </p:nvSpPr>
        <p:spPr>
          <a:xfrm>
            <a:off x="304800" y="152400"/>
            <a:ext cx="8458200" cy="990600"/>
          </a:xfrm>
          <a:prstGeom prst="cloud">
            <a:avLst/>
          </a:prstGeom>
        </p:spPr>
        <p:style>
          <a:lnRef idx="1">
            <a:schemeClr val="accent6"/>
          </a:lnRef>
          <a:fillRef idx="3">
            <a:schemeClr val="accent6"/>
          </a:fillRef>
          <a:effectRef idx="2">
            <a:schemeClr val="accent6"/>
          </a:effectRef>
          <a:fontRef idx="minor">
            <a:schemeClr val="lt1"/>
          </a:fontRef>
        </p:style>
        <p:txBody>
          <a:bodyPr rtlCol="0" anchor="ctr"/>
          <a:lstStyle/>
          <a:p>
            <a:r>
              <a:rPr lang="bn-IN" sz="2800" b="1" dirty="0">
                <a:latin typeface="SutonnyUniBanglaOMJ" pitchFamily="2" charset="0"/>
                <a:cs typeface="SutonnyUniBanglaOMJ" pitchFamily="2" charset="0"/>
              </a:rPr>
              <a:t>৩. সাম্রাজ্য বিস্তার নীতি </a:t>
            </a:r>
            <a:r>
              <a:rPr lang="bn-IN" sz="2000" b="1" dirty="0">
                <a:latin typeface="SutonnyUniBanglaOMJ" pitchFamily="2" charset="0"/>
                <a:cs typeface="SutonnyUniBanglaOMJ" pitchFamily="2" charset="0"/>
              </a:rPr>
              <a:t>(</a:t>
            </a:r>
            <a:r>
              <a:rPr lang="en-US" sz="2000" b="1" dirty="0">
                <a:latin typeface="Arial" pitchFamily="34" charset="0"/>
                <a:cs typeface="Arial" pitchFamily="34" charset="0"/>
              </a:rPr>
              <a:t>Imperial Expansion)</a:t>
            </a:r>
            <a:endParaRPr lang="en-US" sz="2000" dirty="0">
              <a:latin typeface="Arial" pitchFamily="34" charset="0"/>
              <a:cs typeface="Arial" pitchFamily="34" charset="0"/>
            </a:endParaRPr>
          </a:p>
        </p:txBody>
      </p:sp>
      <p:sp>
        <p:nvSpPr>
          <p:cNvPr id="3" name="Flowchart: Alternate Process 2"/>
          <p:cNvSpPr/>
          <p:nvPr/>
        </p:nvSpPr>
        <p:spPr>
          <a:xfrm>
            <a:off x="304800" y="1371600"/>
            <a:ext cx="8686800" cy="5257800"/>
          </a:xfrm>
          <a:prstGeom prst="flowChartAlternateProcess">
            <a:avLst/>
          </a:prstGeom>
        </p:spPr>
        <p:style>
          <a:lnRef idx="0">
            <a:schemeClr val="accent3"/>
          </a:lnRef>
          <a:fillRef idx="3">
            <a:schemeClr val="accent3"/>
          </a:fillRef>
          <a:effectRef idx="3">
            <a:schemeClr val="accent3"/>
          </a:effectRef>
          <a:fontRef idx="minor">
            <a:schemeClr val="lt1"/>
          </a:fontRef>
        </p:style>
        <p:txBody>
          <a:bodyPr rtlCol="0" anchor="ctr">
            <a:scene3d>
              <a:camera prst="orthographicFront"/>
              <a:lightRig rig="soft" dir="t">
                <a:rot lat="0" lon="0" rev="10800000"/>
              </a:lightRig>
            </a:scene3d>
            <a:sp3d>
              <a:bevelT w="27940" h="12700"/>
              <a:contourClr>
                <a:srgbClr val="DDDDDD"/>
              </a:contourClr>
            </a:sp3d>
          </a:bodyPr>
          <a:lstStyle/>
          <a:p>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আলাউদ্দিন খলজি প্রথম মুসলিম শাসক</a:t>
            </a:r>
            <a:r>
              <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 </a:t>
            </a:r>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যিনি সমগ্র ভারতে একক সার্বভৌম কর্তৃত্ব প্রতিষ্ঠার প্রয়াস পান। তাঁর অভিযানসমূহ দুটি ভাগে বিভক্ত:</a:t>
            </a:r>
            <a:endPar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endParaRPr>
          </a:p>
          <a:p>
            <a:r>
              <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                  </a:t>
            </a:r>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আলাউদ্দিন খলজির সাম্রাজ্য বিস্তার</a:t>
            </a:r>
            <a:endPar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endParaRPr>
          </a:p>
          <a:p>
            <a:r>
              <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                            </a:t>
            </a:r>
            <a:r>
              <a:rPr lang="ar-SA"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                                              </a:t>
            </a:r>
            <a:r>
              <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a:t>
            </a:r>
          </a:p>
          <a:p>
            <a:r>
              <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         ▼                                           ▼</a:t>
            </a:r>
          </a:p>
          <a:p>
            <a:r>
              <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 </a:t>
            </a:r>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উত্তর ভারত অভিযান (স্থায়ী সংযোজন)</a:t>
            </a:r>
            <a:r>
              <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       </a:t>
            </a:r>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দক্ষিণ ভারত অভিযান (করদ রাজ্য ব্যবস্থা)</a:t>
            </a:r>
            <a:endPar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endParaRPr>
          </a:p>
          <a:p>
            <a:r>
              <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  • </a:t>
            </a:r>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গুজরাট (১২৯৯)</a:t>
            </a:r>
            <a:r>
              <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                             </a:t>
            </a:r>
            <a:r>
              <a:rPr lang="ar-SA"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 </a:t>
            </a:r>
            <a:r>
              <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 </a:t>
            </a:r>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দেবগিরি (১৩০৭)</a:t>
            </a:r>
            <a:endPar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endParaRPr>
          </a:p>
          <a:p>
            <a:r>
              <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  • </a:t>
            </a:r>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রণথম্ভোর (১৩০১)</a:t>
            </a:r>
            <a:r>
              <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                            • </a:t>
            </a:r>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ওয়ারঙ্গল (১৩০৯)</a:t>
            </a:r>
            <a:endPar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endParaRPr>
          </a:p>
          <a:p>
            <a:r>
              <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  • </a:t>
            </a:r>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চিতোর (১৩০৩)</a:t>
            </a:r>
            <a:r>
              <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                              • </a:t>
            </a:r>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দ্বারসমুদ্র (১৩১০)</a:t>
            </a:r>
            <a:endPar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endParaRPr>
          </a:p>
          <a:p>
            <a:r>
              <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  • </a:t>
            </a:r>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মালব ও অন্যান্য (১৩০৫)</a:t>
            </a:r>
            <a:r>
              <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                     • </a:t>
            </a:r>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মাদুরাই/পান্ড্য (১৩১১)</a:t>
            </a:r>
            <a:endPar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endParaRPr>
          </a:p>
        </p:txBody>
      </p:sp>
    </p:spTree>
    <p:extLst>
      <p:ext uri="{BB962C8B-B14F-4D97-AF65-F5344CB8AC3E}">
        <p14:creationId xmlns:p14="http://schemas.microsoft.com/office/powerpoint/2010/main" val="3252099584"/>
      </p:ext>
    </p:extLst>
  </p:cSld>
  <p:clrMapOvr>
    <a:masterClrMapping/>
  </p:clrMapOvr>
  <mc:AlternateContent xmlns:mc="http://schemas.openxmlformats.org/markup-compatibility/2006" xmlns:p14="http://schemas.microsoft.com/office/powerpoint/2010/main">
    <mc:Choice Requires="p14">
      <p:transition spd="slow" p14:dur="1100">
        <p14:switch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Stored Data 3"/>
          <p:cNvSpPr/>
          <p:nvPr/>
        </p:nvSpPr>
        <p:spPr>
          <a:xfrm>
            <a:off x="304800" y="152400"/>
            <a:ext cx="8534399" cy="838200"/>
          </a:xfrm>
          <a:prstGeom prst="flowChartOnlineStorage">
            <a:avLst/>
          </a:prstGeom>
        </p:spPr>
        <p:style>
          <a:lnRef idx="1">
            <a:schemeClr val="accent2"/>
          </a:lnRef>
          <a:fillRef idx="3">
            <a:schemeClr val="accent2"/>
          </a:fillRef>
          <a:effectRef idx="2">
            <a:schemeClr val="accent2"/>
          </a:effectRef>
          <a:fontRef idx="minor">
            <a:schemeClr val="lt1"/>
          </a:fontRef>
        </p:style>
        <p:txBody>
          <a:bodyPr rtlCol="0" anchor="ctr">
            <a:scene3d>
              <a:camera prst="orthographicFront"/>
              <a:lightRig rig="soft" dir="t">
                <a:rot lat="0" lon="0" rev="10800000"/>
              </a:lightRig>
            </a:scene3d>
            <a:sp3d>
              <a:bevelT w="27940" h="12700"/>
              <a:contourClr>
                <a:srgbClr val="DDDDDD"/>
              </a:contourClr>
            </a:sp3d>
          </a:bodyPr>
          <a:lstStyle/>
          <a:p>
            <a:pPr algn="ctr"/>
            <a:r>
              <a:rPr lang="en-US" sz="36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a:t>
            </a:r>
            <a:r>
              <a:rPr lang="bn-IN" sz="36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ক) উত্তর ভারত অভিযান:</a:t>
            </a:r>
            <a:endParaRPr lang="en-US" sz="36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endParaRPr>
          </a:p>
        </p:txBody>
      </p:sp>
      <p:sp>
        <p:nvSpPr>
          <p:cNvPr id="2" name="Rounded Rectangular Callout 1"/>
          <p:cNvSpPr/>
          <p:nvPr/>
        </p:nvSpPr>
        <p:spPr>
          <a:xfrm>
            <a:off x="152400" y="1219200"/>
            <a:ext cx="8763000" cy="5181600"/>
          </a:xfrm>
          <a:prstGeom prst="wedgeRoundRectCallout">
            <a:avLst/>
          </a:prstGeom>
        </p:spPr>
        <p:style>
          <a:lnRef idx="1">
            <a:schemeClr val="accent3"/>
          </a:lnRef>
          <a:fillRef idx="3">
            <a:schemeClr val="accent3"/>
          </a:fillRef>
          <a:effectRef idx="2">
            <a:schemeClr val="accent3"/>
          </a:effectRef>
          <a:fontRef idx="minor">
            <a:schemeClr val="lt1"/>
          </a:fontRef>
        </p:style>
        <p:txBody>
          <a:bodyPr rtlCol="0" anchor="ctr"/>
          <a:lstStyle/>
          <a:p>
            <a:pPr algn="just"/>
            <a:r>
              <a:rPr lang="bn-IN" sz="3200" dirty="0">
                <a:latin typeface="SutonnyUniBanglaOMJ" pitchFamily="2" charset="0"/>
                <a:cs typeface="SutonnyUniBanglaOMJ" pitchFamily="2" charset="0"/>
              </a:rPr>
              <a:t>১. </a:t>
            </a:r>
            <a:r>
              <a:rPr lang="bn-IN" sz="3200" b="1" dirty="0">
                <a:latin typeface="SutonnyUniBanglaOMJ" pitchFamily="2" charset="0"/>
                <a:cs typeface="SutonnyUniBanglaOMJ" pitchFamily="2" charset="0"/>
              </a:rPr>
              <a:t>গুজরাট বিজয় </a:t>
            </a:r>
            <a:r>
              <a:rPr lang="bn-IN" sz="2400" b="1" dirty="0">
                <a:latin typeface="SutonnyUniBanglaOMJ" pitchFamily="2" charset="0"/>
                <a:cs typeface="SutonnyUniBanglaOMJ" pitchFamily="2" charset="0"/>
              </a:rPr>
              <a:t>(১২৯৯ খ্রি.):</a:t>
            </a:r>
            <a:r>
              <a:rPr lang="bn-IN" sz="2400" dirty="0">
                <a:latin typeface="SutonnyUniBanglaOMJ" pitchFamily="2" charset="0"/>
                <a:cs typeface="SutonnyUniBanglaOMJ" pitchFamily="2" charset="0"/>
              </a:rPr>
              <a:t> </a:t>
            </a:r>
            <a:r>
              <a:rPr lang="bn-IN" sz="3200" dirty="0">
                <a:latin typeface="SutonnyUniBanglaOMJ" pitchFamily="2" charset="0"/>
                <a:cs typeface="SutonnyUniBanglaOMJ" pitchFamily="2" charset="0"/>
              </a:rPr>
              <a:t>রাজা কর্ণদেবকে পরাজিত করেন। এই অভিযানের পরই সেনাপতি </a:t>
            </a:r>
            <a:r>
              <a:rPr lang="bn-IN" sz="3200" b="1" dirty="0">
                <a:latin typeface="SutonnyUniBanglaOMJ" pitchFamily="2" charset="0"/>
                <a:cs typeface="SutonnyUniBanglaOMJ" pitchFamily="2" charset="0"/>
              </a:rPr>
              <a:t>মালিক কাফুর</a:t>
            </a:r>
            <a:r>
              <a:rPr lang="bn-IN" sz="3200" dirty="0">
                <a:latin typeface="SutonnyUniBanglaOMJ" pitchFamily="2" charset="0"/>
                <a:cs typeface="SutonnyUniBanglaOMJ" pitchFamily="2" charset="0"/>
              </a:rPr>
              <a:t> খলজি বাহিনীতে যুক্ত হন।</a:t>
            </a:r>
            <a:endParaRPr lang="en-US" sz="3200" dirty="0">
              <a:latin typeface="SutonnyUniBanglaOMJ" pitchFamily="2" charset="0"/>
              <a:cs typeface="SutonnyUniBanglaOMJ" pitchFamily="2" charset="0"/>
            </a:endParaRPr>
          </a:p>
          <a:p>
            <a:pPr algn="just"/>
            <a:r>
              <a:rPr lang="bn-IN" sz="3200" dirty="0">
                <a:latin typeface="SutonnyUniBanglaOMJ" pitchFamily="2" charset="0"/>
                <a:cs typeface="SutonnyUniBanglaOMJ" pitchFamily="2" charset="0"/>
              </a:rPr>
              <a:t>২. </a:t>
            </a:r>
            <a:r>
              <a:rPr lang="bn-IN" sz="3200" b="1" dirty="0">
                <a:latin typeface="SutonnyUniBanglaOMJ" pitchFamily="2" charset="0"/>
                <a:cs typeface="SutonnyUniBanglaOMJ" pitchFamily="2" charset="0"/>
              </a:rPr>
              <a:t>রণথম্ভোর বিজয় </a:t>
            </a:r>
            <a:r>
              <a:rPr lang="bn-IN" sz="2400" b="1" dirty="0">
                <a:latin typeface="SutonnyUniBanglaOMJ" pitchFamily="2" charset="0"/>
                <a:cs typeface="SutonnyUniBanglaOMJ" pitchFamily="2" charset="0"/>
              </a:rPr>
              <a:t>(১৩০১ খ্রি.):</a:t>
            </a:r>
            <a:r>
              <a:rPr lang="bn-IN" sz="2400" dirty="0">
                <a:latin typeface="SutonnyUniBanglaOMJ" pitchFamily="2" charset="0"/>
                <a:cs typeface="SutonnyUniBanglaOMJ" pitchFamily="2" charset="0"/>
              </a:rPr>
              <a:t> </a:t>
            </a:r>
            <a:r>
              <a:rPr lang="bn-IN" sz="3200" dirty="0">
                <a:latin typeface="SutonnyUniBanglaOMJ" pitchFamily="2" charset="0"/>
                <a:cs typeface="SutonnyUniBanglaOMJ" pitchFamily="2" charset="0"/>
              </a:rPr>
              <a:t>রাজপুত রাজা হাম্মীর দেবকে পরাজিত করে দুর্গ দখল করেন।</a:t>
            </a:r>
            <a:endParaRPr lang="en-US" sz="3200" dirty="0">
              <a:latin typeface="SutonnyUniBanglaOMJ" pitchFamily="2" charset="0"/>
              <a:cs typeface="SutonnyUniBanglaOMJ" pitchFamily="2" charset="0"/>
            </a:endParaRPr>
          </a:p>
          <a:p>
            <a:pPr algn="just"/>
            <a:r>
              <a:rPr lang="bn-IN" sz="3200" dirty="0">
                <a:latin typeface="SutonnyUniBanglaOMJ" pitchFamily="2" charset="0"/>
                <a:cs typeface="SutonnyUniBanglaOMJ" pitchFamily="2" charset="0"/>
              </a:rPr>
              <a:t>৩. </a:t>
            </a:r>
            <a:r>
              <a:rPr lang="bn-IN" sz="3200" b="1" dirty="0">
                <a:latin typeface="SutonnyUniBanglaOMJ" pitchFamily="2" charset="0"/>
                <a:cs typeface="SutonnyUniBanglaOMJ" pitchFamily="2" charset="0"/>
              </a:rPr>
              <a:t>চিতোর বিজয় </a:t>
            </a:r>
            <a:r>
              <a:rPr lang="bn-IN" sz="2400" b="1" dirty="0">
                <a:latin typeface="SutonnyUniBanglaOMJ" pitchFamily="2" charset="0"/>
                <a:cs typeface="SutonnyUniBanglaOMJ" pitchFamily="2" charset="0"/>
              </a:rPr>
              <a:t>(১৩০৩ খ্রি.):</a:t>
            </a:r>
            <a:r>
              <a:rPr lang="bn-IN" sz="2400" dirty="0">
                <a:latin typeface="SutonnyUniBanglaOMJ" pitchFamily="2" charset="0"/>
                <a:cs typeface="SutonnyUniBanglaOMJ" pitchFamily="2" charset="0"/>
              </a:rPr>
              <a:t> </a:t>
            </a:r>
            <a:r>
              <a:rPr lang="bn-IN" sz="3200" dirty="0">
                <a:latin typeface="SutonnyUniBanglaOMJ" pitchFamily="2" charset="0"/>
                <a:cs typeface="SutonnyUniBanglaOMJ" pitchFamily="2" charset="0"/>
              </a:rPr>
              <a:t>মেওয়ারের রানা রতন সিংহকে পরাজিত করেন। (এই বিজয়ের সাথে রানী পদ্মাবতীর </a:t>
            </a:r>
            <a:r>
              <a:rPr lang="en-US" sz="3200" dirty="0">
                <a:latin typeface="SutonnyUniBanglaOMJ" pitchFamily="2" charset="0"/>
                <a:cs typeface="SutonnyUniBanglaOMJ" pitchFamily="2" charset="0"/>
              </a:rPr>
              <a:t>'</a:t>
            </a:r>
            <a:r>
              <a:rPr lang="bn-IN" sz="3200" dirty="0">
                <a:latin typeface="SutonnyUniBanglaOMJ" pitchFamily="2" charset="0"/>
                <a:cs typeface="SutonnyUniBanglaOMJ" pitchFamily="2" charset="0"/>
              </a:rPr>
              <a:t>জৌহরব্রত</a:t>
            </a:r>
            <a:r>
              <a:rPr lang="en-US" sz="3200" dirty="0">
                <a:latin typeface="SutonnyUniBanglaOMJ" pitchFamily="2" charset="0"/>
                <a:cs typeface="SutonnyUniBanglaOMJ" pitchFamily="2" charset="0"/>
              </a:rPr>
              <a:t>' </a:t>
            </a:r>
            <a:r>
              <a:rPr lang="bn-IN" sz="3200" dirty="0">
                <a:latin typeface="SutonnyUniBanglaOMJ" pitchFamily="2" charset="0"/>
                <a:cs typeface="SutonnyUniBanglaOMJ" pitchFamily="2" charset="0"/>
              </a:rPr>
              <a:t>পালনের কাহিনী জড়িয়ে আছে)।</a:t>
            </a:r>
            <a:endParaRPr lang="en-US" sz="3200" dirty="0">
              <a:latin typeface="SutonnyUniBanglaOMJ" pitchFamily="2" charset="0"/>
              <a:cs typeface="SutonnyUniBanglaOMJ" pitchFamily="2" charset="0"/>
            </a:endParaRPr>
          </a:p>
          <a:p>
            <a:pPr algn="just"/>
            <a:r>
              <a:rPr lang="bn-IN" sz="3200" dirty="0">
                <a:latin typeface="SutonnyUniBanglaOMJ" pitchFamily="2" charset="0"/>
                <a:cs typeface="SutonnyUniBanglaOMJ" pitchFamily="2" charset="0"/>
              </a:rPr>
              <a:t>৪. </a:t>
            </a:r>
            <a:r>
              <a:rPr lang="bn-IN" sz="3200" b="1" dirty="0">
                <a:latin typeface="SutonnyUniBanglaOMJ" pitchFamily="2" charset="0"/>
                <a:cs typeface="SutonnyUniBanglaOMJ" pitchFamily="2" charset="0"/>
              </a:rPr>
              <a:t>মালব ও মধ্য ভারত </a:t>
            </a:r>
            <a:r>
              <a:rPr lang="bn-IN" sz="2400" b="1" dirty="0">
                <a:latin typeface="SutonnyUniBanglaOMJ" pitchFamily="2" charset="0"/>
                <a:cs typeface="SutonnyUniBanglaOMJ" pitchFamily="2" charset="0"/>
              </a:rPr>
              <a:t>(১৩০৫ খ্রি.):</a:t>
            </a:r>
            <a:r>
              <a:rPr lang="bn-IN" sz="2400" dirty="0">
                <a:latin typeface="SutonnyUniBanglaOMJ" pitchFamily="2" charset="0"/>
                <a:cs typeface="SutonnyUniBanglaOMJ" pitchFamily="2" charset="0"/>
              </a:rPr>
              <a:t> </a:t>
            </a:r>
            <a:r>
              <a:rPr lang="bn-IN" sz="3200" dirty="0">
                <a:latin typeface="SutonnyUniBanglaOMJ" pitchFamily="2" charset="0"/>
                <a:cs typeface="SutonnyUniBanglaOMJ" pitchFamily="2" charset="0"/>
              </a:rPr>
              <a:t>মান্ডু</a:t>
            </a:r>
            <a:r>
              <a:rPr lang="en-US" sz="3200" dirty="0">
                <a:latin typeface="SutonnyUniBanglaOMJ" pitchFamily="2" charset="0"/>
                <a:cs typeface="SutonnyUniBanglaOMJ" pitchFamily="2" charset="0"/>
              </a:rPr>
              <a:t>, </a:t>
            </a:r>
            <a:r>
              <a:rPr lang="bn-IN" sz="3200" dirty="0">
                <a:latin typeface="SutonnyUniBanglaOMJ" pitchFamily="2" charset="0"/>
                <a:cs typeface="SutonnyUniBanglaOMJ" pitchFamily="2" charset="0"/>
              </a:rPr>
              <a:t>ধার এবং চান্দেরি সালতানাতের অন্তর্ভুক্ত হয়।</a:t>
            </a:r>
            <a:endParaRPr lang="en-US" sz="3200" dirty="0">
              <a:latin typeface="SutonnyUniBanglaOMJ" pitchFamily="2" charset="0"/>
              <a:cs typeface="SutonnyUniBanglaOMJ" pitchFamily="2" charset="0"/>
            </a:endParaRPr>
          </a:p>
        </p:txBody>
      </p:sp>
    </p:spTree>
    <p:extLst>
      <p:ext uri="{BB962C8B-B14F-4D97-AF65-F5344CB8AC3E}">
        <p14:creationId xmlns:p14="http://schemas.microsoft.com/office/powerpoint/2010/main" val="3252099584"/>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228600" y="1752600"/>
            <a:ext cx="8686800" cy="487680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just"/>
            <a:r>
              <a:rPr lang="bn-IN" sz="32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SutonnyUniBanglaOMJ" pitchFamily="2" charset="0"/>
                <a:cs typeface="SutonnyUniBanglaOMJ" pitchFamily="2" charset="0"/>
              </a:rPr>
              <a:t>দক্ষিণ </a:t>
            </a:r>
            <a:r>
              <a:rPr lang="bn-IN"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SutonnyUniBanglaOMJ" pitchFamily="2" charset="0"/>
                <a:cs typeface="SutonnyUniBanglaOMJ" pitchFamily="2" charset="0"/>
              </a:rPr>
              <a:t>ভারতের অভিযানের দায়িত্ব তিনি তাঁর যোগ্য সেনাপতি মালিক কাফুর</a:t>
            </a:r>
            <a:r>
              <a:rPr lang="en-US"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SutonnyUniBanglaOMJ" pitchFamily="2" charset="0"/>
                <a:cs typeface="SutonnyUniBanglaOMJ" pitchFamily="2" charset="0"/>
              </a:rPr>
              <a:t>-</a:t>
            </a:r>
            <a:r>
              <a:rPr lang="bn-IN"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SutonnyUniBanglaOMJ" pitchFamily="2" charset="0"/>
                <a:cs typeface="SutonnyUniBanglaOMJ" pitchFamily="2" charset="0"/>
              </a:rPr>
              <a:t>এর ওপর অর্পণ করেন।</a:t>
            </a:r>
            <a:endParaRPr lang="en-US"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SutonnyUniBanglaOMJ" pitchFamily="2" charset="0"/>
              <a:cs typeface="SutonnyUniBanglaOMJ" pitchFamily="2" charset="0"/>
            </a:endParaRPr>
          </a:p>
          <a:p>
            <a:pPr lvl="0" algn="just"/>
            <a:r>
              <a:rPr lang="bn-IN"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SutonnyUniBanglaOMJ" pitchFamily="2" charset="0"/>
                <a:cs typeface="SutonnyUniBanglaOMJ" pitchFamily="2" charset="0"/>
              </a:rPr>
              <a:t>নীতি: দাক্ষিণাত্যের রাজ্যগুলোকে সরাসরি দিল্লি সালতানাতে অন্তর্ভুক্ত না করে কেবল তাদের করদ রাজ্যে পরিণত করা এবং বাৎসরিক রাজস্ব ও ধনসম্পদ আদায় করা।</a:t>
            </a:r>
            <a:endParaRPr lang="en-US"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SutonnyUniBanglaOMJ" pitchFamily="2" charset="0"/>
              <a:cs typeface="SutonnyUniBanglaOMJ" pitchFamily="2" charset="0"/>
            </a:endParaRPr>
          </a:p>
          <a:p>
            <a:pPr lvl="0" algn="just"/>
            <a:r>
              <a:rPr lang="bn-IN"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SutonnyUniBanglaOMJ" pitchFamily="2" charset="0"/>
                <a:cs typeface="SutonnyUniBanglaOMJ" pitchFamily="2" charset="0"/>
              </a:rPr>
              <a:t>বিজিত রাজ্যসমূহ: দেবগিরি (যাদব বংশ)</a:t>
            </a:r>
            <a:r>
              <a:rPr lang="en-US"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SutonnyUniBanglaOMJ" pitchFamily="2" charset="0"/>
                <a:cs typeface="SutonnyUniBanglaOMJ" pitchFamily="2" charset="0"/>
              </a:rPr>
              <a:t>, </a:t>
            </a:r>
            <a:r>
              <a:rPr lang="bn-IN"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SutonnyUniBanglaOMJ" pitchFamily="2" charset="0"/>
                <a:cs typeface="SutonnyUniBanglaOMJ" pitchFamily="2" charset="0"/>
              </a:rPr>
              <a:t>ওয়ারঙ্গল (কাকতীয় বংশ)</a:t>
            </a:r>
            <a:r>
              <a:rPr lang="en-US"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SutonnyUniBanglaOMJ" pitchFamily="2" charset="0"/>
                <a:cs typeface="SutonnyUniBanglaOMJ" pitchFamily="2" charset="0"/>
              </a:rPr>
              <a:t>, </a:t>
            </a:r>
            <a:r>
              <a:rPr lang="bn-IN"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SutonnyUniBanglaOMJ" pitchFamily="2" charset="0"/>
                <a:cs typeface="SutonnyUniBanglaOMJ" pitchFamily="2" charset="0"/>
              </a:rPr>
              <a:t>দ্বারসমুদ্র (হোয়সল বংশ) এবং মাদুরাই (পান্ড্য রাজ্য)।</a:t>
            </a:r>
            <a:endParaRPr lang="en-US" sz="3200" b="1" spc="50" dirty="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SutonnyUniBanglaOMJ" pitchFamily="2" charset="0"/>
              <a:cs typeface="SutonnyUniBanglaOMJ" pitchFamily="2" charset="0"/>
            </a:endParaRPr>
          </a:p>
        </p:txBody>
      </p:sp>
      <p:sp>
        <p:nvSpPr>
          <p:cNvPr id="5" name="Up Ribbon 4"/>
          <p:cNvSpPr/>
          <p:nvPr/>
        </p:nvSpPr>
        <p:spPr>
          <a:xfrm>
            <a:off x="228600" y="228600"/>
            <a:ext cx="8686800" cy="990600"/>
          </a:xfrm>
          <a:prstGeom prst="ribbon2">
            <a:avLst/>
          </a:prstGeom>
        </p:spPr>
        <p:style>
          <a:lnRef idx="1">
            <a:schemeClr val="accent2"/>
          </a:lnRef>
          <a:fillRef idx="3">
            <a:schemeClr val="accent2"/>
          </a:fillRef>
          <a:effectRef idx="2">
            <a:schemeClr val="accent2"/>
          </a:effectRef>
          <a:fontRef idx="minor">
            <a:schemeClr val="lt1"/>
          </a:fontRef>
        </p:style>
        <p:txBody>
          <a:bodyPr rtlCol="0" anchor="ctr"/>
          <a:lstStyle/>
          <a:p>
            <a:pPr algn="ctr"/>
            <a:r>
              <a:rPr lang="en-US" sz="2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SutonnyUniBanglaOMJ" pitchFamily="2" charset="0"/>
                <a:cs typeface="SutonnyUniBanglaOMJ" pitchFamily="2" charset="0"/>
              </a:rPr>
              <a:t>(</a:t>
            </a:r>
            <a:r>
              <a:rPr lang="bn-IN" sz="28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SutonnyUniBanglaOMJ" pitchFamily="2" charset="0"/>
                <a:cs typeface="SutonnyUniBanglaOMJ" pitchFamily="2" charset="0"/>
              </a:rPr>
              <a:t>খ) দাক্ষিণাত্য/দক্ষিণ ভারত অভিযান</a:t>
            </a:r>
            <a:r>
              <a:rPr lang="bn-IN" sz="2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SutonnyUniBanglaOMJ" pitchFamily="2" charset="0"/>
                <a:cs typeface="SutonnyUniBanglaOMJ" pitchFamily="2" charset="0"/>
              </a:rPr>
              <a:t>:</a:t>
            </a:r>
            <a:endParaRPr lang="en-US" sz="2400" b="1" spc="50" dirty="0">
              <a:ln w="12700" cmpd="sng">
                <a:solidFill>
                  <a:schemeClr val="accent6">
                    <a:satMod val="120000"/>
                    <a:shade val="80000"/>
                  </a:schemeClr>
                </a:solidFill>
                <a:prstDash val="solid"/>
              </a:ln>
              <a:solidFill>
                <a:schemeClr val="accent6">
                  <a:tint val="1000"/>
                </a:schemeClr>
              </a:solidFill>
              <a:effectLst>
                <a:glow rad="53100">
                  <a:schemeClr val="accent6">
                    <a:satMod val="180000"/>
                    <a:alpha val="30000"/>
                  </a:schemeClr>
                </a:glow>
              </a:effectLst>
              <a:latin typeface="SutonnyUniBanglaOMJ" pitchFamily="2" charset="0"/>
              <a:cs typeface="SutonnyUniBanglaOMJ" pitchFamily="2" charset="0"/>
            </a:endParaRPr>
          </a:p>
        </p:txBody>
      </p:sp>
    </p:spTree>
    <p:extLst>
      <p:ext uri="{BB962C8B-B14F-4D97-AF65-F5344CB8AC3E}">
        <p14:creationId xmlns:p14="http://schemas.microsoft.com/office/powerpoint/2010/main" val="3252099584"/>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752600"/>
            <a:ext cx="8686800" cy="4876800"/>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p>
        </p:txBody>
      </p:sp>
      <p:sp>
        <p:nvSpPr>
          <p:cNvPr id="5" name="Oval 4"/>
          <p:cNvSpPr/>
          <p:nvPr/>
        </p:nvSpPr>
        <p:spPr>
          <a:xfrm>
            <a:off x="1087582" y="152400"/>
            <a:ext cx="7162800" cy="762000"/>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lvl="0" algn="ctr" fontAlgn="base">
              <a:spcBef>
                <a:spcPct val="0"/>
              </a:spcBef>
              <a:spcAft>
                <a:spcPct val="0"/>
              </a:spcAft>
            </a:pPr>
            <a:r>
              <a:rPr lang="bn-IN" sz="28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utonnyUniBanglaOMJ" pitchFamily="2" charset="0"/>
                <a:ea typeface="Times New Roman" pitchFamily="18" charset="0"/>
                <a:cs typeface="SutonnyUniBanglaOMJ" pitchFamily="2" charset="0"/>
              </a:rPr>
              <a:t>৪. প্রশাসনিক ও নিরাপত্তা সংস্কার</a:t>
            </a:r>
            <a:endParaRPr lang="en-US" sz="105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utonnyUniBanglaOMJ" pitchFamily="2" charset="0"/>
              <a:cs typeface="SutonnyUniBanglaOMJ" pitchFamily="2" charset="0"/>
            </a:endParaRPr>
          </a:p>
        </p:txBody>
      </p:sp>
      <p:graphicFrame>
        <p:nvGraphicFramePr>
          <p:cNvPr id="2" name="Table 1"/>
          <p:cNvGraphicFramePr>
            <a:graphicFrameLocks noGrp="1"/>
          </p:cNvGraphicFramePr>
          <p:nvPr>
            <p:extLst>
              <p:ext uri="{D42A27DB-BD31-4B8C-83A1-F6EECF244321}">
                <p14:modId xmlns:p14="http://schemas.microsoft.com/office/powerpoint/2010/main" val="2618547994"/>
              </p:ext>
            </p:extLst>
          </p:nvPr>
        </p:nvGraphicFramePr>
        <p:xfrm>
          <a:off x="228600" y="1591509"/>
          <a:ext cx="8686800" cy="5037891"/>
        </p:xfrm>
        <a:graphic>
          <a:graphicData uri="http://schemas.openxmlformats.org/drawingml/2006/table">
            <a:tbl>
              <a:tblPr firstRow="1" firstCol="1" bandRow="1">
                <a:tableStyleId>{5C22544A-7EE6-4342-B048-85BDC9FD1C3A}</a:tableStyleId>
              </a:tblPr>
              <a:tblGrid>
                <a:gridCol w="4343400"/>
                <a:gridCol w="4343400"/>
              </a:tblGrid>
              <a:tr h="1008687">
                <a:tc>
                  <a:txBody>
                    <a:bodyPr/>
                    <a:lstStyle/>
                    <a:p>
                      <a:pPr marL="0" marR="0" algn="ctr">
                        <a:lnSpc>
                          <a:spcPct val="115000"/>
                        </a:lnSpc>
                        <a:spcBef>
                          <a:spcPts val="0"/>
                        </a:spcBef>
                        <a:spcAft>
                          <a:spcPts val="2400"/>
                        </a:spcAft>
                      </a:pPr>
                      <a:r>
                        <a:rPr lang="bn-IN" sz="3200" dirty="0">
                          <a:effectLst/>
                          <a:latin typeface="SutonnyUniBanglaOMJ" pitchFamily="2" charset="0"/>
                          <a:cs typeface="SutonnyUniBanglaOMJ" pitchFamily="2" charset="0"/>
                        </a:rPr>
                        <a:t>অধ্যাদেশ</a:t>
                      </a:r>
                      <a:endParaRPr lang="en-US" sz="2800" dirty="0">
                        <a:effectLst/>
                        <a:latin typeface="SutonnyUniBanglaOMJ" pitchFamily="2" charset="0"/>
                        <a:ea typeface="Calibri"/>
                        <a:cs typeface="SutonnyUniBanglaOMJ" pitchFamily="2" charset="0"/>
                      </a:endParaRPr>
                    </a:p>
                  </a:txBody>
                  <a:tcPr marL="114300" marR="114300" marT="76200" marB="76200" anchor="ctr">
                    <a:solidFill>
                      <a:srgbClr val="002060"/>
                    </a:solidFill>
                  </a:tcPr>
                </a:tc>
                <a:tc>
                  <a:txBody>
                    <a:bodyPr/>
                    <a:lstStyle/>
                    <a:p>
                      <a:pPr marL="0" marR="0" algn="ctr">
                        <a:lnSpc>
                          <a:spcPct val="115000"/>
                        </a:lnSpc>
                        <a:spcBef>
                          <a:spcPts val="0"/>
                        </a:spcBef>
                        <a:spcAft>
                          <a:spcPts val="2400"/>
                        </a:spcAft>
                      </a:pPr>
                      <a:r>
                        <a:rPr lang="bn-IN" sz="3200" dirty="0">
                          <a:effectLst/>
                          <a:latin typeface="SutonnyUniBanglaOMJ" pitchFamily="2" charset="0"/>
                          <a:cs typeface="SutonnyUniBanglaOMJ" pitchFamily="2" charset="0"/>
                        </a:rPr>
                        <a:t>প্রধান উদ্দেশ্য ও বৈশিষ্ট্য</a:t>
                      </a:r>
                      <a:endParaRPr lang="en-US" sz="2800" dirty="0">
                        <a:effectLst/>
                        <a:latin typeface="SutonnyUniBanglaOMJ" pitchFamily="2" charset="0"/>
                        <a:ea typeface="Calibri"/>
                        <a:cs typeface="SutonnyUniBanglaOMJ" pitchFamily="2" charset="0"/>
                      </a:endParaRPr>
                    </a:p>
                  </a:txBody>
                  <a:tcPr marL="114300" marR="114300" marT="76200" marB="76200" anchor="ctr"/>
                </a:tc>
              </a:tr>
              <a:tr h="944942">
                <a:tc>
                  <a:txBody>
                    <a:bodyPr/>
                    <a:lstStyle/>
                    <a:p>
                      <a:pPr marL="0" marR="0">
                        <a:lnSpc>
                          <a:spcPct val="115000"/>
                        </a:lnSpc>
                        <a:spcBef>
                          <a:spcPts val="0"/>
                        </a:spcBef>
                        <a:spcAft>
                          <a:spcPts val="2400"/>
                        </a:spcAft>
                      </a:pPr>
                      <a:r>
                        <a:rPr lang="bn-IN" sz="2800" dirty="0">
                          <a:effectLst/>
                          <a:latin typeface="SutonnyUniBanglaOMJ" pitchFamily="2" charset="0"/>
                          <a:cs typeface="SutonnyUniBanglaOMJ" pitchFamily="2" charset="0"/>
                        </a:rPr>
                        <a:t>১. নিষ্কর জমি বাজেয়াপ্তকরণ</a:t>
                      </a:r>
                      <a:endParaRPr lang="en-US" sz="2400" dirty="0">
                        <a:effectLst/>
                        <a:latin typeface="SutonnyUniBanglaOMJ" pitchFamily="2" charset="0"/>
                        <a:ea typeface="Calibri"/>
                        <a:cs typeface="SutonnyUniBanglaOMJ" pitchFamily="2" charset="0"/>
                      </a:endParaRPr>
                    </a:p>
                  </a:txBody>
                  <a:tcPr marL="114300" marR="114300" marT="76200" marB="76200" anchor="ctr">
                    <a:solidFill>
                      <a:schemeClr val="accent1">
                        <a:lumMod val="50000"/>
                      </a:schemeClr>
                    </a:solidFill>
                  </a:tcPr>
                </a:tc>
                <a:tc>
                  <a:txBody>
                    <a:bodyPr/>
                    <a:lstStyle/>
                    <a:p>
                      <a:pPr marL="0" marR="0">
                        <a:lnSpc>
                          <a:spcPct val="115000"/>
                        </a:lnSpc>
                        <a:spcBef>
                          <a:spcPts val="0"/>
                        </a:spcBef>
                        <a:spcAft>
                          <a:spcPts val="2400"/>
                        </a:spcAft>
                      </a:pPr>
                      <a:r>
                        <a:rPr lang="bn-IN" sz="1800" dirty="0">
                          <a:effectLst/>
                          <a:latin typeface="SutonnyUniBanglaOMJ" pitchFamily="2" charset="0"/>
                          <a:cs typeface="SutonnyUniBanglaOMJ" pitchFamily="2" charset="0"/>
                        </a:rPr>
                        <a:t>ধর্মীয় বা পারিবারিক সূত্রে প্রাপ্ত নিষ্কর জমি </a:t>
                      </a:r>
                      <a:r>
                        <a:rPr lang="bn-IN" sz="1400" dirty="0">
                          <a:effectLst/>
                          <a:latin typeface="Arial" pitchFamily="34" charset="0"/>
                          <a:cs typeface="SutonnyUniBanglaOMJ" pitchFamily="2" charset="0"/>
                        </a:rPr>
                        <a:t>(</a:t>
                      </a:r>
                      <a:r>
                        <a:rPr lang="en-US" sz="1400" dirty="0" err="1">
                          <a:effectLst/>
                          <a:latin typeface="Arial" pitchFamily="34" charset="0"/>
                          <a:cs typeface="Arial" pitchFamily="34" charset="0"/>
                        </a:rPr>
                        <a:t>Inam</a:t>
                      </a:r>
                      <a:r>
                        <a:rPr lang="en-US" sz="1400" dirty="0">
                          <a:effectLst/>
                          <a:latin typeface="Arial" pitchFamily="34" charset="0"/>
                          <a:cs typeface="Arial" pitchFamily="34" charset="0"/>
                        </a:rPr>
                        <a:t>, </a:t>
                      </a:r>
                      <a:r>
                        <a:rPr lang="en-US" sz="1400" dirty="0" err="1">
                          <a:effectLst/>
                          <a:latin typeface="Arial" pitchFamily="34" charset="0"/>
                          <a:cs typeface="Arial" pitchFamily="34" charset="0"/>
                        </a:rPr>
                        <a:t>Waqf</a:t>
                      </a:r>
                      <a:r>
                        <a:rPr lang="en-US" sz="1400" dirty="0">
                          <a:effectLst/>
                          <a:latin typeface="Arial" pitchFamily="34" charset="0"/>
                          <a:cs typeface="Arial" pitchFamily="34" charset="0"/>
                        </a:rPr>
                        <a:t>) </a:t>
                      </a:r>
                      <a:r>
                        <a:rPr lang="bn-IN" sz="1800" dirty="0">
                          <a:effectLst/>
                          <a:latin typeface="SutonnyUniBanglaOMJ" pitchFamily="2" charset="0"/>
                          <a:cs typeface="SutonnyUniBanglaOMJ" pitchFamily="2" charset="0"/>
                        </a:rPr>
                        <a:t>ফেরত নিয়ে সরকারি খাস জমিতে পরিণত করা।</a:t>
                      </a:r>
                      <a:endParaRPr lang="en-US" sz="1600" dirty="0">
                        <a:effectLst/>
                        <a:latin typeface="SutonnyUniBanglaOMJ" pitchFamily="2" charset="0"/>
                        <a:ea typeface="Calibri"/>
                        <a:cs typeface="SutonnyUniBanglaOMJ" pitchFamily="2" charset="0"/>
                      </a:endParaRPr>
                    </a:p>
                  </a:txBody>
                  <a:tcPr marL="114300" marR="114300" marT="76200" marB="76200" anchor="ctr">
                    <a:solidFill>
                      <a:schemeClr val="tx2">
                        <a:lumMod val="60000"/>
                        <a:lumOff val="40000"/>
                      </a:schemeClr>
                    </a:solidFill>
                  </a:tcPr>
                </a:tc>
              </a:tr>
              <a:tr h="1194378">
                <a:tc>
                  <a:txBody>
                    <a:bodyPr/>
                    <a:lstStyle/>
                    <a:p>
                      <a:pPr marL="0" marR="0">
                        <a:lnSpc>
                          <a:spcPct val="115000"/>
                        </a:lnSpc>
                        <a:spcBef>
                          <a:spcPts val="0"/>
                        </a:spcBef>
                        <a:spcAft>
                          <a:spcPts val="2400"/>
                        </a:spcAft>
                      </a:pPr>
                      <a:r>
                        <a:rPr lang="bn-IN" sz="2400" dirty="0">
                          <a:effectLst/>
                          <a:latin typeface="SutonnyUniBanglaOMJ" pitchFamily="2" charset="0"/>
                          <a:cs typeface="SutonnyUniBanglaOMJ" pitchFamily="2" charset="0"/>
                        </a:rPr>
                        <a:t>২. গোপন সংবাদ সংস্থা </a:t>
                      </a:r>
                      <a:r>
                        <a:rPr lang="bn-IN" sz="1200" dirty="0">
                          <a:effectLst/>
                          <a:latin typeface="Arial" pitchFamily="34" charset="0"/>
                          <a:cs typeface="SutonnyUniBanglaOMJ" pitchFamily="2" charset="0"/>
                        </a:rPr>
                        <a:t>(</a:t>
                      </a:r>
                      <a:r>
                        <a:rPr lang="en-US" sz="1200" dirty="0" err="1">
                          <a:effectLst/>
                          <a:latin typeface="Arial" pitchFamily="34" charset="0"/>
                          <a:cs typeface="Arial" pitchFamily="34" charset="0"/>
                        </a:rPr>
                        <a:t>Guptechara</a:t>
                      </a:r>
                      <a:r>
                        <a:rPr lang="en-US" sz="1200" dirty="0">
                          <a:effectLst/>
                          <a:latin typeface="Arial" pitchFamily="34" charset="0"/>
                          <a:cs typeface="Arial" pitchFamily="34" charset="0"/>
                        </a:rPr>
                        <a:t> System)</a:t>
                      </a:r>
                      <a:endParaRPr lang="en-US" sz="1600" dirty="0">
                        <a:effectLst/>
                        <a:latin typeface="Arial" pitchFamily="34" charset="0"/>
                        <a:ea typeface="Calibri"/>
                        <a:cs typeface="Arial" pitchFamily="34" charset="0"/>
                      </a:endParaRPr>
                    </a:p>
                  </a:txBody>
                  <a:tcPr marL="114300" marR="114300" marT="76200" marB="76200" anchor="ctr">
                    <a:solidFill>
                      <a:schemeClr val="accent6">
                        <a:lumMod val="50000"/>
                      </a:schemeClr>
                    </a:solidFill>
                  </a:tcPr>
                </a:tc>
                <a:tc>
                  <a:txBody>
                    <a:bodyPr/>
                    <a:lstStyle/>
                    <a:p>
                      <a:pPr marL="0" marR="0">
                        <a:lnSpc>
                          <a:spcPct val="115000"/>
                        </a:lnSpc>
                        <a:spcBef>
                          <a:spcPts val="0"/>
                        </a:spcBef>
                        <a:spcAft>
                          <a:spcPts val="2400"/>
                        </a:spcAft>
                      </a:pPr>
                      <a:r>
                        <a:rPr lang="bn-IN" sz="1800" dirty="0">
                          <a:effectLst/>
                          <a:latin typeface="SutonnyUniBanglaOMJ" pitchFamily="2" charset="0"/>
                          <a:cs typeface="SutonnyUniBanglaOMJ" pitchFamily="2" charset="0"/>
                        </a:rPr>
                        <a:t>বরিদ্</a:t>
                      </a:r>
                      <a:r>
                        <a:rPr lang="en-US" sz="1800" dirty="0">
                          <a:effectLst/>
                          <a:latin typeface="SutonnyUniBanglaOMJ" pitchFamily="2" charset="0"/>
                          <a:cs typeface="SutonnyUniBanglaOMJ" pitchFamily="2" charset="0"/>
                        </a:rPr>
                        <a:t> </a:t>
                      </a:r>
                      <a:r>
                        <a:rPr lang="en-US" sz="1200" dirty="0">
                          <a:effectLst/>
                          <a:latin typeface="Arial" pitchFamily="34" charset="0"/>
                          <a:cs typeface="Arial" pitchFamily="34" charset="0"/>
                        </a:rPr>
                        <a:t>(</a:t>
                      </a:r>
                      <a:r>
                        <a:rPr lang="en-US" sz="1200" dirty="0" err="1">
                          <a:effectLst/>
                          <a:latin typeface="Arial" pitchFamily="34" charset="0"/>
                          <a:cs typeface="Arial" pitchFamily="34" charset="0"/>
                        </a:rPr>
                        <a:t>Barid</a:t>
                      </a:r>
                      <a:r>
                        <a:rPr lang="en-US" sz="1200" dirty="0">
                          <a:effectLst/>
                          <a:latin typeface="Arial" pitchFamily="34" charset="0"/>
                          <a:cs typeface="Arial" pitchFamily="34" charset="0"/>
                        </a:rPr>
                        <a:t>) </a:t>
                      </a:r>
                      <a:r>
                        <a:rPr lang="bn-IN" sz="1800" dirty="0">
                          <a:effectLst/>
                          <a:latin typeface="SutonnyUniBanglaOMJ" pitchFamily="2" charset="0"/>
                          <a:cs typeface="SutonnyUniBanglaOMJ" pitchFamily="2" charset="0"/>
                        </a:rPr>
                        <a:t>ও মুন্হিয়া</a:t>
                      </a:r>
                      <a:r>
                        <a:rPr lang="en-US" sz="1800" dirty="0">
                          <a:effectLst/>
                          <a:latin typeface="SutonnyUniBanglaOMJ" pitchFamily="2" charset="0"/>
                          <a:cs typeface="SutonnyUniBanglaOMJ" pitchFamily="2" charset="0"/>
                        </a:rPr>
                        <a:t> </a:t>
                      </a:r>
                      <a:r>
                        <a:rPr lang="en-US" sz="1200" dirty="0">
                          <a:effectLst/>
                          <a:latin typeface="Arial" pitchFamily="34" charset="0"/>
                          <a:cs typeface="Arial" pitchFamily="34" charset="0"/>
                        </a:rPr>
                        <a:t>(</a:t>
                      </a:r>
                      <a:r>
                        <a:rPr lang="en-US" sz="1200" dirty="0" err="1">
                          <a:effectLst/>
                          <a:latin typeface="Arial" pitchFamily="34" charset="0"/>
                          <a:cs typeface="Arial" pitchFamily="34" charset="0"/>
                        </a:rPr>
                        <a:t>Munhiyas</a:t>
                      </a:r>
                      <a:r>
                        <a:rPr lang="en-US" sz="1200" dirty="0">
                          <a:effectLst/>
                          <a:latin typeface="Arial" pitchFamily="34" charset="0"/>
                          <a:cs typeface="Arial" pitchFamily="34" charset="0"/>
                        </a:rPr>
                        <a:t>) </a:t>
                      </a:r>
                      <a:r>
                        <a:rPr lang="bn-IN" sz="1800" dirty="0">
                          <a:effectLst/>
                          <a:latin typeface="SutonnyUniBanglaOMJ" pitchFamily="2" charset="0"/>
                          <a:cs typeface="SutonnyUniBanglaOMJ" pitchFamily="2" charset="0"/>
                        </a:rPr>
                        <a:t>নামক গুপ্তচর নিয়োগ করে অভিজাত ও সাধারণ মানুষের খবরাখবর রাখা।</a:t>
                      </a:r>
                      <a:endParaRPr lang="en-US" sz="1600" dirty="0">
                        <a:effectLst/>
                        <a:latin typeface="SutonnyUniBanglaOMJ" pitchFamily="2" charset="0"/>
                        <a:ea typeface="Calibri"/>
                        <a:cs typeface="SutonnyUniBanglaOMJ" pitchFamily="2" charset="0"/>
                      </a:endParaRPr>
                    </a:p>
                  </a:txBody>
                  <a:tcPr marL="114300" marR="114300" marT="76200" marB="76200" anchor="ctr">
                    <a:solidFill>
                      <a:schemeClr val="accent5">
                        <a:lumMod val="20000"/>
                        <a:lumOff val="80000"/>
                      </a:schemeClr>
                    </a:solidFill>
                  </a:tcPr>
                </a:tc>
              </a:tr>
              <a:tr h="944942">
                <a:tc>
                  <a:txBody>
                    <a:bodyPr/>
                    <a:lstStyle/>
                    <a:p>
                      <a:pPr marL="0" marR="0">
                        <a:lnSpc>
                          <a:spcPct val="115000"/>
                        </a:lnSpc>
                        <a:spcBef>
                          <a:spcPts val="0"/>
                        </a:spcBef>
                        <a:spcAft>
                          <a:spcPts val="2400"/>
                        </a:spcAft>
                      </a:pPr>
                      <a:r>
                        <a:rPr lang="bn-IN" sz="2400" dirty="0">
                          <a:effectLst/>
                          <a:latin typeface="SutonnyUniBanglaOMJ" pitchFamily="2" charset="0"/>
                          <a:cs typeface="SutonnyUniBanglaOMJ" pitchFamily="2" charset="0"/>
                        </a:rPr>
                        <a:t>৩. মাদকদ্রব্য ও সামাজিক মিলন মেলা নিষিদ্ধ</a:t>
                      </a:r>
                      <a:endParaRPr lang="en-US" sz="2000" dirty="0">
                        <a:effectLst/>
                        <a:latin typeface="SutonnyUniBanglaOMJ" pitchFamily="2" charset="0"/>
                        <a:ea typeface="Calibri"/>
                        <a:cs typeface="SutonnyUniBanglaOMJ" pitchFamily="2" charset="0"/>
                      </a:endParaRPr>
                    </a:p>
                  </a:txBody>
                  <a:tcPr marL="114300" marR="114300" marT="76200" marB="76200" anchor="ctr">
                    <a:solidFill>
                      <a:schemeClr val="accent3">
                        <a:lumMod val="50000"/>
                      </a:schemeClr>
                    </a:solidFill>
                  </a:tcPr>
                </a:tc>
                <a:tc>
                  <a:txBody>
                    <a:bodyPr/>
                    <a:lstStyle/>
                    <a:p>
                      <a:pPr marL="0" marR="0">
                        <a:lnSpc>
                          <a:spcPct val="115000"/>
                        </a:lnSpc>
                        <a:spcBef>
                          <a:spcPts val="0"/>
                        </a:spcBef>
                        <a:spcAft>
                          <a:spcPts val="2400"/>
                        </a:spcAft>
                      </a:pPr>
                      <a:r>
                        <a:rPr lang="bn-IN" sz="1800" dirty="0">
                          <a:effectLst/>
                          <a:latin typeface="SutonnyUniBanglaOMJ" pitchFamily="2" charset="0"/>
                          <a:cs typeface="SutonnyUniBanglaOMJ" pitchFamily="2" charset="0"/>
                        </a:rPr>
                        <a:t>মদ</a:t>
                      </a:r>
                      <a:r>
                        <a:rPr lang="en-US" sz="1800" dirty="0">
                          <a:effectLst/>
                          <a:latin typeface="SutonnyUniBanglaOMJ" pitchFamily="2" charset="0"/>
                          <a:cs typeface="SutonnyUniBanglaOMJ" pitchFamily="2" charset="0"/>
                        </a:rPr>
                        <a:t>, </a:t>
                      </a:r>
                      <a:r>
                        <a:rPr lang="bn-IN" sz="1800" dirty="0">
                          <a:effectLst/>
                          <a:latin typeface="SutonnyUniBanglaOMJ" pitchFamily="2" charset="0"/>
                          <a:cs typeface="SutonnyUniBanglaOMJ" pitchFamily="2" charset="0"/>
                        </a:rPr>
                        <a:t>জুয়া এবং অভিজাতদের মধ্যে সুলতানের অনুমতি ছাড়া সামাজিক অনুষ্ঠান ও বিবাহ বন্ধন নিষিদ্ধ করা।</a:t>
                      </a:r>
                      <a:endParaRPr lang="en-US" sz="1600" dirty="0">
                        <a:effectLst/>
                        <a:latin typeface="SutonnyUniBanglaOMJ" pitchFamily="2" charset="0"/>
                        <a:ea typeface="Calibri"/>
                        <a:cs typeface="SutonnyUniBanglaOMJ" pitchFamily="2" charset="0"/>
                      </a:endParaRPr>
                    </a:p>
                  </a:txBody>
                  <a:tcPr marL="114300" marR="114300" marT="76200" marB="76200" anchor="ctr">
                    <a:solidFill>
                      <a:schemeClr val="accent2">
                        <a:lumMod val="20000"/>
                        <a:lumOff val="80000"/>
                      </a:schemeClr>
                    </a:solidFill>
                  </a:tcPr>
                </a:tc>
              </a:tr>
              <a:tr h="944942">
                <a:tc>
                  <a:txBody>
                    <a:bodyPr/>
                    <a:lstStyle/>
                    <a:p>
                      <a:pPr marL="0" marR="0">
                        <a:lnSpc>
                          <a:spcPct val="115000"/>
                        </a:lnSpc>
                        <a:spcBef>
                          <a:spcPts val="0"/>
                        </a:spcBef>
                        <a:spcAft>
                          <a:spcPts val="2400"/>
                        </a:spcAft>
                      </a:pPr>
                      <a:r>
                        <a:rPr lang="bn-IN" sz="2800" dirty="0">
                          <a:effectLst/>
                          <a:latin typeface="SutonnyUniBanglaOMJ" pitchFamily="2" charset="0"/>
                          <a:cs typeface="SutonnyUniBanglaOMJ" pitchFamily="2" charset="0"/>
                        </a:rPr>
                        <a:t>৪. কঠোর রাজস্ব ব্যবস্থা</a:t>
                      </a:r>
                      <a:endParaRPr lang="en-US" sz="2400" dirty="0">
                        <a:effectLst/>
                        <a:latin typeface="SutonnyUniBanglaOMJ" pitchFamily="2" charset="0"/>
                        <a:ea typeface="Calibri"/>
                        <a:cs typeface="SutonnyUniBanglaOMJ" pitchFamily="2" charset="0"/>
                      </a:endParaRPr>
                    </a:p>
                  </a:txBody>
                  <a:tcPr marL="114300" marR="114300" marT="76200" marB="76200" anchor="ctr">
                    <a:solidFill>
                      <a:srgbClr val="7030A0"/>
                    </a:solidFill>
                  </a:tcPr>
                </a:tc>
                <a:tc>
                  <a:txBody>
                    <a:bodyPr/>
                    <a:lstStyle/>
                    <a:p>
                      <a:pPr marL="0" marR="0">
                        <a:lnSpc>
                          <a:spcPct val="115000"/>
                        </a:lnSpc>
                        <a:spcBef>
                          <a:spcPts val="0"/>
                        </a:spcBef>
                        <a:spcAft>
                          <a:spcPts val="2400"/>
                        </a:spcAft>
                      </a:pPr>
                      <a:r>
                        <a:rPr lang="bn-IN" sz="1800" dirty="0">
                          <a:effectLst/>
                          <a:latin typeface="SutonnyUniBanglaOMJ" pitchFamily="2" charset="0"/>
                          <a:cs typeface="SutonnyUniBanglaOMJ" pitchFamily="2" charset="0"/>
                        </a:rPr>
                        <a:t>স্থানীয় ভূম্যধিকারী (খুত</a:t>
                      </a:r>
                      <a:r>
                        <a:rPr lang="en-US" sz="1800" dirty="0">
                          <a:effectLst/>
                          <a:latin typeface="SutonnyUniBanglaOMJ" pitchFamily="2" charset="0"/>
                          <a:cs typeface="SutonnyUniBanglaOMJ" pitchFamily="2" charset="0"/>
                        </a:rPr>
                        <a:t>, </a:t>
                      </a:r>
                      <a:r>
                        <a:rPr lang="bn-IN" sz="1800" dirty="0">
                          <a:effectLst/>
                          <a:latin typeface="SutonnyUniBanglaOMJ" pitchFamily="2" charset="0"/>
                          <a:cs typeface="SutonnyUniBanglaOMJ" pitchFamily="2" charset="0"/>
                        </a:rPr>
                        <a:t>মুকাদ্দম ও চৌধুরী)-দের বিশেষ অধিকার বাতিল করে সবাইকে সমান করের আওতায় আনা।</a:t>
                      </a:r>
                      <a:endParaRPr lang="en-US" sz="1600" dirty="0">
                        <a:effectLst/>
                        <a:latin typeface="SutonnyUniBanglaOMJ" pitchFamily="2" charset="0"/>
                        <a:ea typeface="Calibri"/>
                        <a:cs typeface="SutonnyUniBanglaOMJ" pitchFamily="2" charset="0"/>
                      </a:endParaRPr>
                    </a:p>
                  </a:txBody>
                  <a:tcPr marL="114300" marR="114300" marT="76200" marB="76200" anchor="ctr">
                    <a:solidFill>
                      <a:schemeClr val="accent6">
                        <a:lumMod val="40000"/>
                        <a:lumOff val="60000"/>
                      </a:schemeClr>
                    </a:solidFill>
                  </a:tcPr>
                </a:tc>
              </a:tr>
            </a:tbl>
          </a:graphicData>
        </a:graphic>
      </p:graphicFrame>
      <p:sp>
        <p:nvSpPr>
          <p:cNvPr id="3" name="Rectangle 1"/>
          <p:cNvSpPr>
            <a:spLocks noChangeArrowheads="1"/>
          </p:cNvSpPr>
          <p:nvPr/>
        </p:nvSpPr>
        <p:spPr bwMode="auto">
          <a:xfrm>
            <a:off x="1586346" y="883623"/>
            <a:ext cx="66294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bn-IN" sz="2000" b="1" i="0" u="none"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utonnyUniBanglaOMJ" pitchFamily="2" charset="0"/>
                <a:ea typeface="Times New Roman" pitchFamily="18" charset="0"/>
                <a:cs typeface="SutonnyUniBanglaOMJ" pitchFamily="2" charset="0"/>
              </a:rPr>
              <a:t>আলাউদ্দিন খলজির শাসনামলে একাধিক বিদ্রোহ সংঘটিত হওয়ার পর তিনি বিদ্রোহের মূল কারণ অনুসন্ধান করে ৪টি প্রধান অধ্যাদেশ জারি করেন:</a:t>
            </a:r>
            <a:endParaRPr kumimoji="0" lang="bn-IN" sz="3200" b="1" i="0" u="none" strike="noStrike" normalizeH="0" baseline="0"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SutonnyUniBanglaOMJ" pitchFamily="2" charset="0"/>
              <a:cs typeface="SutonnyUniBanglaOMJ" pitchFamily="2" charset="0"/>
            </a:endParaRPr>
          </a:p>
        </p:txBody>
      </p:sp>
    </p:spTree>
    <p:extLst>
      <p:ext uri="{BB962C8B-B14F-4D97-AF65-F5344CB8AC3E}">
        <p14:creationId xmlns:p14="http://schemas.microsoft.com/office/powerpoint/2010/main" val="3252099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20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ircle(in)">
                                      <p:cBhvr>
                                        <p:cTn id="19"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nip Diagonal Corner Rectangle 3"/>
          <p:cNvSpPr/>
          <p:nvPr/>
        </p:nvSpPr>
        <p:spPr>
          <a:xfrm>
            <a:off x="228600" y="1676400"/>
            <a:ext cx="8686800" cy="4953000"/>
          </a:xfrm>
          <a:prstGeom prst="snip2DiagRect">
            <a:avLst/>
          </a:prstGeom>
        </p:spPr>
        <p:style>
          <a:lnRef idx="1">
            <a:schemeClr val="accent3"/>
          </a:lnRef>
          <a:fillRef idx="3">
            <a:schemeClr val="accent3"/>
          </a:fillRef>
          <a:effectRef idx="2">
            <a:schemeClr val="accent3"/>
          </a:effectRef>
          <a:fontRef idx="minor">
            <a:schemeClr val="lt1"/>
          </a:fontRef>
        </p:style>
        <p:txBody>
          <a:bodyPr rtlCol="0" anchor="ctr">
            <a:scene3d>
              <a:camera prst="orthographicFront"/>
              <a:lightRig rig="soft" dir="t">
                <a:rot lat="0" lon="0" rev="10800000"/>
              </a:lightRig>
            </a:scene3d>
            <a:sp3d>
              <a:bevelT w="27940" h="12700"/>
              <a:contourClr>
                <a:srgbClr val="DDDDDD"/>
              </a:contourClr>
            </a:sp3d>
          </a:bodyPr>
          <a:lstStyle/>
          <a:p>
            <a:pPr algn="just"/>
            <a:r>
              <a:rPr lang="bn-IN" sz="2400" b="1" spc="150" dirty="0" smtClean="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আলাউদ্দিন </a:t>
            </a:r>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খলজির অর্থনৈতিক নীতি ইতিহাসের এক অভূতপূর্ব অধ্যায়। কম খরচে বিশাল সৈন্যদল বহনের উদ্দেশ্যে তিনি নিত্যপ্রয়োজনীয় পণ্যের দাম নির্দিষ্ট করে দেন।</a:t>
            </a:r>
            <a:endPar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endParaRPr>
          </a:p>
          <a:p>
            <a:pPr lvl="0" algn="just"/>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শাহনা-ই-মান্ডি </a:t>
            </a:r>
            <a:r>
              <a:rPr lang="bn-IN" b="1" spc="150" dirty="0">
                <a:ln w="11430"/>
                <a:solidFill>
                  <a:srgbClr val="F8F8F8"/>
                </a:solidFill>
                <a:effectLst>
                  <a:outerShdw blurRad="25400" algn="tl" rotWithShape="0">
                    <a:srgbClr val="000000">
                      <a:alpha val="43000"/>
                    </a:srgbClr>
                  </a:outerShdw>
                </a:effectLst>
                <a:latin typeface="Arial" pitchFamily="34" charset="0"/>
                <a:cs typeface="SutonnyUniBanglaOMJ" pitchFamily="2" charset="0"/>
              </a:rPr>
              <a:t>(</a:t>
            </a:r>
            <a:r>
              <a:rPr lang="en-US" b="1" spc="150" dirty="0" err="1">
                <a:ln w="11430"/>
                <a:solidFill>
                  <a:srgbClr val="F8F8F8"/>
                </a:solidFill>
                <a:effectLst>
                  <a:outerShdw blurRad="25400" algn="tl" rotWithShape="0">
                    <a:srgbClr val="000000">
                      <a:alpha val="43000"/>
                    </a:srgbClr>
                  </a:outerShdw>
                </a:effectLst>
                <a:latin typeface="Arial" pitchFamily="34" charset="0"/>
                <a:cs typeface="Arial" pitchFamily="34" charset="0"/>
              </a:rPr>
              <a:t>Shahna</a:t>
            </a:r>
            <a:r>
              <a:rPr lang="en-US" b="1" spc="150" dirty="0">
                <a:ln w="11430"/>
                <a:solidFill>
                  <a:srgbClr val="F8F8F8"/>
                </a:solidFill>
                <a:effectLst>
                  <a:outerShdw blurRad="25400" algn="tl" rotWithShape="0">
                    <a:srgbClr val="000000">
                      <a:alpha val="43000"/>
                    </a:srgbClr>
                  </a:outerShdw>
                </a:effectLst>
                <a:latin typeface="Arial" pitchFamily="34" charset="0"/>
                <a:cs typeface="Arial" pitchFamily="34" charset="0"/>
              </a:rPr>
              <a:t>-i-</a:t>
            </a:r>
            <a:r>
              <a:rPr lang="en-US" b="1" spc="150" dirty="0" err="1">
                <a:ln w="11430"/>
                <a:solidFill>
                  <a:srgbClr val="F8F8F8"/>
                </a:solidFill>
                <a:effectLst>
                  <a:outerShdw blurRad="25400" algn="tl" rotWithShape="0">
                    <a:srgbClr val="000000">
                      <a:alpha val="43000"/>
                    </a:srgbClr>
                  </a:outerShdw>
                </a:effectLst>
                <a:latin typeface="Arial" pitchFamily="34" charset="0"/>
                <a:cs typeface="Arial" pitchFamily="34" charset="0"/>
              </a:rPr>
              <a:t>Mandi</a:t>
            </a:r>
            <a:r>
              <a:rPr lang="en-US" b="1" spc="150" dirty="0">
                <a:ln w="11430"/>
                <a:solidFill>
                  <a:srgbClr val="F8F8F8"/>
                </a:solidFill>
                <a:effectLst>
                  <a:outerShdw blurRad="25400" algn="tl" rotWithShape="0">
                    <a:srgbClr val="000000">
                      <a:alpha val="43000"/>
                    </a:srgbClr>
                  </a:outerShdw>
                </a:effectLst>
                <a:latin typeface="Arial" pitchFamily="34" charset="0"/>
                <a:cs typeface="Arial" pitchFamily="34" charset="0"/>
              </a:rPr>
              <a:t>): </a:t>
            </a:r>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বাজার তদারকির জন্য খাদ্যশস্যের বাজারে বিশেষ কর্মকর্তা বা বাজার পরিদর্শক নিয়োগ করেন।</a:t>
            </a:r>
            <a:endPar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endParaRPr>
          </a:p>
          <a:p>
            <a:pPr lvl="0" algn="just"/>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দেওয়ান-ই-রিয়াত </a:t>
            </a:r>
            <a:r>
              <a:rPr lang="bn-IN"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a:t>
            </a:r>
            <a:r>
              <a:rPr lang="en-US" b="1" spc="150" dirty="0" err="1">
                <a:ln w="11430"/>
                <a:solidFill>
                  <a:srgbClr val="F8F8F8"/>
                </a:solidFill>
                <a:effectLst>
                  <a:outerShdw blurRad="25400" algn="tl" rotWithShape="0">
                    <a:srgbClr val="000000">
                      <a:alpha val="43000"/>
                    </a:srgbClr>
                  </a:outerShdw>
                </a:effectLst>
                <a:latin typeface="Arial" pitchFamily="34" charset="0"/>
                <a:cs typeface="Arial" pitchFamily="34" charset="0"/>
              </a:rPr>
              <a:t>Diwan</a:t>
            </a:r>
            <a:r>
              <a:rPr lang="en-US" b="1" spc="150" dirty="0">
                <a:ln w="11430"/>
                <a:solidFill>
                  <a:srgbClr val="F8F8F8"/>
                </a:solidFill>
                <a:effectLst>
                  <a:outerShdw blurRad="25400" algn="tl" rotWithShape="0">
                    <a:srgbClr val="000000">
                      <a:alpha val="43000"/>
                    </a:srgbClr>
                  </a:outerShdw>
                </a:effectLst>
                <a:latin typeface="Arial" pitchFamily="34" charset="0"/>
                <a:cs typeface="Arial" pitchFamily="34" charset="0"/>
              </a:rPr>
              <a:t>-i-</a:t>
            </a:r>
            <a:r>
              <a:rPr lang="en-US" b="1" spc="150" dirty="0" err="1">
                <a:ln w="11430"/>
                <a:solidFill>
                  <a:srgbClr val="F8F8F8"/>
                </a:solidFill>
                <a:effectLst>
                  <a:outerShdw blurRad="25400" algn="tl" rotWithShape="0">
                    <a:srgbClr val="000000">
                      <a:alpha val="43000"/>
                    </a:srgbClr>
                  </a:outerShdw>
                </a:effectLst>
                <a:latin typeface="Arial" pitchFamily="34" charset="0"/>
                <a:cs typeface="Arial" pitchFamily="34" charset="0"/>
              </a:rPr>
              <a:t>Riyasat</a:t>
            </a:r>
            <a:r>
              <a:rPr lang="en-US" b="1" spc="150" dirty="0">
                <a:ln w="11430"/>
                <a:solidFill>
                  <a:srgbClr val="F8F8F8"/>
                </a:solidFill>
                <a:effectLst>
                  <a:outerShdw blurRad="25400" algn="tl" rotWithShape="0">
                    <a:srgbClr val="000000">
                      <a:alpha val="43000"/>
                    </a:srgbClr>
                  </a:outerShdw>
                </a:effectLst>
                <a:latin typeface="Arial" pitchFamily="34" charset="0"/>
                <a:cs typeface="Arial" pitchFamily="34" charset="0"/>
              </a:rPr>
              <a:t>): </a:t>
            </a:r>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সামগ্রিক বাজার ও ব্যবসায়ীদের নিবন্ধনের জন্য পৃথক রাজস্ব ও বাণিজ্য বিভাগ গঠন।</a:t>
            </a:r>
            <a:endPar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endParaRPr>
          </a:p>
          <a:p>
            <a:pPr lvl="0" algn="just"/>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মূল্য নির্ধারণ ও গুদামজাতকরণ: চাল</a:t>
            </a:r>
            <a:r>
              <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 </a:t>
            </a:r>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ডাল</a:t>
            </a:r>
            <a:r>
              <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 </a:t>
            </a:r>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তেল</a:t>
            </a:r>
            <a:r>
              <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 </a:t>
            </a:r>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কাপড় থেকে শুরু করে গবাদিপশু ও দাস-দাসীদের দাম নির্দিষ্ট করে দেওয়া হয়। সরকারি শস্যাগার গড়ে তুলে খাদ্য সংকট ও দুর্ভিক্ষ রোধ করা হয়।</a:t>
            </a:r>
            <a:endPar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endParaRPr>
          </a:p>
          <a:p>
            <a:pPr lvl="0" algn="just"/>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কঠোর শাস্তি: যে ব্যবসায়ী মাপে কম দিত বা ভেজাল মেশাত</a:t>
            </a:r>
            <a:r>
              <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 </a:t>
            </a:r>
            <a:r>
              <a:rPr lang="bn-IN"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rPr>
              <a:t>তার শরীর থেকে সমপরিমাণ মাংস কেটে নেওয়ার বিধান ছিল।</a:t>
            </a:r>
            <a:endParaRPr lang="en-US" sz="2400" b="1" spc="150" dirty="0">
              <a:ln w="11430"/>
              <a:solidFill>
                <a:srgbClr val="F8F8F8"/>
              </a:solidFill>
              <a:effectLst>
                <a:outerShdw blurRad="25400" algn="tl" rotWithShape="0">
                  <a:srgbClr val="000000">
                    <a:alpha val="43000"/>
                  </a:srgbClr>
                </a:outerShdw>
              </a:effectLst>
              <a:latin typeface="SutonnyUniBanglaOMJ" pitchFamily="2" charset="0"/>
              <a:cs typeface="SutonnyUniBanglaOMJ" pitchFamily="2" charset="0"/>
            </a:endParaRPr>
          </a:p>
        </p:txBody>
      </p:sp>
      <p:sp>
        <p:nvSpPr>
          <p:cNvPr id="5" name="Cube 4"/>
          <p:cNvSpPr/>
          <p:nvPr/>
        </p:nvSpPr>
        <p:spPr>
          <a:xfrm>
            <a:off x="685800" y="152400"/>
            <a:ext cx="8077200" cy="1219200"/>
          </a:xfrm>
          <a:prstGeom prst="cube">
            <a:avLst/>
          </a:prstGeom>
        </p:spPr>
        <p:style>
          <a:lnRef idx="1">
            <a:schemeClr val="dk1"/>
          </a:lnRef>
          <a:fillRef idx="3">
            <a:schemeClr val="dk1"/>
          </a:fillRef>
          <a:effectRef idx="2">
            <a:schemeClr val="dk1"/>
          </a:effectRef>
          <a:fontRef idx="minor">
            <a:schemeClr val="lt1"/>
          </a:fontRef>
        </p:style>
        <p:txBody>
          <a:bodyPr rtlCol="0" anchor="ctr"/>
          <a:lstStyle/>
          <a:p>
            <a:pPr algn="ctr"/>
            <a:r>
              <a:rPr lang="bn-IN"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SutonnyUniBanglaOMJ" pitchFamily="2" charset="0"/>
                <a:cs typeface="SutonnyUniBanglaOMJ" pitchFamily="2" charset="0"/>
              </a:rPr>
              <a:t>৫. অর্থনৈতিক ও বাজার নিয়ন্ত্রণ নীতি </a:t>
            </a:r>
            <a:r>
              <a:rPr lang="bn-IN"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gency FB" pitchFamily="34" charset="0"/>
                <a:cs typeface="SutonnyUniBanglaOMJ" pitchFamily="2" charset="0"/>
              </a:rPr>
              <a:t>(</a:t>
            </a:r>
            <a:r>
              <a:rPr lang="en-US" sz="2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Agency FB" pitchFamily="34" charset="0"/>
                <a:cs typeface="SutonnyUniBanglaOMJ" pitchFamily="2" charset="0"/>
              </a:rPr>
              <a:t>Market Control System)</a:t>
            </a:r>
          </a:p>
        </p:txBody>
      </p:sp>
    </p:spTree>
    <p:extLst>
      <p:ext uri="{BB962C8B-B14F-4D97-AF65-F5344CB8AC3E}">
        <p14:creationId xmlns:p14="http://schemas.microsoft.com/office/powerpoint/2010/main" val="3252099584"/>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134</TotalTime>
  <Words>1024</Words>
  <Application>Microsoft Office PowerPoint</Application>
  <PresentationFormat>On-screen Show (4:3)</PresentationFormat>
  <Paragraphs>78</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Equity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Mizan</dc:creator>
  <cp:lastModifiedBy>Mizan</cp:lastModifiedBy>
  <cp:revision>27</cp:revision>
  <dcterms:created xsi:type="dcterms:W3CDTF">2026-07-10T15:02:16Z</dcterms:created>
  <dcterms:modified xsi:type="dcterms:W3CDTF">2026-07-26T07:00:02Z</dcterms:modified>
</cp:coreProperties>
</file>