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4" r:id="rId2"/>
    <p:sldId id="286" r:id="rId3"/>
    <p:sldId id="261" r:id="rId4"/>
    <p:sldId id="263" r:id="rId5"/>
    <p:sldId id="265" r:id="rId6"/>
    <p:sldId id="267" r:id="rId7"/>
    <p:sldId id="273" r:id="rId8"/>
    <p:sldId id="269" r:id="rId9"/>
    <p:sldId id="275" r:id="rId10"/>
    <p:sldId id="277" r:id="rId11"/>
    <p:sldId id="279" r:id="rId12"/>
    <p:sldId id="281" r:id="rId13"/>
    <p:sldId id="271" r:id="rId14"/>
    <p:sldId id="288" r:id="rId15"/>
    <p:sldId id="289" r:id="rId16"/>
    <p:sldId id="290" r:id="rId17"/>
    <p:sldId id="283" r:id="rId18"/>
    <p:sldId id="295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52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NULL" TargetMode="External"/><Relationship Id="rId1" Type="http://schemas.openxmlformats.org/officeDocument/2006/relationships/tags" Target="../tags/tag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09800" y="0"/>
            <a:ext cx="3657600" cy="2286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 </a:t>
            </a:r>
            <a:r>
              <a:rPr lang="bn-BD" sz="8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শুভেচ্ছা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0" y="2286000"/>
            <a:ext cx="9143999" cy="4231184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মোহাম্মদ জালাল উদ্দিন</a:t>
            </a:r>
          </a:p>
          <a:p>
            <a:pPr algn="ctr"/>
            <a:r>
              <a:rPr lang="en-US" sz="36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সিনিয়র</a:t>
            </a:r>
            <a:r>
              <a:rPr lang="bn-BD" sz="36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শিক্ষক</a:t>
            </a:r>
          </a:p>
          <a:p>
            <a:pPr algn="ctr"/>
            <a:r>
              <a:rPr lang="bn-BD" sz="36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রাংগামাটি সরকারি </a:t>
            </a:r>
            <a:r>
              <a:rPr lang="en-US" sz="36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বালিকা</a:t>
            </a:r>
            <a:r>
              <a:rPr lang="en-US" sz="36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উচ্চ বিদ্যালয় </a:t>
            </a:r>
          </a:p>
          <a:p>
            <a:pPr algn="ctr"/>
            <a:r>
              <a:rPr lang="bn-BD" sz="36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রাংগামাটি পার্বত্য জেলা</a:t>
            </a:r>
          </a:p>
          <a:p>
            <a:pPr algn="ctr"/>
            <a:r>
              <a:rPr lang="bn-BD" sz="36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মোবাইল নং -০১৫৫৬৫২৯৩৬৩।</a:t>
            </a:r>
          </a:p>
          <a:p>
            <a:pPr algn="ctr"/>
            <a:endParaRPr lang="bn-BD" sz="3600" dirty="0" smtClean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0"/>
            <a:ext cx="3276600" cy="2286000"/>
          </a:xfrm>
          <a:prstGeom prst="rect">
            <a:avLst/>
          </a:prstGeom>
        </p:spPr>
      </p:pic>
      <p:sp>
        <p:nvSpPr>
          <p:cNvPr id="1026" name="AutoShape 2" descr="blob:https://web.whatsapp.com/df22e0f9-3f3b-4ea7-acc1-1fae361a2fb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8" name="AutoShape 4" descr="blob:https://web.whatsapp.com/df22e0f9-3f3b-4ea7-acc1-1fae361a2fb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" name="Picture 8" descr="jalal pic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1"/>
            <a:ext cx="2286000" cy="228600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90647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5800" y="1066800"/>
            <a:ext cx="3352800" cy="19812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76800" y="3810000"/>
            <a:ext cx="3657600" cy="20574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9600" y="3657600"/>
            <a:ext cx="3491552" cy="204950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TextBox 7"/>
          <p:cNvSpPr txBox="1"/>
          <p:nvPr/>
        </p:nvSpPr>
        <p:spPr>
          <a:xfrm>
            <a:off x="1600200" y="228600"/>
            <a:ext cx="647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স্প্রেডশিট</a:t>
            </a:r>
            <a:r>
              <a:rPr lang="en-US" sz="3200" dirty="0" smtClean="0"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সফটওয়ার</a:t>
            </a:r>
            <a:r>
              <a:rPr lang="en-US" sz="3200" dirty="0" smtClean="0"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ব্যবহারের</a:t>
            </a:r>
            <a:r>
              <a:rPr lang="en-US" sz="3200" dirty="0" smtClean="0"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ক্ষেত্রসমূহঃ</a:t>
            </a:r>
            <a:endParaRPr lang="en-US" sz="3200" dirty="0">
              <a:solidFill>
                <a:schemeClr val="accent3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14400" y="3048000"/>
            <a:ext cx="2514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পরীক্ষার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রেজাল্ট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81600" y="3124200"/>
            <a:ext cx="2514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বাজেট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ঘোষণায়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5800" y="5943600"/>
            <a:ext cx="312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বার্ষিক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পরিকল্পনায়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15000" y="5943600"/>
            <a:ext cx="2514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গাণিতিক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হিসাবে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3" name="Picture 12" descr="baject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4400" y="1066800"/>
            <a:ext cx="3429000" cy="2004452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800" y="990600"/>
            <a:ext cx="3527385" cy="20574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952"/>
          <a:stretch/>
        </p:blipFill>
        <p:spPr>
          <a:xfrm>
            <a:off x="4648200" y="914400"/>
            <a:ext cx="3955622" cy="20574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3657600"/>
            <a:ext cx="3955623" cy="2057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8600" y="3733800"/>
            <a:ext cx="3527386" cy="205740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676400" y="152400"/>
            <a:ext cx="553709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স্প্রেডশিট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সফটওয়ার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ব্যবহারের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ক্ষেত্রসমূহঃ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" y="3200400"/>
            <a:ext cx="1828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ক্রিকেট</a:t>
            </a:r>
            <a:r>
              <a:rPr lang="en-US" dirty="0" smtClean="0"/>
              <a:t> </a:t>
            </a:r>
            <a:r>
              <a:rPr lang="en-US" dirty="0" err="1" smtClean="0"/>
              <a:t>খেলায়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562600" y="3048000"/>
            <a:ext cx="152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ব্যবসায়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66800" y="6096000"/>
            <a:ext cx="1981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পরিসংখ্যানে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19800" y="6019800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গবেষণায়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533400"/>
            <a:ext cx="24384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দলীয়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কাজঃ</a:t>
            </a:r>
            <a:endParaRPr lang="en-US" sz="36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5029200"/>
            <a:ext cx="7620000" cy="107721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স্পেডশিট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সফটওয়ার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ক্ষেত্রে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তার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তালিকা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download (4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371600"/>
            <a:ext cx="7543800" cy="3505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72108" y="1343085"/>
            <a:ext cx="746786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08000" indent="-508000">
              <a:buFont typeface="Wingdings" pitchFamily="2" charset="2"/>
              <a:buChar char="Ø"/>
            </a:pPr>
            <a:r>
              <a:rPr lang="bn-BD" sz="36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শিক্ষা ক্ষেত্রে ফলাফল বিশ্লেষণ,</a:t>
            </a:r>
          </a:p>
          <a:p>
            <a:pPr marL="508000" indent="-508000">
              <a:buFont typeface="Wingdings" pitchFamily="2" charset="2"/>
              <a:buChar char="Ø"/>
            </a:pP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আয়-ব্যয় হিসাবে;</a:t>
            </a:r>
          </a:p>
          <a:p>
            <a:pPr marL="508000" indent="-508000">
              <a:buFont typeface="Wingdings" pitchFamily="2" charset="2"/>
              <a:buChar char="Ø"/>
            </a:pP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বাজেট তৈরিতে;</a:t>
            </a:r>
          </a:p>
          <a:p>
            <a:pPr marL="508000" indent="-508000">
              <a:buFont typeface="Wingdings" pitchFamily="2" charset="2"/>
              <a:buChar char="Ø"/>
            </a:pP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কর্মকর্তা কর্মচারীদের বেতন সংক্রান্ত হিসাবে;</a:t>
            </a:r>
          </a:p>
          <a:p>
            <a:pPr marL="508000" indent="-508000">
              <a:buFont typeface="Wingdings" pitchFamily="2" charset="2"/>
              <a:buChar char="Ø"/>
            </a:pP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আয়কর হিসাব ও বিশ্লেষ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ণে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;</a:t>
            </a:r>
          </a:p>
          <a:p>
            <a:pPr marL="508000" indent="-508000">
              <a:buFont typeface="Wingdings" pitchFamily="2" charset="2"/>
              <a:buChar char="Ø"/>
            </a:pP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এয়ারলাইন্স রেজার্ভেশনে;</a:t>
            </a:r>
          </a:p>
          <a:p>
            <a:pPr marL="508000" indent="-508000">
              <a:buFont typeface="Wingdings" pitchFamily="2" charset="2"/>
              <a:buChar char="Ø"/>
            </a:pP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নির্বাচনের ভোট গ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ণ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নায়;</a:t>
            </a:r>
          </a:p>
          <a:p>
            <a:pPr marL="508000" indent="-508000">
              <a:buFont typeface="Wingdings" pitchFamily="2" charset="2"/>
              <a:buChar char="Ø"/>
            </a:pP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খেলোয়াড়দের প্রদর্শিত ক্রীড়াকৌশল মূল্যায়নে।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7387" y="457200"/>
            <a:ext cx="47252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blipFill>
                  <a:blip r:embed="rId2"/>
                  <a:tile tx="0" ty="0" sx="100000" sy="100000" flip="none" algn="tl"/>
                </a:blipFill>
                <a:latin typeface="NikoshBAN" pitchFamily="2" charset="0"/>
                <a:cs typeface="NikoshBAN" pitchFamily="2" charset="0"/>
              </a:rPr>
              <a:t>স্প্রেডশিট ব্যবহারের ক্ষেত্র সমূহ:</a:t>
            </a:r>
            <a:endParaRPr lang="en-US" sz="3600" b="1" dirty="0">
              <a:blipFill>
                <a:blip r:embed="rId2"/>
                <a:tile tx="0" ty="0" sx="100000" sy="100000" flip="none" algn="tl"/>
              </a:blip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9537112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2EB33C59-BF68-4C73-9A49-922DD92864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082" y="3705316"/>
            <a:ext cx="3314731" cy="257554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565C8819-94EC-47A2-8E79-D5F5213C8519}"/>
              </a:ext>
            </a:extLst>
          </p:cNvPr>
          <p:cNvSpPr txBox="1"/>
          <p:nvPr/>
        </p:nvSpPr>
        <p:spPr>
          <a:xfrm>
            <a:off x="690415" y="421844"/>
            <a:ext cx="3306398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Nikosh" panose="02000000000000000000" pitchFamily="2" charset="0"/>
                <a:cs typeface="Nikosh" panose="02000000000000000000" pitchFamily="2" charset="0"/>
              </a:rPr>
              <a:t>                  </a:t>
            </a:r>
            <a:r>
              <a:rPr lang="en-US" sz="2400" b="1" dirty="0" err="1">
                <a:latin typeface="Nikosh" panose="02000000000000000000" pitchFamily="2" charset="0"/>
                <a:cs typeface="Nikosh" panose="02000000000000000000" pitchFamily="2" charset="0"/>
              </a:rPr>
              <a:t>যোগঃ</a:t>
            </a:r>
            <a:r>
              <a:rPr lang="en-US" sz="24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</a:p>
          <a:p>
            <a: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  <a:t>Rules1: </a:t>
            </a:r>
          </a:p>
          <a:p>
            <a: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  <a:t>=sum( num1+num 2+….)</a:t>
            </a:r>
          </a:p>
          <a:p>
            <a: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  <a:t>Rules1:</a:t>
            </a:r>
          </a:p>
          <a:p>
            <a: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  <a:t> “=sum()” </a:t>
            </a:r>
            <a:r>
              <a:rPr lang="en-US" sz="2000" dirty="0" err="1">
                <a:latin typeface="Nikosh" panose="02000000000000000000" pitchFamily="2" charset="0"/>
                <a:cs typeface="Nikosh" panose="02000000000000000000" pitchFamily="2" charset="0"/>
              </a:rPr>
              <a:t>ফাংশন</a:t>
            </a:r>
            <a:r>
              <a:rPr lang="en-US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000" dirty="0" err="1">
                <a:latin typeface="Nikosh" panose="02000000000000000000" pitchFamily="2" charset="0"/>
                <a:cs typeface="Nikosh" panose="02000000000000000000" pitchFamily="2" charset="0"/>
              </a:rPr>
              <a:t>ব্যবহার</a:t>
            </a:r>
            <a:r>
              <a:rPr lang="en-US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000" dirty="0" err="1">
                <a:latin typeface="Nikosh" panose="02000000000000000000" pitchFamily="2" charset="0"/>
                <a:cs typeface="Nikosh" panose="02000000000000000000" pitchFamily="2" charset="0"/>
              </a:rPr>
              <a:t>করব</a:t>
            </a:r>
            <a:r>
              <a:rPr lang="en-US" sz="2000" dirty="0"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</a:p>
          <a:p>
            <a: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  <a:t>=sum( starting cell</a:t>
            </a:r>
            <a:r>
              <a:rPr lang="en-US" sz="2800" dirty="0">
                <a:latin typeface="Nikosh" panose="02000000000000000000" pitchFamily="2" charset="0"/>
                <a:cs typeface="Nikosh" panose="02000000000000000000" pitchFamily="2" charset="0"/>
              </a:rPr>
              <a:t>: </a:t>
            </a:r>
            <a:r>
              <a:rPr lang="en-US" dirty="0" err="1">
                <a:latin typeface="Nikosh" panose="02000000000000000000" pitchFamily="2" charset="0"/>
                <a:cs typeface="Nikosh" panose="02000000000000000000" pitchFamily="2" charset="0"/>
              </a:rPr>
              <a:t>Finising</a:t>
            </a:r>
            <a: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  <a:t> cell)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4EC93F9-C3F3-4AC5-84A0-6DC1FEF25387}"/>
              </a:ext>
            </a:extLst>
          </p:cNvPr>
          <p:cNvSpPr txBox="1"/>
          <p:nvPr/>
        </p:nvSpPr>
        <p:spPr>
          <a:xfrm>
            <a:off x="5391464" y="348102"/>
            <a:ext cx="3306398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Nikosh" panose="02000000000000000000" pitchFamily="2" charset="0"/>
                <a:cs typeface="Nikosh" panose="02000000000000000000" pitchFamily="2" charset="0"/>
              </a:rPr>
              <a:t>                  </a:t>
            </a:r>
            <a:r>
              <a:rPr lang="en-US" sz="2400" b="1" dirty="0" err="1">
                <a:latin typeface="Nikosh" panose="02000000000000000000" pitchFamily="2" charset="0"/>
                <a:cs typeface="Nikosh" panose="02000000000000000000" pitchFamily="2" charset="0"/>
              </a:rPr>
              <a:t>গুণঃ</a:t>
            </a:r>
            <a:r>
              <a:rPr lang="en-US" sz="24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</a:p>
          <a:p>
            <a: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  <a:t>Rules1: </a:t>
            </a:r>
          </a:p>
          <a:p>
            <a: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  <a:t>=sum( num1*num 2*….)</a:t>
            </a:r>
          </a:p>
          <a:p>
            <a: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  <a:t>Rules1:</a:t>
            </a:r>
          </a:p>
          <a:p>
            <a: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  <a:t> “=product()” </a:t>
            </a:r>
            <a:r>
              <a:rPr lang="en-US" sz="2000" dirty="0" err="1">
                <a:latin typeface="Nikosh" panose="02000000000000000000" pitchFamily="2" charset="0"/>
                <a:cs typeface="Nikosh" panose="02000000000000000000" pitchFamily="2" charset="0"/>
              </a:rPr>
              <a:t>ফাংশন</a:t>
            </a:r>
            <a:r>
              <a:rPr lang="en-US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000" dirty="0" err="1">
                <a:latin typeface="Nikosh" panose="02000000000000000000" pitchFamily="2" charset="0"/>
                <a:cs typeface="Nikosh" panose="02000000000000000000" pitchFamily="2" charset="0"/>
              </a:rPr>
              <a:t>ব্যবহার</a:t>
            </a:r>
            <a:r>
              <a:rPr lang="en-US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000" dirty="0" err="1">
                <a:latin typeface="Nikosh" panose="02000000000000000000" pitchFamily="2" charset="0"/>
                <a:cs typeface="Nikosh" panose="02000000000000000000" pitchFamily="2" charset="0"/>
              </a:rPr>
              <a:t>করব</a:t>
            </a:r>
            <a:r>
              <a:rPr lang="en-US" sz="2000" dirty="0"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</a:p>
          <a:p>
            <a: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  <a:t>=product( starting cell</a:t>
            </a:r>
            <a:r>
              <a:rPr lang="en-US" sz="2800" dirty="0">
                <a:latin typeface="Nikosh" panose="02000000000000000000" pitchFamily="2" charset="0"/>
                <a:cs typeface="Nikosh" panose="02000000000000000000" pitchFamily="2" charset="0"/>
              </a:rPr>
              <a:t>: </a:t>
            </a:r>
            <a:r>
              <a:rPr lang="en-US" dirty="0" err="1">
                <a:latin typeface="Nikosh" panose="02000000000000000000" pitchFamily="2" charset="0"/>
                <a:cs typeface="Nikosh" panose="02000000000000000000" pitchFamily="2" charset="0"/>
              </a:rPr>
              <a:t>Finising</a:t>
            </a:r>
            <a: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  <a:t> cell)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01C99B49-805C-4CB0-B49C-DB8ABDC995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2350" y="3624286"/>
            <a:ext cx="3834866" cy="25462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2192160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565C8819-94EC-47A2-8E79-D5F5213C8519}"/>
              </a:ext>
            </a:extLst>
          </p:cNvPr>
          <p:cNvSpPr txBox="1"/>
          <p:nvPr/>
        </p:nvSpPr>
        <p:spPr>
          <a:xfrm>
            <a:off x="682081" y="706980"/>
            <a:ext cx="33063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Nikosh" panose="02000000000000000000" pitchFamily="2" charset="0"/>
                <a:cs typeface="Nikosh" panose="02000000000000000000" pitchFamily="2" charset="0"/>
              </a:rPr>
              <a:t>                  </a:t>
            </a:r>
            <a:r>
              <a:rPr lang="en-US" sz="2400" b="1" dirty="0" err="1">
                <a:latin typeface="Nikosh" panose="02000000000000000000" pitchFamily="2" charset="0"/>
                <a:cs typeface="Nikosh" panose="02000000000000000000" pitchFamily="2" charset="0"/>
              </a:rPr>
              <a:t>বিয়োগঃ</a:t>
            </a:r>
            <a:r>
              <a:rPr lang="en-US" sz="24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</a:p>
          <a:p>
            <a: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  <a:t>Rules: </a:t>
            </a:r>
          </a:p>
          <a:p>
            <a: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  <a:t>=sum( num1- num 2)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4EC93F9-C3F3-4AC5-84A0-6DC1FEF25387}"/>
              </a:ext>
            </a:extLst>
          </p:cNvPr>
          <p:cNvSpPr txBox="1"/>
          <p:nvPr/>
        </p:nvSpPr>
        <p:spPr>
          <a:xfrm>
            <a:off x="5446770" y="706979"/>
            <a:ext cx="33063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Nikosh" panose="02000000000000000000" pitchFamily="2" charset="0"/>
                <a:cs typeface="Nikosh" panose="02000000000000000000" pitchFamily="2" charset="0"/>
              </a:rPr>
              <a:t>                  </a:t>
            </a:r>
            <a:r>
              <a:rPr lang="en-US" sz="2400" b="1" dirty="0" err="1">
                <a:latin typeface="Nikosh" panose="02000000000000000000" pitchFamily="2" charset="0"/>
                <a:cs typeface="Nikosh" panose="02000000000000000000" pitchFamily="2" charset="0"/>
              </a:rPr>
              <a:t>ভাগঃ</a:t>
            </a:r>
            <a:r>
              <a:rPr lang="en-US" sz="24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</a:p>
          <a:p>
            <a: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  <a:t>Rules: </a:t>
            </a:r>
          </a:p>
          <a:p>
            <a: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  <a:t>=sum( num1/num 2)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C30CD7A9-893D-44D2-B305-EE91AC9AC4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57" y="3624286"/>
            <a:ext cx="3805545" cy="240288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5E1D96A8-9BA4-48DB-B3C8-541B8B7CAB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6764" y="3624286"/>
            <a:ext cx="3906404" cy="222373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1461041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565C8819-94EC-47A2-8E79-D5F5213C8519}"/>
              </a:ext>
            </a:extLst>
          </p:cNvPr>
          <p:cNvSpPr txBox="1"/>
          <p:nvPr/>
        </p:nvSpPr>
        <p:spPr>
          <a:xfrm>
            <a:off x="682082" y="706979"/>
            <a:ext cx="33884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Nikosh" panose="02000000000000000000" pitchFamily="2" charset="0"/>
                <a:cs typeface="Nikosh" panose="02000000000000000000" pitchFamily="2" charset="0"/>
              </a:rPr>
              <a:t>                  </a:t>
            </a:r>
            <a:r>
              <a:rPr lang="en-US" sz="2400" b="1" dirty="0" err="1">
                <a:latin typeface="Nikosh" panose="02000000000000000000" pitchFamily="2" charset="0"/>
                <a:cs typeface="Nikosh" panose="02000000000000000000" pitchFamily="2" charset="0"/>
              </a:rPr>
              <a:t>গড়ঃ</a:t>
            </a:r>
            <a:r>
              <a:rPr lang="en-US" sz="24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</a:p>
          <a:p>
            <a: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  <a:t>Rules: </a:t>
            </a:r>
          </a:p>
          <a:p>
            <a: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  <a:t>=average( Starting cell</a:t>
            </a:r>
            <a:r>
              <a:rPr lang="en-US" sz="2000" dirty="0">
                <a:latin typeface="Nikosh" panose="02000000000000000000" pitchFamily="2" charset="0"/>
                <a:cs typeface="Nikosh" panose="02000000000000000000" pitchFamily="2" charset="0"/>
              </a:rPr>
              <a:t>:</a:t>
            </a:r>
            <a: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  <a:t> Finishing cell)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4EC93F9-C3F3-4AC5-84A0-6DC1FEF25387}"/>
              </a:ext>
            </a:extLst>
          </p:cNvPr>
          <p:cNvSpPr txBox="1"/>
          <p:nvPr/>
        </p:nvSpPr>
        <p:spPr>
          <a:xfrm>
            <a:off x="5446770" y="706978"/>
            <a:ext cx="33884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Nikosh" panose="02000000000000000000" pitchFamily="2" charset="0"/>
                <a:cs typeface="Nikosh" panose="02000000000000000000" pitchFamily="2" charset="0"/>
              </a:rPr>
              <a:t>                  </a:t>
            </a:r>
            <a:r>
              <a:rPr lang="en-US" sz="2400" b="1" dirty="0" err="1">
                <a:latin typeface="Nikosh" panose="02000000000000000000" pitchFamily="2" charset="0"/>
                <a:cs typeface="Nikosh" panose="02000000000000000000" pitchFamily="2" charset="0"/>
              </a:rPr>
              <a:t>কাউন্টঃ</a:t>
            </a:r>
            <a:r>
              <a:rPr lang="en-US" sz="24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</a:p>
          <a:p>
            <a: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  <a:t>Rules: </a:t>
            </a:r>
          </a:p>
          <a:p>
            <a: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  <a:t>=count( Starting cell</a:t>
            </a:r>
            <a:r>
              <a:rPr lang="en-US" sz="2000" dirty="0">
                <a:latin typeface="Nikosh" panose="02000000000000000000" pitchFamily="2" charset="0"/>
                <a:cs typeface="Nikosh" panose="02000000000000000000" pitchFamily="2" charset="0"/>
              </a:rPr>
              <a:t>:</a:t>
            </a:r>
            <a: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  <a:t> Finishing cell)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32B69BD1-65C9-484E-BCE9-99FD5C160A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33" y="3624286"/>
            <a:ext cx="3679722" cy="23619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13540287-FC14-4CEB-947D-1D0AEABAA7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1687" y="3717753"/>
            <a:ext cx="3526184" cy="226846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3042393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609600"/>
            <a:ext cx="26670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3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কাজঃ</a:t>
            </a:r>
            <a:endParaRPr lang="en-US" sz="36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24000" y="5562600"/>
            <a:ext cx="647700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স্প্রেডশিট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সফটওয়ার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ব্যবহারের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ক্ষেত্র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সমূহ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2800" dirty="0">
              <a:solidFill>
                <a:schemeClr val="accent6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Picture 10" descr="87622ee26bd10d14e520904a938cae0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724025"/>
            <a:ext cx="6096000" cy="3409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63273" y="4423893"/>
            <a:ext cx="4572000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3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13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 descr="sovolong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743200" y="2743200"/>
            <a:ext cx="4114800" cy="1447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9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7180773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914400"/>
            <a:ext cx="8153400" cy="437042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8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8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যোগাযোগ</a:t>
            </a:r>
            <a:r>
              <a:rPr lang="en-US" sz="8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</a:t>
            </a:r>
            <a:endParaRPr lang="bn-BD" sz="8000" dirty="0" smtClean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6600" dirty="0" smtClean="0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10</a:t>
            </a:r>
            <a:r>
              <a:rPr lang="bn-BD" sz="6600" dirty="0" smtClean="0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 শ্রেণি</a:t>
            </a:r>
            <a:endParaRPr lang="en-US" sz="6600" dirty="0" smtClean="0">
              <a:solidFill>
                <a:srgbClr val="92D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6600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অধ্যায়ঃ</a:t>
            </a:r>
            <a:r>
              <a:rPr lang="en-US" sz="6600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6600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চার</a:t>
            </a:r>
          </a:p>
          <a:p>
            <a:pPr algn="ctr"/>
            <a:r>
              <a:rPr lang="bn-BD" sz="6600" dirty="0" smtClean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6600" dirty="0" smtClean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bn-BD" sz="6600" dirty="0" smtClean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৫০ মিনিট</a:t>
            </a:r>
            <a:endParaRPr lang="bn-BD" sz="13800" dirty="0" smtClean="0">
              <a:solidFill>
                <a:srgbClr val="FFC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10433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89919" y="304800"/>
            <a:ext cx="48541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চল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atin typeface="NikoshBAN" pitchFamily="2" charset="0"/>
                <a:cs typeface="NikoshBAN" pitchFamily="2" charset="0"/>
              </a:rPr>
              <a:t>দেখি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MS OFFICE WOR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720" y="914401"/>
            <a:ext cx="3124199" cy="22565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MS EXE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8400" y="1012686"/>
            <a:ext cx="2165680" cy="22097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0" y="3048000"/>
            <a:ext cx="2971800" cy="707886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এম এস ওয়ার্ড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48400" y="3142532"/>
            <a:ext cx="2188426" cy="58477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এম এস এক্সেল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 descr="gun 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3715" y="4114800"/>
            <a:ext cx="4839376" cy="149563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566506" y="5791200"/>
            <a:ext cx="51920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স্প্রেডশিটের  মাধ্যমে গুনফল বের করা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2644" y="1062184"/>
            <a:ext cx="2227496" cy="123176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794919" y="3087469"/>
            <a:ext cx="2379556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পাওয়ার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পয়েন্ট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427735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22612" y="1524000"/>
            <a:ext cx="7086599" cy="110799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6600" dirty="0">
                <a:latin typeface="NikoshBAN" pitchFamily="2" charset="0"/>
                <a:cs typeface="NikoshBAN" pitchFamily="2" charset="0"/>
              </a:rPr>
              <a:t>আজকের পাঠের</a:t>
            </a:r>
            <a:r>
              <a:rPr lang="en-US" sz="6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66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6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9406" y="3429000"/>
            <a:ext cx="8001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স্প্রেডশিড</a:t>
            </a:r>
            <a:r>
              <a:rPr lang="en-US" sz="5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bn-BD" sz="5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আমার হিসাব</a:t>
            </a:r>
            <a:r>
              <a:rPr lang="en-US" sz="5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– </a:t>
            </a:r>
            <a:r>
              <a:rPr lang="en-US" sz="5400" b="1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নিকাশ</a:t>
            </a:r>
            <a:r>
              <a:rPr lang="en-US" sz="5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sz="5400" b="1" dirty="0" smtClean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930569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7200" y="2287728"/>
            <a:ext cx="8171258" cy="3170099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marL="571500" indent="-571500">
              <a:buFont typeface="Wingdings" pitchFamily="2" charset="2"/>
              <a:buChar char="v"/>
            </a:pP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স্প্রেড</a:t>
            </a:r>
            <a:r>
              <a:rPr lang="bn-BD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ট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;</a:t>
            </a:r>
            <a:r>
              <a:rPr lang="bn-BD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2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marL="571500" indent="-571500">
              <a:buFont typeface="Wingdings" pitchFamily="2" charset="2"/>
              <a:buChar char="v"/>
            </a:pPr>
            <a:r>
              <a:rPr lang="bn-BD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স্প্রেডশিটের গুরুত্বপূর্ণ বৈশিষ্ট্য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গুলো</a:t>
            </a:r>
            <a:r>
              <a:rPr lang="bn-BD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bn-BD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পারবে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; </a:t>
            </a:r>
            <a:endParaRPr lang="bn-BD" sz="32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marL="571500" indent="-571500">
              <a:buFont typeface="Wingdings" pitchFamily="2" charset="2"/>
              <a:buChar char="v"/>
            </a:pPr>
            <a:r>
              <a:rPr lang="bn-BD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স্প্রেডশিটের ব্যবহারের ক্ষেত্রগুলো চিহ্নিত করতে পারবে</a:t>
            </a:r>
            <a:r>
              <a:rPr lang="en-US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;</a:t>
            </a:r>
            <a:endParaRPr lang="en-US" sz="32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marL="571500" indent="-571500">
              <a:buFont typeface="Wingdings" pitchFamily="2" charset="2"/>
              <a:buChar char="v"/>
            </a:pPr>
            <a:r>
              <a:rPr lang="bn-BD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স্প্রেডশিটের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ব্যবহারের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কৌশল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;</a:t>
            </a:r>
            <a:endParaRPr lang="bn-BD" sz="32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marL="571500" indent="-571500">
              <a:buFont typeface="Wingdings" pitchFamily="2" charset="2"/>
              <a:buChar char="v"/>
            </a:pPr>
            <a:r>
              <a:rPr lang="bn-BD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স্প্রেডশিট ব্যবহার করে গুণ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ভাগ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শতকরা</a:t>
            </a:r>
            <a:r>
              <a:rPr lang="bn-BD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করতে পারবে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;</a:t>
            </a:r>
          </a:p>
          <a:p>
            <a:pPr marL="571500" indent="-571500">
              <a:buFont typeface="Wingdings" pitchFamily="2" charset="2"/>
              <a:buChar char="v"/>
            </a:pP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স্প্রেডশিটের</a:t>
            </a:r>
            <a:r>
              <a:rPr lang="en-US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হিসাব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নিকাশ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;</a:t>
            </a:r>
            <a:endParaRPr lang="bn-BD" sz="32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7429" y="533402"/>
            <a:ext cx="769190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</a:p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এই পাঠ শেষে শিক্ষার্থীরা- </a:t>
            </a:r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="" xmlns:p14="http://schemas.microsoft.com/office/powerpoint/2010/main" r:embed="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="" xmlns:p14="http://schemas.microsoft.com/office/powerpoint/2010/main" val="40856489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3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600" y="2209800"/>
            <a:ext cx="873283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08000" indent="-508000">
              <a:buFont typeface="Wingdings" pitchFamily="2" charset="2"/>
              <a:buChar char="v"/>
            </a:pP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বিভিন্ন রকমের সংখ্যা বা অক্ষর ভিত্তিক উপাত্ত নিয়ে কাজ করা যায়।</a:t>
            </a:r>
          </a:p>
          <a:p>
            <a:pPr marL="566738" indent="-566738">
              <a:buFont typeface="Wingdings" pitchFamily="2" charset="2"/>
              <a:buChar char="v"/>
            </a:pP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যে কোনো ধরনের হিসাবের জন্য সুবিধাজনক।</a:t>
            </a:r>
          </a:p>
          <a:p>
            <a:pPr marL="566738" indent="-566738">
              <a:buFont typeface="Wingdings" pitchFamily="2" charset="2"/>
              <a:buChar char="v"/>
            </a:pP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কলাম ও সারি থাকার কার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ণে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উপাত্ত শ্রেণিকরণ সহজ।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endParaRPr lang="bn-BD" sz="2800" dirty="0" smtClean="0">
              <a:latin typeface="NikoshBAN" pitchFamily="2" charset="0"/>
              <a:cs typeface="NikoshBAN" pitchFamily="2" charset="0"/>
            </a:endParaRPr>
          </a:p>
          <a:p>
            <a:pPr marL="566738" indent="-566738">
              <a:buFont typeface="Wingdings" pitchFamily="2" charset="2"/>
              <a:buChar char="v"/>
            </a:pP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সূত্র ব্যবহারের সুযোগ থাকায় অনেক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বেশি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উপাত্ত নিয়ে কাজ করা যায়।</a:t>
            </a:r>
          </a:p>
          <a:p>
            <a:pPr marL="566738" indent="-566738">
              <a:buFont typeface="Wingdings" pitchFamily="2" charset="2"/>
              <a:buChar char="v"/>
            </a:pP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বিভিন্ন ফাংশন সূত্রাকারে ব্যবহার করে সহজে উপাত্ত বিশ্লেষণ করা যায়।</a:t>
            </a:r>
          </a:p>
          <a:p>
            <a:pPr marL="566738" indent="-566738">
              <a:buFont typeface="Wingdings" pitchFamily="2" charset="2"/>
              <a:buChar char="v"/>
            </a:pP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আকর্ষণীয় গ্রাফ,চার্ট ব্যবহার করে উপাত্ত উপস্থাপন করা যায়।</a:t>
            </a:r>
          </a:p>
        </p:txBody>
      </p:sp>
      <p:sp>
        <p:nvSpPr>
          <p:cNvPr id="7" name="Rectangle 6"/>
          <p:cNvSpPr/>
          <p:nvPr/>
        </p:nvSpPr>
        <p:spPr>
          <a:xfrm>
            <a:off x="381000" y="533400"/>
            <a:ext cx="7848600" cy="1219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rgbClr val="FF0000"/>
                </a:solidFill>
              </a:rPr>
              <a:t>স্প্রেডশিট বিশ্লেষণের বৈশিষ্ট্য সমূহ-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58018988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685800"/>
            <a:ext cx="381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স্প্রেডশিটের</a:t>
            </a:r>
            <a:r>
              <a:rPr lang="en-US" sz="4000" dirty="0" smtClean="0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ধারণাঃ</a:t>
            </a:r>
            <a:r>
              <a:rPr lang="en-US" sz="4000" dirty="0" smtClean="0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-</a:t>
            </a:r>
            <a:endParaRPr lang="en-US" sz="4000" dirty="0">
              <a:solidFill>
                <a:schemeClr val="accent3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1000" y="2057400"/>
            <a:ext cx="8077200" cy="1371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304800" y="4038600"/>
            <a:ext cx="8305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স্প্রেডশিট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হলো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এক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ধরনের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কম্পিউটার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প্রোগ্রাম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।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স্প্রেডশিট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শব্দের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আভিধানিক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অর্থ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হলো</a:t>
            </a:r>
            <a:endParaRPr lang="en-US" sz="2400" dirty="0" smtClean="0"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ছড়ানো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বড়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মাপের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কাগজ।একে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ওয়ার্কবুকও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বলা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হয়।একটি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রেজিষ্ট্রি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খাতায়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যেমন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অনেক</a:t>
            </a:r>
            <a:endParaRPr lang="en-US" sz="2400" dirty="0" smtClean="0"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গুলো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পৃষ্ঠা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থাকে,তেমনি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ওয়ার্কবুকে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অনেক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গুলো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ওয়ার্কশিট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থাকে।একেকটা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ওয়ার্কবুকে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অনেক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গুলো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রো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কলাম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।  </a:t>
            </a:r>
            <a:r>
              <a:rPr lang="en-US" sz="2400" dirty="0" smtClean="0">
                <a:cs typeface="NikoshBAN" pitchFamily="2" charset="0"/>
              </a:rPr>
              <a:t>A,B,C-------</a:t>
            </a:r>
            <a:r>
              <a:rPr lang="en-US" sz="2400" dirty="0" err="1" smtClean="0">
                <a:cs typeface="NikoshBAN" pitchFamily="2" charset="0"/>
              </a:rPr>
              <a:t>দিয়ে</a:t>
            </a:r>
            <a:r>
              <a:rPr lang="en-US" sz="2400" dirty="0" smtClean="0">
                <a:cs typeface="NikoshBAN" pitchFamily="2" charset="0"/>
              </a:rPr>
              <a:t> </a:t>
            </a:r>
            <a:r>
              <a:rPr lang="en-US" sz="2400" dirty="0" err="1" smtClean="0">
                <a:cs typeface="NikoshBAN" pitchFamily="2" charset="0"/>
              </a:rPr>
              <a:t>কলাম</a:t>
            </a:r>
            <a:r>
              <a:rPr lang="en-US" sz="2400" dirty="0" smtClean="0">
                <a:cs typeface="NikoshBAN" pitchFamily="2" charset="0"/>
              </a:rPr>
              <a:t> </a:t>
            </a:r>
            <a:r>
              <a:rPr lang="en-US" sz="2400" dirty="0" err="1" smtClean="0">
                <a:cs typeface="NikoshBAN" pitchFamily="2" charset="0"/>
              </a:rPr>
              <a:t>এবং</a:t>
            </a:r>
            <a:r>
              <a:rPr lang="en-US" sz="2400" dirty="0" smtClean="0">
                <a:cs typeface="NikoshBAN" pitchFamily="2" charset="0"/>
              </a:rPr>
              <a:t> 1,2,3-----</a:t>
            </a:r>
            <a:r>
              <a:rPr lang="en-US" sz="2400" dirty="0" err="1" smtClean="0">
                <a:cs typeface="NikoshBAN" pitchFamily="2" charset="0"/>
              </a:rPr>
              <a:t>দিয়ে</a:t>
            </a:r>
            <a:r>
              <a:rPr lang="en-US" sz="2400" dirty="0" smtClean="0">
                <a:cs typeface="NikoshBAN" pitchFamily="2" charset="0"/>
              </a:rPr>
              <a:t>  </a:t>
            </a:r>
            <a:r>
              <a:rPr lang="en-US" sz="2400" dirty="0" err="1" smtClean="0">
                <a:cs typeface="NikoshBAN" pitchFamily="2" charset="0"/>
              </a:rPr>
              <a:t>রো</a:t>
            </a:r>
            <a:r>
              <a:rPr lang="en-US" sz="2400" dirty="0" smtClean="0">
                <a:cs typeface="NikoshBAN" pitchFamily="2" charset="0"/>
              </a:rPr>
              <a:t> </a:t>
            </a:r>
            <a:r>
              <a:rPr lang="en-US" sz="2400" dirty="0" err="1" smtClean="0">
                <a:cs typeface="NikoshBAN" pitchFamily="2" charset="0"/>
              </a:rPr>
              <a:t>বা</a:t>
            </a:r>
            <a:r>
              <a:rPr lang="en-US" sz="2400" dirty="0" smtClean="0">
                <a:cs typeface="NikoshBAN" pitchFamily="2" charset="0"/>
              </a:rPr>
              <a:t> </a:t>
            </a:r>
            <a:r>
              <a:rPr lang="en-US" sz="2400" dirty="0" err="1" smtClean="0">
                <a:cs typeface="NikoshBAN" pitchFamily="2" charset="0"/>
              </a:rPr>
              <a:t>সারি</a:t>
            </a:r>
            <a:r>
              <a:rPr lang="en-US" sz="2400" dirty="0" smtClean="0">
                <a:cs typeface="NikoshBAN" pitchFamily="2" charset="0"/>
              </a:rPr>
              <a:t> </a:t>
            </a:r>
            <a:r>
              <a:rPr lang="en-US" sz="2400" dirty="0" err="1" smtClean="0">
                <a:cs typeface="NikoshBAN" pitchFamily="2" charset="0"/>
              </a:rPr>
              <a:t>নির্দেশ</a:t>
            </a:r>
            <a:r>
              <a:rPr lang="en-US" sz="2400" dirty="0" smtClean="0">
                <a:cs typeface="NikoshBAN" pitchFamily="2" charset="0"/>
              </a:rPr>
              <a:t> </a:t>
            </a:r>
            <a:r>
              <a:rPr lang="en-US" sz="2400" dirty="0" err="1" smtClean="0">
                <a:cs typeface="NikoshBAN" pitchFamily="2" charset="0"/>
              </a:rPr>
              <a:t>করে</a:t>
            </a:r>
            <a:r>
              <a:rPr lang="en-US" sz="2400" dirty="0" smtClean="0">
                <a:cs typeface="NikoshBAN" pitchFamily="2" charset="0"/>
              </a:rPr>
              <a:t>। </a:t>
            </a:r>
            <a:endParaRPr lang="en-US" sz="2400" dirty="0"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57200"/>
            <a:ext cx="8229600" cy="505405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368700" y="2712254"/>
            <a:ext cx="24130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ওয়ার্কশিট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7700" y="5511258"/>
            <a:ext cx="7848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স্প্রেডসিট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হচ্ছে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এক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ধরনের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অ্যাপ্লিকেশন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সফটওয়্যার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যা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তালিকাবদ্ধভাবে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ডেটা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বিন্যাস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বিশ্লেষণ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সংরক্ষণে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ব্যবহৃত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।  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4848770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43200" y="533400"/>
            <a:ext cx="3581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স্প্রেডশিটের</a:t>
            </a:r>
            <a:r>
              <a:rPr lang="en-US" sz="3600" dirty="0" smtClean="0"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3600" dirty="0">
              <a:solidFill>
                <a:schemeClr val="accent3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componentne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1" y="1295401"/>
            <a:ext cx="8077200" cy="5105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3.7|3.3|4.2|3.5|3.7|3.8|3.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470</Words>
  <Application>Microsoft Office PowerPoint</Application>
  <PresentationFormat>On-screen Show (4:3)</PresentationFormat>
  <Paragraphs>88</Paragraphs>
  <Slides>18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pc</dc:creator>
  <cp:lastModifiedBy>pc</cp:lastModifiedBy>
  <cp:revision>21</cp:revision>
  <dcterms:created xsi:type="dcterms:W3CDTF">2006-08-16T00:00:00Z</dcterms:created>
  <dcterms:modified xsi:type="dcterms:W3CDTF">2026-07-26T14:02:27Z</dcterms:modified>
</cp:coreProperties>
</file>