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70" r:id="rId6"/>
    <p:sldId id="267" r:id="rId7"/>
    <p:sldId id="282" r:id="rId8"/>
    <p:sldId id="281" r:id="rId9"/>
    <p:sldId id="278" r:id="rId10"/>
    <p:sldId id="283" r:id="rId11"/>
    <p:sldId id="277" r:id="rId12"/>
    <p:sldId id="262" r:id="rId13"/>
    <p:sldId id="265" r:id="rId14"/>
    <p:sldId id="259" r:id="rId15"/>
    <p:sldId id="264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224D4F5B-9661-4E01-811D-BB9EC3369808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AD239095-A6E6-4EEA-ACFB-5BEB9D337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8553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4F5B-9661-4E01-811D-BB9EC3369808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39095-A6E6-4EEA-ACFB-5BEB9D337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584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4F5B-9661-4E01-811D-BB9EC3369808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39095-A6E6-4EEA-ACFB-5BEB9D337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364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4F5B-9661-4E01-811D-BB9EC3369808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39095-A6E6-4EEA-ACFB-5BEB9D337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0955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224D4F5B-9661-4E01-811D-BB9EC3369808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AD239095-A6E6-4EEA-ACFB-5BEB9D337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2461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4F5B-9661-4E01-811D-BB9EC3369808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39095-A6E6-4EEA-ACFB-5BEB9D337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528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4F5B-9661-4E01-811D-BB9EC3369808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39095-A6E6-4EEA-ACFB-5BEB9D337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769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4F5B-9661-4E01-811D-BB9EC3369808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39095-A6E6-4EEA-ACFB-5BEB9D337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3947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4F5B-9661-4E01-811D-BB9EC3369808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39095-A6E6-4EEA-ACFB-5BEB9D337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08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4F5B-9661-4E01-811D-BB9EC3369808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D239095-A6E6-4EEA-ACFB-5BEB9D337A60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96453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224D4F5B-9661-4E01-811D-BB9EC3369808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D239095-A6E6-4EEA-ACFB-5BEB9D337A60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42029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224D4F5B-9661-4E01-811D-BB9EC3369808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AD239095-A6E6-4EEA-ACFB-5BEB9D337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27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emf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emf"/><Relationship Id="rId7" Type="http://schemas.openxmlformats.org/officeDocument/2006/relationships/image" Target="../media/image3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e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5132070" y="1697622"/>
            <a:ext cx="5463540" cy="3257016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132070" y="1697622"/>
            <a:ext cx="546354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7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r>
              <a:rPr lang="en-US" sz="7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পাঠে</a:t>
            </a:r>
            <a:r>
              <a:rPr lang="en-US" sz="7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7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সবাইকে</a:t>
            </a:r>
            <a:r>
              <a:rPr lang="en-US" sz="7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r>
              <a:rPr lang="en-US" sz="7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endParaRPr lang="en-US" sz="72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244" y="1408923"/>
            <a:ext cx="3588901" cy="4049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313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582955" y="284141"/>
            <a:ext cx="5169158" cy="902970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657600" y="383693"/>
            <a:ext cx="50945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দশমিক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সংখ্যার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ভাগ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BD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0466" y="-125730"/>
            <a:ext cx="1800797" cy="156591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5829" y="1871599"/>
            <a:ext cx="3370410" cy="107686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73167" y="3175610"/>
            <a:ext cx="3516381" cy="1471884"/>
          </a:xfrm>
          <a:prstGeom prst="rect">
            <a:avLst/>
          </a:prstGeom>
        </p:spPr>
      </p:pic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661596"/>
              </p:ext>
            </p:extLst>
          </p:nvPr>
        </p:nvGraphicFramePr>
        <p:xfrm>
          <a:off x="1518817" y="2410030"/>
          <a:ext cx="3193144" cy="4572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798286">
                  <a:extLst>
                    <a:ext uri="{9D8B030D-6E8A-4147-A177-3AD203B41FA5}">
                      <a16:colId xmlns:a16="http://schemas.microsoft.com/office/drawing/2014/main" val="363306121"/>
                    </a:ext>
                  </a:extLst>
                </a:gridCol>
                <a:gridCol w="798286">
                  <a:extLst>
                    <a:ext uri="{9D8B030D-6E8A-4147-A177-3AD203B41FA5}">
                      <a16:colId xmlns:a16="http://schemas.microsoft.com/office/drawing/2014/main" val="1643924566"/>
                    </a:ext>
                  </a:extLst>
                </a:gridCol>
                <a:gridCol w="798286">
                  <a:extLst>
                    <a:ext uri="{9D8B030D-6E8A-4147-A177-3AD203B41FA5}">
                      <a16:colId xmlns:a16="http://schemas.microsoft.com/office/drawing/2014/main" val="3412476521"/>
                    </a:ext>
                  </a:extLst>
                </a:gridCol>
                <a:gridCol w="798286">
                  <a:extLst>
                    <a:ext uri="{9D8B030D-6E8A-4147-A177-3AD203B41FA5}">
                      <a16:colId xmlns:a16="http://schemas.microsoft.com/office/drawing/2014/main" val="40778996"/>
                    </a:ext>
                  </a:extLst>
                </a:gridCol>
              </a:tblGrid>
              <a:tr h="410834">
                <a:tc>
                  <a:txBody>
                    <a:bodyPr/>
                    <a:lstStyle/>
                    <a:p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24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২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24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৪        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24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৩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9565773"/>
                  </a:ext>
                </a:extLst>
              </a:tr>
            </a:tbl>
          </a:graphicData>
        </a:graphic>
      </p:graphicFrame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0994569"/>
              </p:ext>
            </p:extLst>
          </p:nvPr>
        </p:nvGraphicFramePr>
        <p:xfrm>
          <a:off x="1518817" y="3270299"/>
          <a:ext cx="3193144" cy="4572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798286">
                  <a:extLst>
                    <a:ext uri="{9D8B030D-6E8A-4147-A177-3AD203B41FA5}">
                      <a16:colId xmlns:a16="http://schemas.microsoft.com/office/drawing/2014/main" val="363306121"/>
                    </a:ext>
                  </a:extLst>
                </a:gridCol>
                <a:gridCol w="798286">
                  <a:extLst>
                    <a:ext uri="{9D8B030D-6E8A-4147-A177-3AD203B41FA5}">
                      <a16:colId xmlns:a16="http://schemas.microsoft.com/office/drawing/2014/main" val="1643924566"/>
                    </a:ext>
                  </a:extLst>
                </a:gridCol>
                <a:gridCol w="798286">
                  <a:extLst>
                    <a:ext uri="{9D8B030D-6E8A-4147-A177-3AD203B41FA5}">
                      <a16:colId xmlns:a16="http://schemas.microsoft.com/office/drawing/2014/main" val="3412476521"/>
                    </a:ext>
                  </a:extLst>
                </a:gridCol>
                <a:gridCol w="798286">
                  <a:extLst>
                    <a:ext uri="{9D8B030D-6E8A-4147-A177-3AD203B41FA5}">
                      <a16:colId xmlns:a16="http://schemas.microsoft.com/office/drawing/2014/main" val="40778996"/>
                    </a:ext>
                  </a:extLst>
                </a:gridCol>
              </a:tblGrid>
              <a:tr h="410834">
                <a:tc>
                  <a:txBody>
                    <a:bodyPr/>
                    <a:lstStyle/>
                    <a:p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24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২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24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৪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24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৩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9565773"/>
                  </a:ext>
                </a:extLst>
              </a:tr>
            </a:tbl>
          </a:graphicData>
        </a:graphic>
      </p:graphicFrame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609779"/>
              </p:ext>
            </p:extLst>
          </p:nvPr>
        </p:nvGraphicFramePr>
        <p:xfrm>
          <a:off x="1518817" y="4360857"/>
          <a:ext cx="3193144" cy="4572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798286">
                  <a:extLst>
                    <a:ext uri="{9D8B030D-6E8A-4147-A177-3AD203B41FA5}">
                      <a16:colId xmlns:a16="http://schemas.microsoft.com/office/drawing/2014/main" val="363306121"/>
                    </a:ext>
                  </a:extLst>
                </a:gridCol>
                <a:gridCol w="798286">
                  <a:extLst>
                    <a:ext uri="{9D8B030D-6E8A-4147-A177-3AD203B41FA5}">
                      <a16:colId xmlns:a16="http://schemas.microsoft.com/office/drawing/2014/main" val="1643924566"/>
                    </a:ext>
                  </a:extLst>
                </a:gridCol>
                <a:gridCol w="798286">
                  <a:extLst>
                    <a:ext uri="{9D8B030D-6E8A-4147-A177-3AD203B41FA5}">
                      <a16:colId xmlns:a16="http://schemas.microsoft.com/office/drawing/2014/main" val="3412476521"/>
                    </a:ext>
                  </a:extLst>
                </a:gridCol>
                <a:gridCol w="798286">
                  <a:extLst>
                    <a:ext uri="{9D8B030D-6E8A-4147-A177-3AD203B41FA5}">
                      <a16:colId xmlns:a16="http://schemas.microsoft.com/office/drawing/2014/main" val="40778996"/>
                    </a:ext>
                  </a:extLst>
                </a:gridCol>
              </a:tblGrid>
              <a:tr h="410834">
                <a:tc>
                  <a:txBody>
                    <a:bodyPr/>
                    <a:lstStyle/>
                    <a:p>
                      <a:pPr algn="ctr"/>
                      <a:r>
                        <a:rPr lang="bn-BD" sz="2400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  ০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24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২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24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৪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24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৩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9565773"/>
                  </a:ext>
                </a:extLst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3762696" y="2240276"/>
            <a:ext cx="3783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2" name="Curved Left Arrow 21"/>
          <p:cNvSpPr/>
          <p:nvPr/>
        </p:nvSpPr>
        <p:spPr>
          <a:xfrm>
            <a:off x="4789268" y="3738601"/>
            <a:ext cx="502691" cy="1109583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5" name="Curved Left Arrow 24"/>
          <p:cNvSpPr/>
          <p:nvPr/>
        </p:nvSpPr>
        <p:spPr>
          <a:xfrm>
            <a:off x="4927043" y="2417641"/>
            <a:ext cx="1138266" cy="2634936"/>
          </a:xfrm>
          <a:prstGeom prst="curvedLeftArrow">
            <a:avLst>
              <a:gd name="adj1" fmla="val 25000"/>
              <a:gd name="adj2" fmla="val 53334"/>
              <a:gd name="adj3" fmla="val 25000"/>
            </a:avLst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6" name="Curved Left Arrow 25"/>
          <p:cNvSpPr/>
          <p:nvPr/>
        </p:nvSpPr>
        <p:spPr>
          <a:xfrm>
            <a:off x="4711961" y="2569779"/>
            <a:ext cx="427598" cy="1024759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5055994" y="2860182"/>
                <a:ext cx="66866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T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÷</m:t>
                      </m:r>
                      <m:r>
                        <a:rPr lang="bn-BD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১০</m:t>
                      </m:r>
                    </m:oMath>
                  </m:oMathPara>
                </a14:m>
                <a:endParaRPr lang="en-US" sz="2000" b="1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5994" y="2860182"/>
                <a:ext cx="668660" cy="400110"/>
              </a:xfrm>
              <a:prstGeom prst="rect">
                <a:avLst/>
              </a:prstGeom>
              <a:blipFill>
                <a:blip r:embed="rId5"/>
                <a:stretch>
                  <a:fillRect r="-54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5177982" y="4021652"/>
                <a:ext cx="59653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T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÷</m:t>
                      </m:r>
                      <m:r>
                        <a:rPr lang="bn-BD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১০</m:t>
                      </m:r>
                    </m:oMath>
                  </m:oMathPara>
                </a14:m>
                <a:endParaRPr lang="en-US" sz="20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7982" y="4021652"/>
                <a:ext cx="596535" cy="400110"/>
              </a:xfrm>
              <a:prstGeom prst="rect">
                <a:avLst/>
              </a:prstGeom>
              <a:blipFill>
                <a:blip r:embed="rId6"/>
                <a:stretch>
                  <a:fillRect r="-183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TextBox 29"/>
              <p:cNvSpPr txBox="1"/>
              <p:nvPr/>
            </p:nvSpPr>
            <p:spPr>
              <a:xfrm>
                <a:off x="5928424" y="3383402"/>
                <a:ext cx="80827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T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÷</m:t>
                      </m:r>
                      <m:r>
                        <a:rPr lang="bn-BD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১০০</m:t>
                      </m:r>
                    </m:oMath>
                  </m:oMathPara>
                </a14:m>
                <a:endParaRPr lang="en-US" sz="20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8424" y="3383402"/>
                <a:ext cx="808278" cy="400110"/>
              </a:xfrm>
              <a:prstGeom prst="rect">
                <a:avLst/>
              </a:prstGeom>
              <a:blipFill>
                <a:blip r:embed="rId7"/>
                <a:stretch>
                  <a:fillRect r="-60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TextBox 32"/>
          <p:cNvSpPr txBox="1"/>
          <p:nvPr/>
        </p:nvSpPr>
        <p:spPr>
          <a:xfrm>
            <a:off x="6994794" y="4844929"/>
            <a:ext cx="3783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518817" y="1440180"/>
                <a:ext cx="693471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(ক) ২৪.৩ </a:t>
                </a:r>
                <a14:m>
                  <m:oMath xmlns:m="http://schemas.openxmlformats.org/officeDocument/2006/math">
                    <m:r>
                      <a:rPr lang="en-AT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÷</m:t>
                    </m:r>
                    <m:r>
                      <a:rPr lang="bn-BD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১০</m:t>
                    </m:r>
                    <m:r>
                      <a:rPr lang="bn-BD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bn-BD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এবং</m:t>
                    </m:r>
                    <m:r>
                      <a:rPr lang="bn-BD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d>
                      <m:dPr>
                        <m:ctrlPr>
                          <a:rPr lang="bn-BD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dPr>
                      <m:e>
                        <m:r>
                          <a:rPr lang="bn-BD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খ</m:t>
                        </m:r>
                      </m:e>
                    </m:d>
                    <m:r>
                      <a:rPr lang="bn-BD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২৪</m:t>
                    </m:r>
                    <m:r>
                      <a:rPr lang="bn-BD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.</m:t>
                    </m:r>
                    <m:r>
                      <a:rPr lang="bn-BD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৩</m:t>
                    </m:r>
                    <m:r>
                      <a:rPr lang="en-AT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÷</m:t>
                    </m:r>
                    <m:r>
                      <a:rPr lang="bn-BD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১০০</m:t>
                    </m:r>
                    <m:r>
                      <a:rPr lang="bn-BD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bn-BD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ভাগ</m:t>
                    </m:r>
                    <m:r>
                      <a:rPr lang="bn-BD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bn-BD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দুটি</m:t>
                    </m:r>
                    <m:r>
                      <a:rPr lang="bn-BD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bn-BD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লক্ষ</m:t>
                    </m:r>
                    <m:r>
                      <a:rPr lang="bn-BD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bn-BD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করি।</m:t>
                    </m:r>
                    <m:r>
                      <a:rPr lang="bn-BD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</m:oMath>
                </a14:m>
                <a:endParaRPr lang="en-US" sz="24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8817" y="1440180"/>
                <a:ext cx="6934718" cy="461665"/>
              </a:xfrm>
              <a:prstGeom prst="rect">
                <a:avLst/>
              </a:prstGeom>
              <a:blipFill>
                <a:blip r:embed="rId8"/>
                <a:stretch>
                  <a:fillRect l="-1318"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TextBox 33"/>
          <p:cNvSpPr txBox="1"/>
          <p:nvPr/>
        </p:nvSpPr>
        <p:spPr>
          <a:xfrm>
            <a:off x="2977116" y="3123699"/>
            <a:ext cx="3783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9073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-2.96296E-6 L -0.06341 0.13519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77" y="6759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1.85185E-6 L -0.06771 0.15764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85" y="78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2" grpId="0" animBg="1"/>
      <p:bldP spid="25" grpId="0" animBg="1"/>
      <p:bldP spid="26" grpId="0" animBg="1"/>
      <p:bldP spid="23" grpId="0"/>
      <p:bldP spid="28" grpId="0"/>
      <p:bldP spid="30" grpId="0"/>
      <p:bldP spid="3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947159" y="284141"/>
            <a:ext cx="4297680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731317" y="367054"/>
            <a:ext cx="27293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দলে</a:t>
            </a:r>
            <a:r>
              <a:rPr lang="en-US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0466" y="-125730"/>
            <a:ext cx="1800797" cy="156591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351445" y="1243039"/>
            <a:ext cx="1675741" cy="707886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সবুজ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দল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092137" y="1270024"/>
            <a:ext cx="1655328" cy="707886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লাল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দল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699186" y="2950362"/>
            <a:ext cx="4959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4580" y="4340614"/>
            <a:ext cx="493819" cy="371888"/>
          </a:xfrm>
          <a:prstGeom prst="rect">
            <a:avLst/>
          </a:prstGeom>
        </p:spPr>
      </p:pic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5656233"/>
              </p:ext>
            </p:extLst>
          </p:nvPr>
        </p:nvGraphicFramePr>
        <p:xfrm>
          <a:off x="1783336" y="3130481"/>
          <a:ext cx="3365410" cy="457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3082">
                  <a:extLst>
                    <a:ext uri="{9D8B030D-6E8A-4147-A177-3AD203B41FA5}">
                      <a16:colId xmlns:a16="http://schemas.microsoft.com/office/drawing/2014/main" val="2206506461"/>
                    </a:ext>
                  </a:extLst>
                </a:gridCol>
                <a:gridCol w="673082">
                  <a:extLst>
                    <a:ext uri="{9D8B030D-6E8A-4147-A177-3AD203B41FA5}">
                      <a16:colId xmlns:a16="http://schemas.microsoft.com/office/drawing/2014/main" val="774605922"/>
                    </a:ext>
                  </a:extLst>
                </a:gridCol>
                <a:gridCol w="673082">
                  <a:extLst>
                    <a:ext uri="{9D8B030D-6E8A-4147-A177-3AD203B41FA5}">
                      <a16:colId xmlns:a16="http://schemas.microsoft.com/office/drawing/2014/main" val="4092342408"/>
                    </a:ext>
                  </a:extLst>
                </a:gridCol>
                <a:gridCol w="673082">
                  <a:extLst>
                    <a:ext uri="{9D8B030D-6E8A-4147-A177-3AD203B41FA5}">
                      <a16:colId xmlns:a16="http://schemas.microsoft.com/office/drawing/2014/main" val="1744882265"/>
                    </a:ext>
                  </a:extLst>
                </a:gridCol>
                <a:gridCol w="673082">
                  <a:extLst>
                    <a:ext uri="{9D8B030D-6E8A-4147-A177-3AD203B41FA5}">
                      <a16:colId xmlns:a16="http://schemas.microsoft.com/office/drawing/2014/main" val="1347522669"/>
                    </a:ext>
                  </a:extLst>
                </a:gridCol>
              </a:tblGrid>
              <a:tr h="410605">
                <a:tc>
                  <a:txBody>
                    <a:bodyPr/>
                    <a:lstStyle/>
                    <a:p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২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৪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৩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7576169"/>
                  </a:ext>
                </a:extLst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9930091"/>
              </p:ext>
            </p:extLst>
          </p:nvPr>
        </p:nvGraphicFramePr>
        <p:xfrm>
          <a:off x="1783336" y="4483902"/>
          <a:ext cx="3365410" cy="457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3082">
                  <a:extLst>
                    <a:ext uri="{9D8B030D-6E8A-4147-A177-3AD203B41FA5}">
                      <a16:colId xmlns:a16="http://schemas.microsoft.com/office/drawing/2014/main" val="2206506461"/>
                    </a:ext>
                  </a:extLst>
                </a:gridCol>
                <a:gridCol w="673082">
                  <a:extLst>
                    <a:ext uri="{9D8B030D-6E8A-4147-A177-3AD203B41FA5}">
                      <a16:colId xmlns:a16="http://schemas.microsoft.com/office/drawing/2014/main" val="774605922"/>
                    </a:ext>
                  </a:extLst>
                </a:gridCol>
                <a:gridCol w="673082">
                  <a:extLst>
                    <a:ext uri="{9D8B030D-6E8A-4147-A177-3AD203B41FA5}">
                      <a16:colId xmlns:a16="http://schemas.microsoft.com/office/drawing/2014/main" val="4092342408"/>
                    </a:ext>
                  </a:extLst>
                </a:gridCol>
                <a:gridCol w="673082">
                  <a:extLst>
                    <a:ext uri="{9D8B030D-6E8A-4147-A177-3AD203B41FA5}">
                      <a16:colId xmlns:a16="http://schemas.microsoft.com/office/drawing/2014/main" val="1744882265"/>
                    </a:ext>
                  </a:extLst>
                </a:gridCol>
                <a:gridCol w="673082">
                  <a:extLst>
                    <a:ext uri="{9D8B030D-6E8A-4147-A177-3AD203B41FA5}">
                      <a16:colId xmlns:a16="http://schemas.microsoft.com/office/drawing/2014/main" val="1347522669"/>
                    </a:ext>
                  </a:extLst>
                </a:gridCol>
              </a:tblGrid>
              <a:tr h="410605">
                <a:tc>
                  <a:txBody>
                    <a:bodyPr/>
                    <a:lstStyle/>
                    <a:p>
                      <a:r>
                        <a:rPr lang="bn-BD" sz="24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০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24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০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২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৪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৩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7576169"/>
                  </a:ext>
                </a:extLst>
              </a:tr>
            </a:tbl>
          </a:graphicData>
        </a:graphic>
      </p:graphicFrame>
      <p:graphicFrame>
        <p:nvGraphicFramePr>
          <p:cNvPr id="21" name="Table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0683825"/>
              </p:ext>
            </p:extLst>
          </p:nvPr>
        </p:nvGraphicFramePr>
        <p:xfrm>
          <a:off x="6583599" y="3130481"/>
          <a:ext cx="3365410" cy="457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3082">
                  <a:extLst>
                    <a:ext uri="{9D8B030D-6E8A-4147-A177-3AD203B41FA5}">
                      <a16:colId xmlns:a16="http://schemas.microsoft.com/office/drawing/2014/main" val="2206506461"/>
                    </a:ext>
                  </a:extLst>
                </a:gridCol>
                <a:gridCol w="673082">
                  <a:extLst>
                    <a:ext uri="{9D8B030D-6E8A-4147-A177-3AD203B41FA5}">
                      <a16:colId xmlns:a16="http://schemas.microsoft.com/office/drawing/2014/main" val="774605922"/>
                    </a:ext>
                  </a:extLst>
                </a:gridCol>
                <a:gridCol w="673082">
                  <a:extLst>
                    <a:ext uri="{9D8B030D-6E8A-4147-A177-3AD203B41FA5}">
                      <a16:colId xmlns:a16="http://schemas.microsoft.com/office/drawing/2014/main" val="4092342408"/>
                    </a:ext>
                  </a:extLst>
                </a:gridCol>
                <a:gridCol w="673082">
                  <a:extLst>
                    <a:ext uri="{9D8B030D-6E8A-4147-A177-3AD203B41FA5}">
                      <a16:colId xmlns:a16="http://schemas.microsoft.com/office/drawing/2014/main" val="1744882265"/>
                    </a:ext>
                  </a:extLst>
                </a:gridCol>
                <a:gridCol w="673082">
                  <a:extLst>
                    <a:ext uri="{9D8B030D-6E8A-4147-A177-3AD203B41FA5}">
                      <a16:colId xmlns:a16="http://schemas.microsoft.com/office/drawing/2014/main" val="1347522669"/>
                    </a:ext>
                  </a:extLst>
                </a:gridCol>
              </a:tblGrid>
              <a:tr h="410605">
                <a:tc>
                  <a:txBody>
                    <a:bodyPr/>
                    <a:lstStyle/>
                    <a:p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২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৪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৩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7576169"/>
                  </a:ext>
                </a:extLst>
              </a:tr>
            </a:tbl>
          </a:graphicData>
        </a:graphic>
      </p:graphicFrame>
      <p:graphicFrame>
        <p:nvGraphicFramePr>
          <p:cNvPr id="22" name="Table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3983001"/>
              </p:ext>
            </p:extLst>
          </p:nvPr>
        </p:nvGraphicFramePr>
        <p:xfrm>
          <a:off x="6616594" y="4442310"/>
          <a:ext cx="3365410" cy="457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3082">
                  <a:extLst>
                    <a:ext uri="{9D8B030D-6E8A-4147-A177-3AD203B41FA5}">
                      <a16:colId xmlns:a16="http://schemas.microsoft.com/office/drawing/2014/main" val="2206506461"/>
                    </a:ext>
                  </a:extLst>
                </a:gridCol>
                <a:gridCol w="673082">
                  <a:extLst>
                    <a:ext uri="{9D8B030D-6E8A-4147-A177-3AD203B41FA5}">
                      <a16:colId xmlns:a16="http://schemas.microsoft.com/office/drawing/2014/main" val="774605922"/>
                    </a:ext>
                  </a:extLst>
                </a:gridCol>
                <a:gridCol w="673082">
                  <a:extLst>
                    <a:ext uri="{9D8B030D-6E8A-4147-A177-3AD203B41FA5}">
                      <a16:colId xmlns:a16="http://schemas.microsoft.com/office/drawing/2014/main" val="4092342408"/>
                    </a:ext>
                  </a:extLst>
                </a:gridCol>
                <a:gridCol w="673082">
                  <a:extLst>
                    <a:ext uri="{9D8B030D-6E8A-4147-A177-3AD203B41FA5}">
                      <a16:colId xmlns:a16="http://schemas.microsoft.com/office/drawing/2014/main" val="1744882265"/>
                    </a:ext>
                  </a:extLst>
                </a:gridCol>
                <a:gridCol w="673082">
                  <a:extLst>
                    <a:ext uri="{9D8B030D-6E8A-4147-A177-3AD203B41FA5}">
                      <a16:colId xmlns:a16="http://schemas.microsoft.com/office/drawing/2014/main" val="1347522669"/>
                    </a:ext>
                  </a:extLst>
                </a:gridCol>
              </a:tblGrid>
              <a:tr h="410605">
                <a:tc>
                  <a:txBody>
                    <a:bodyPr/>
                    <a:lstStyle/>
                    <a:p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০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২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৪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৩ 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7576169"/>
                  </a:ext>
                </a:extLst>
              </a:tr>
            </a:tbl>
          </a:graphicData>
        </a:graphic>
      </p:graphicFrame>
      <p:sp>
        <p:nvSpPr>
          <p:cNvPr id="14" name="Curved Left Arrow 13"/>
          <p:cNvSpPr/>
          <p:nvPr/>
        </p:nvSpPr>
        <p:spPr>
          <a:xfrm>
            <a:off x="9982004" y="3238023"/>
            <a:ext cx="700344" cy="1595535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5" name="Curved Left Arrow 24"/>
          <p:cNvSpPr/>
          <p:nvPr/>
        </p:nvSpPr>
        <p:spPr>
          <a:xfrm>
            <a:off x="5148746" y="3387012"/>
            <a:ext cx="762086" cy="1455576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/>
              <p:cNvSpPr txBox="1"/>
              <p:nvPr/>
            </p:nvSpPr>
            <p:spPr>
              <a:xfrm>
                <a:off x="4731317" y="3804959"/>
                <a:ext cx="97740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T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÷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১০</m:t>
                      </m:r>
                      <m:r>
                        <a:rPr lang="bn-BD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০০</m:t>
                      </m:r>
                    </m:oMath>
                  </m:oMathPara>
                </a14:m>
                <a:endParaRPr lang="en-US" sz="24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1317" y="3804959"/>
                <a:ext cx="977403" cy="461665"/>
              </a:xfrm>
              <a:prstGeom prst="rect">
                <a:avLst/>
              </a:prstGeom>
              <a:blipFill>
                <a:blip r:embed="rId4"/>
                <a:stretch>
                  <a:fillRect r="-87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TextBox 29"/>
              <p:cNvSpPr txBox="1"/>
              <p:nvPr/>
            </p:nvSpPr>
            <p:spPr>
              <a:xfrm>
                <a:off x="4234601" y="3002906"/>
                <a:ext cx="47956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bn-BD" sz="3200" b="0" i="1" smtClean="0"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.</m:t>
                      </m:r>
                    </m:oMath>
                  </m:oMathPara>
                </a14:m>
                <a:endParaRPr lang="en-US" sz="24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4601" y="3002906"/>
                <a:ext cx="479567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26"/>
              <p:cNvSpPr txBox="1"/>
              <p:nvPr/>
            </p:nvSpPr>
            <p:spPr>
              <a:xfrm>
                <a:off x="2210466" y="4314735"/>
                <a:ext cx="47956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bn-BD" sz="3200" b="0" i="1" smtClean="0"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.</m:t>
                      </m:r>
                    </m:oMath>
                  </m:oMathPara>
                </a14:m>
                <a:endParaRPr lang="en-US" sz="24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0466" y="4314735"/>
                <a:ext cx="479567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30"/>
              <p:cNvSpPr txBox="1"/>
              <p:nvPr/>
            </p:nvSpPr>
            <p:spPr>
              <a:xfrm>
                <a:off x="9036458" y="2998301"/>
                <a:ext cx="47956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bn-BD" sz="3200" b="0" i="1" smtClean="0"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.</m:t>
                      </m:r>
                    </m:oMath>
                  </m:oMathPara>
                </a14:m>
                <a:endParaRPr lang="en-US" sz="24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36458" y="2998301"/>
                <a:ext cx="479567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/>
              <p:cNvSpPr txBox="1"/>
              <p:nvPr/>
            </p:nvSpPr>
            <p:spPr>
              <a:xfrm>
                <a:off x="7716247" y="4326179"/>
                <a:ext cx="47956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bn-BD" sz="3200" b="0" i="1" smtClean="0"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.</m:t>
                      </m:r>
                    </m:oMath>
                  </m:oMathPara>
                </a14:m>
                <a:endParaRPr lang="en-US" sz="24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6247" y="4326179"/>
                <a:ext cx="479567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3" name="TextBox 32"/>
              <p:cNvSpPr txBox="1"/>
              <p:nvPr/>
            </p:nvSpPr>
            <p:spPr>
              <a:xfrm>
                <a:off x="9704945" y="3785835"/>
                <a:ext cx="97740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T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÷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১০</m:t>
                      </m:r>
                      <m:r>
                        <a:rPr lang="bn-BD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০</m:t>
                      </m:r>
                    </m:oMath>
                  </m:oMathPara>
                </a14:m>
                <a:endParaRPr lang="en-US" sz="24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04945" y="3785835"/>
                <a:ext cx="977403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1480766" y="1982458"/>
            <a:ext cx="4767633" cy="70788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২৪.৩ কে ১০০০ দিয়ে ভাগ করলে দশমিকের অবস্থান কীভাবে পরিবর্তন হয় তা চিন্তা করে লিখ। </a:t>
            </a: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470539" y="1981610"/>
            <a:ext cx="4211809" cy="70788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২৪.৩ কে ১০০ দিয়ে ভাগ করলে দশমিকের অবস্থান কীভাবে পরিবর্তন হয় তা চিন্তা করে লিখ। </a:t>
            </a: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8158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  <p:bldP spid="14" grpId="0" animBg="1"/>
      <p:bldP spid="25" grpId="0" animBg="1"/>
      <p:bldP spid="15" grpId="0"/>
      <p:bldP spid="30" grpId="0"/>
      <p:bldP spid="27" grpId="0"/>
      <p:bldP spid="31" grpId="0"/>
      <p:bldP spid="32" grpId="0"/>
      <p:bldP spid="33" grpId="0"/>
      <p:bldP spid="6" grpId="0" animBg="1"/>
      <p:bldP spid="3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947159" y="284141"/>
            <a:ext cx="4297680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083491" y="381683"/>
            <a:ext cx="20250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একক</a:t>
            </a:r>
            <a:r>
              <a:rPr lang="en-US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3674" y="-6832"/>
            <a:ext cx="754380" cy="148491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1764" y="1478082"/>
            <a:ext cx="5882056" cy="782105"/>
          </a:xfrm>
          <a:prstGeom prst="rect">
            <a:avLst/>
          </a:prstGeom>
          <a:ln>
            <a:solidFill>
              <a:schemeClr val="tx1"/>
            </a:solidFill>
          </a:ln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1894114" y="4436817"/>
                <a:ext cx="2258008" cy="461665"/>
              </a:xfrm>
              <a:prstGeom prst="rect">
                <a:avLst/>
              </a:prstGeom>
              <a:noFill/>
              <a:ln>
                <a:solidFill>
                  <a:schemeClr val="tx2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bn-BD" sz="2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২০.৩</a:t>
                </a:r>
                <a14:m>
                  <m:oMath xmlns:m="http://schemas.openxmlformats.org/officeDocument/2006/math">
                    <m:r>
                      <a:rPr lang="en-AT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÷</m:t>
                    </m:r>
                    <m:r>
                      <a:rPr lang="bn-BD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১০</m:t>
                    </m:r>
                    <m:r>
                      <a:rPr lang="en-AT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=</m:t>
                    </m:r>
                    <m:r>
                      <a:rPr lang="bn-BD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২</m:t>
                    </m:r>
                    <m:r>
                      <a:rPr lang="bn-BD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.</m:t>
                    </m:r>
                    <m:r>
                      <a:rPr lang="bn-BD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০৩</m:t>
                    </m:r>
                  </m:oMath>
                </a14:m>
                <a:endParaRPr lang="en-US" sz="24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4114" y="4436817"/>
                <a:ext cx="2258008" cy="461665"/>
              </a:xfrm>
              <a:prstGeom prst="rect">
                <a:avLst/>
              </a:prstGeom>
              <a:blipFill>
                <a:blip r:embed="rId4"/>
                <a:stretch>
                  <a:fillRect l="-4032" t="-7692" b="-28205"/>
                </a:stretch>
              </a:blipFill>
              <a:ln>
                <a:solidFill>
                  <a:schemeClr val="tx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1" name="TextBox 40"/>
              <p:cNvSpPr txBox="1"/>
              <p:nvPr/>
            </p:nvSpPr>
            <p:spPr>
              <a:xfrm>
                <a:off x="5643599" y="2687216"/>
                <a:ext cx="2931233" cy="461665"/>
              </a:xfrm>
              <a:prstGeom prst="rect">
                <a:avLst/>
              </a:prstGeom>
              <a:noFill/>
              <a:ln>
                <a:solidFill>
                  <a:schemeClr val="tx2">
                    <a:lumMod val="75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bn-BD" sz="2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২.৮</a:t>
                </a:r>
                <a14:m>
                  <m:oMath xmlns:m="http://schemas.openxmlformats.org/officeDocument/2006/math">
                    <m:r>
                      <a:rPr lang="en-AT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÷</m:t>
                    </m:r>
                    <m:r>
                      <a:rPr lang="bn-BD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১০০</m:t>
                    </m:r>
                    <m:r>
                      <a:rPr lang="en-AT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=</m:t>
                    </m:r>
                    <m:r>
                      <a:rPr lang="bn-BD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০</m:t>
                    </m:r>
                    <m:r>
                      <a:rPr lang="bn-BD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.</m:t>
                    </m:r>
                    <m:r>
                      <a:rPr lang="bn-BD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০২৮</m:t>
                    </m:r>
                  </m:oMath>
                </a14:m>
                <a:endParaRPr lang="en-US" sz="24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3599" y="2687216"/>
                <a:ext cx="2931233" cy="461665"/>
              </a:xfrm>
              <a:prstGeom prst="rect">
                <a:avLst/>
              </a:prstGeom>
              <a:blipFill>
                <a:blip r:embed="rId5"/>
                <a:stretch>
                  <a:fillRect l="-3106" t="-7692" b="-28205"/>
                </a:stretch>
              </a:blipFill>
              <a:ln>
                <a:solidFill>
                  <a:schemeClr val="tx2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2" name="TextBox 41"/>
              <p:cNvSpPr txBox="1"/>
              <p:nvPr/>
            </p:nvSpPr>
            <p:spPr>
              <a:xfrm>
                <a:off x="1894114" y="3575911"/>
                <a:ext cx="2258008" cy="461665"/>
              </a:xfrm>
              <a:prstGeom prst="rect">
                <a:avLst/>
              </a:prstGeom>
              <a:noFill/>
              <a:ln>
                <a:solidFill>
                  <a:schemeClr val="tx2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bn-BD" sz="2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৪</a:t>
                </a:r>
                <a14:m>
                  <m:oMath xmlns:m="http://schemas.openxmlformats.org/officeDocument/2006/math">
                    <m:r>
                      <a:rPr lang="en-AT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÷</m:t>
                    </m:r>
                    <m:r>
                      <a:rPr lang="bn-BD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১০</m:t>
                    </m:r>
                    <m:r>
                      <a:rPr lang="en-AT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=</m:t>
                    </m:r>
                    <m:r>
                      <a:rPr lang="bn-BD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০</m:t>
                    </m:r>
                    <m:r>
                      <a:rPr lang="bn-BD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.</m:t>
                    </m:r>
                    <m:r>
                      <a:rPr lang="bn-BD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৪</m:t>
                    </m:r>
                  </m:oMath>
                </a14:m>
                <a:endParaRPr lang="en-US" sz="24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4114" y="3575911"/>
                <a:ext cx="2258008" cy="461665"/>
              </a:xfrm>
              <a:prstGeom prst="rect">
                <a:avLst/>
              </a:prstGeom>
              <a:blipFill>
                <a:blip r:embed="rId6"/>
                <a:stretch>
                  <a:fillRect l="-4032" t="-7792" b="-29870"/>
                </a:stretch>
              </a:blipFill>
              <a:ln>
                <a:solidFill>
                  <a:schemeClr val="tx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3" name="TextBox 42"/>
              <p:cNvSpPr txBox="1"/>
              <p:nvPr/>
            </p:nvSpPr>
            <p:spPr>
              <a:xfrm>
                <a:off x="5643598" y="3575911"/>
                <a:ext cx="2931233" cy="461665"/>
              </a:xfrm>
              <a:prstGeom prst="rect">
                <a:avLst/>
              </a:prstGeom>
              <a:noFill/>
              <a:ln>
                <a:solidFill>
                  <a:schemeClr val="tx2">
                    <a:lumMod val="75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bn-BD" sz="2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৪</a:t>
                </a:r>
                <a14:m>
                  <m:oMath xmlns:m="http://schemas.openxmlformats.org/officeDocument/2006/math">
                    <m:r>
                      <a:rPr lang="en-AT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÷</m:t>
                    </m:r>
                    <m:r>
                      <a:rPr lang="bn-BD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১০০</m:t>
                    </m:r>
                    <m:r>
                      <a:rPr lang="en-AT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=</m:t>
                    </m:r>
                    <m:r>
                      <a:rPr lang="bn-BD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০</m:t>
                    </m:r>
                    <m:r>
                      <a:rPr lang="bn-BD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.</m:t>
                    </m:r>
                    <m:r>
                      <a:rPr lang="bn-BD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০৪</m:t>
                    </m:r>
                  </m:oMath>
                </a14:m>
                <a:endParaRPr lang="en-US" sz="24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3598" y="3575911"/>
                <a:ext cx="2931233" cy="461665"/>
              </a:xfrm>
              <a:prstGeom prst="rect">
                <a:avLst/>
              </a:prstGeom>
              <a:blipFill>
                <a:blip r:embed="rId7"/>
                <a:stretch>
                  <a:fillRect l="-3106" t="-7792" b="-29870"/>
                </a:stretch>
              </a:blipFill>
              <a:ln>
                <a:solidFill>
                  <a:schemeClr val="tx2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4" name="TextBox 43"/>
              <p:cNvSpPr txBox="1"/>
              <p:nvPr/>
            </p:nvSpPr>
            <p:spPr>
              <a:xfrm>
                <a:off x="1894114" y="2848947"/>
                <a:ext cx="2258008" cy="461665"/>
              </a:xfrm>
              <a:prstGeom prst="rect">
                <a:avLst/>
              </a:prstGeom>
              <a:noFill/>
              <a:ln>
                <a:solidFill>
                  <a:schemeClr val="tx2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bn-BD" sz="2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২.৮</a:t>
                </a:r>
                <a14:m>
                  <m:oMath xmlns:m="http://schemas.openxmlformats.org/officeDocument/2006/math">
                    <m:r>
                      <a:rPr lang="en-AT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÷</m:t>
                    </m:r>
                    <m:r>
                      <a:rPr lang="bn-BD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১০</m:t>
                    </m:r>
                    <m:r>
                      <a:rPr lang="en-AT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=</m:t>
                    </m:r>
                    <m:r>
                      <a:rPr lang="bn-BD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০</m:t>
                    </m:r>
                    <m:r>
                      <a:rPr lang="bn-BD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.</m:t>
                    </m:r>
                    <m:r>
                      <a:rPr lang="bn-BD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২৮</m:t>
                    </m:r>
                  </m:oMath>
                </a14:m>
                <a:endParaRPr lang="en-US" sz="24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4114" y="2848947"/>
                <a:ext cx="2258008" cy="461665"/>
              </a:xfrm>
              <a:prstGeom prst="rect">
                <a:avLst/>
              </a:prstGeom>
              <a:blipFill>
                <a:blip r:embed="rId8"/>
                <a:stretch>
                  <a:fillRect l="-4032" t="-7692" b="-28205"/>
                </a:stretch>
              </a:blipFill>
              <a:ln>
                <a:solidFill>
                  <a:schemeClr val="tx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5" name="TextBox 44"/>
              <p:cNvSpPr txBox="1"/>
              <p:nvPr/>
            </p:nvSpPr>
            <p:spPr>
              <a:xfrm>
                <a:off x="5643598" y="4418155"/>
                <a:ext cx="2931233" cy="461665"/>
              </a:xfrm>
              <a:prstGeom prst="rect">
                <a:avLst/>
              </a:prstGeom>
              <a:noFill/>
              <a:ln>
                <a:solidFill>
                  <a:schemeClr val="tx2">
                    <a:lumMod val="75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bn-BD" sz="2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২০.৩</a:t>
                </a:r>
                <a14:m>
                  <m:oMath xmlns:m="http://schemas.openxmlformats.org/officeDocument/2006/math">
                    <m:r>
                      <a:rPr lang="en-AT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÷</m:t>
                    </m:r>
                    <m:r>
                      <a:rPr lang="bn-BD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১০০</m:t>
                    </m:r>
                    <m:r>
                      <a:rPr lang="en-AT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=</m:t>
                    </m:r>
                    <m:r>
                      <a:rPr lang="bn-BD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০</m:t>
                    </m:r>
                    <m:r>
                      <a:rPr lang="bn-BD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.</m:t>
                    </m:r>
                    <m:r>
                      <a:rPr lang="bn-BD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২০৩</m:t>
                    </m:r>
                  </m:oMath>
                </a14:m>
                <a:endParaRPr lang="en-US" sz="24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3598" y="4418155"/>
                <a:ext cx="2931233" cy="461665"/>
              </a:xfrm>
              <a:prstGeom prst="rect">
                <a:avLst/>
              </a:prstGeom>
              <a:blipFill>
                <a:blip r:embed="rId9"/>
                <a:stretch>
                  <a:fillRect l="-3106" t="-7792" b="-29870"/>
                </a:stretch>
              </a:blipFill>
              <a:ln>
                <a:solidFill>
                  <a:schemeClr val="tx2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21599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1" grpId="0" animBg="1"/>
      <p:bldP spid="42" grpId="0" animBg="1"/>
      <p:bldP spid="43" grpId="0" animBg="1"/>
      <p:bldP spid="44" grpId="0" animBg="1"/>
      <p:bldP spid="4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947159" y="284141"/>
            <a:ext cx="4297680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146793" y="381682"/>
            <a:ext cx="18984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38" b="99309" l="0" r="100000">
                        <a14:foregroundMark x1="78846" y1="16713" x2="79808" y2="66851"/>
                        <a14:foregroundMark x1="68407" y1="23481" x2="69643" y2="28177"/>
                        <a14:foregroundMark x1="71429" y1="11326" x2="92720" y2="19475"/>
                        <a14:foregroundMark x1="70604" y1="75552" x2="74863" y2="88260"/>
                        <a14:foregroundMark x1="3434" y1="91989" x2="15385" y2="82320"/>
                        <a14:foregroundMark x1="10577" y1="59945" x2="20604" y2="55663"/>
                        <a14:foregroundMark x1="7830" y1="58149" x2="17995" y2="53867"/>
                        <a14:foregroundMark x1="54533" y1="72652" x2="43819" y2="788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317" y="76015"/>
            <a:ext cx="1275188" cy="126818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35846" y="1360378"/>
            <a:ext cx="58223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৭.২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১০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এর ভাগ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ফল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কোনটি?</a:t>
            </a:r>
          </a:p>
          <a:p>
            <a:pPr marL="342900" indent="-342900">
              <a:buAutoNum type="arabicParenR"/>
            </a:pPr>
            <a:endParaRPr lang="en-US" sz="2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০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.৭২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খ) </a:t>
            </a:r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৭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.২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গ) 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৭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.০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  <a:endParaRPr lang="en-US" sz="24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10868" y="2667983"/>
            <a:ext cx="4777274" cy="120032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২) 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৩৬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১০০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এর 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ভাগ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ফল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কোনটি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bn-BD" sz="2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bn-BD" sz="2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ক) </a:t>
            </a:r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.৬৪ 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খ) 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০.৩৬৪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গ) 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৩৬৪.০ 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1510867" y="4058816"/>
                <a:ext cx="5403117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৩) </a:t>
                </a:r>
                <a:r>
                  <a:rPr lang="bn-BD" sz="2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৩৯৮.৬</a:t>
                </a:r>
                <a14:m>
                  <m:oMath xmlns:m="http://schemas.openxmlformats.org/officeDocument/2006/math">
                    <m:r>
                      <a:rPr lang="en-AT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÷</m:t>
                    </m:r>
                    <m:r>
                      <a:rPr lang="bn-BD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১০০০</m:t>
                    </m:r>
                    <m:r>
                      <a:rPr lang="en-AT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=</m:t>
                    </m:r>
                    <m:r>
                      <a:rPr lang="bn-BD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? </m:t>
                    </m:r>
                  </m:oMath>
                </a14:m>
                <a:endParaRPr lang="bn-BD" sz="2400" dirty="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endParaRPr lang="bn-BD" sz="2400" dirty="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ক) </a:t>
                </a:r>
                <a:r>
                  <a:rPr lang="en-US" sz="2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৩৯.৮৬</a:t>
                </a:r>
                <a:r>
                  <a:rPr lang="en-US" sz="2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    </a:t>
                </a:r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খ) </a:t>
                </a:r>
                <a:r>
                  <a:rPr lang="en-US" sz="2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৩.৯৮৬ </a:t>
                </a:r>
                <a:r>
                  <a:rPr lang="en-US" sz="2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     </a:t>
                </a:r>
                <a:r>
                  <a:rPr lang="en-US" sz="2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গ) </a:t>
                </a:r>
                <a:r>
                  <a:rPr lang="en-US" sz="2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০.৩৯৮৬ </a:t>
                </a:r>
                <a:endParaRPr lang="en-US" sz="24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0867" y="4058816"/>
                <a:ext cx="5403117" cy="1200329"/>
              </a:xfrm>
              <a:prstGeom prst="rect">
                <a:avLst/>
              </a:prstGeom>
              <a:blipFill>
                <a:blip r:embed="rId4"/>
                <a:stretch>
                  <a:fillRect l="-1806" t="-3553" b="-106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7837714" y="1960542"/>
            <a:ext cx="17821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bn-BD" dirty="0">
                <a:latin typeface="NikoshBAN" panose="02000000000000000000" pitchFamily="2" charset="0"/>
                <a:cs typeface="NikoshBAN" panose="02000000000000000000" pitchFamily="2" charset="0"/>
              </a:rPr>
              <a:t>০</a:t>
            </a:r>
            <a:r>
              <a:rPr lang="bn-BD" dirty="0" smtClean="0">
                <a:latin typeface="NikoshBAN" panose="02000000000000000000" pitchFamily="2" charset="0"/>
                <a:cs typeface="NikoshBAN" panose="02000000000000000000" pitchFamily="2" charset="0"/>
              </a:rPr>
              <a:t>.৭২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7915469" y="3353913"/>
            <a:ext cx="17821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খ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bn-BD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০.</a:t>
            </a:r>
            <a:r>
              <a:rPr lang="bn-BD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৩৬৪ 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7915468" y="4747284"/>
            <a:ext cx="17821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০.৩৯৮৬ 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1535845" y="5368211"/>
                <a:ext cx="5116881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৪) </a:t>
                </a:r>
                <a:r>
                  <a:rPr lang="bn-BD" sz="2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০.০৩ </a:t>
                </a:r>
                <a14:m>
                  <m:oMath xmlns:m="http://schemas.openxmlformats.org/officeDocument/2006/math">
                    <m:r>
                      <a:rPr lang="en-AT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÷</m:t>
                    </m:r>
                    <m:r>
                      <a:rPr lang="bn-BD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১০০</m:t>
                    </m:r>
                    <m:r>
                      <a:rPr lang="bn-BD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=</m:t>
                    </m:r>
                    <m:r>
                      <a:rPr lang="bn-BD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কত</m:t>
                    </m:r>
                    <m:r>
                      <a:rPr lang="bn-BD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</m:oMath>
                </a14:m>
                <a:r>
                  <a:rPr lang="en-US" sz="2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?</a:t>
                </a:r>
                <a:endParaRPr lang="bn-BD" sz="2400" dirty="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endParaRPr lang="bn-BD" sz="2400" dirty="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ক) </a:t>
                </a:r>
                <a:r>
                  <a:rPr lang="bn-BD" sz="2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০.০০৩ </a:t>
                </a:r>
                <a:r>
                  <a:rPr lang="en-US" sz="2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    </a:t>
                </a:r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খ) </a:t>
                </a:r>
                <a:r>
                  <a:rPr lang="bn-BD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৩</a:t>
                </a:r>
                <a:r>
                  <a:rPr lang="en-US" sz="2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     </a:t>
                </a:r>
                <a:r>
                  <a:rPr lang="en-US" sz="2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গ) </a:t>
                </a:r>
                <a:r>
                  <a:rPr lang="bn-BD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৩</a:t>
                </a:r>
                <a:r>
                  <a:rPr lang="bn-BD" sz="2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.০ </a:t>
                </a:r>
                <a:r>
                  <a:rPr lang="en-US" sz="2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endParaRPr lang="en-US" sz="24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5845" y="5368211"/>
                <a:ext cx="5116881" cy="1200329"/>
              </a:xfrm>
              <a:prstGeom prst="rect">
                <a:avLst/>
              </a:prstGeom>
              <a:blipFill>
                <a:blip r:embed="rId5"/>
                <a:stretch>
                  <a:fillRect l="-1907" t="-3553" b="-106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7915467" y="5955989"/>
            <a:ext cx="17821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>
                <a:latin typeface="NikoshBAN" panose="02000000000000000000" pitchFamily="2" charset="0"/>
                <a:cs typeface="NikoshBAN" panose="02000000000000000000" pitchFamily="2" charset="0"/>
              </a:rPr>
              <a:t>খ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bn-BD" dirty="0"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1038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7" grpId="0"/>
      <p:bldP spid="11" grpId="0"/>
      <p:bldP spid="13" grpId="0"/>
      <p:bldP spid="12" grpId="0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947159" y="225087"/>
            <a:ext cx="4297680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083491" y="322629"/>
            <a:ext cx="20250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1445" y="-127847"/>
            <a:ext cx="1522647" cy="1522647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2351445" y="1394800"/>
            <a:ext cx="598102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112768" y="2219325"/>
            <a:ext cx="5581422" cy="5232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সমস্যা</a:t>
            </a:r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গুলো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বাড়ি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আনবে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2768" y="3032449"/>
            <a:ext cx="5691140" cy="6491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2767" y="3971472"/>
            <a:ext cx="5179025" cy="441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412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910281" y="3908881"/>
            <a:ext cx="4297680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207717" y="3888521"/>
            <a:ext cx="20319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endParaRPr lang="en-US" sz="54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991" y="972634"/>
            <a:ext cx="4223922" cy="2662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643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947160" y="49319"/>
            <a:ext cx="4297680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949190" y="146861"/>
            <a:ext cx="22936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2442372" y="1097620"/>
            <a:ext cx="5802468" cy="3043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30" name="Picture 6" descr="Open Book School Supply Icon 23221041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3155" y="-104618"/>
            <a:ext cx="1564005" cy="1291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1427584" y="1982597"/>
            <a:ext cx="578474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বিষয়ঃ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গণিত</a:t>
            </a:r>
            <a:endParaRPr lang="en-US" sz="32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শ্রেণিঃ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৫ম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পাঠঃ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দশমিক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ভগ্নাংশ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32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পাঠ্যাংশঃদশমিক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সংখ্যার ভাগ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algn="ctr"/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পাঠঃ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৫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৯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endParaRPr lang="en-US" sz="32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সময়ঃ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৪০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0199" y="1580470"/>
            <a:ext cx="2831665" cy="379525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623724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835565" y="345025"/>
            <a:ext cx="4297680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686300" y="486121"/>
            <a:ext cx="2819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921" y="49826"/>
            <a:ext cx="1209688" cy="1271572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>
            <a:off x="3105488" y="1394800"/>
            <a:ext cx="5181262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427584" y="2186976"/>
            <a:ext cx="541175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মোঃইকবাল হোসেন</a:t>
            </a:r>
          </a:p>
          <a:p>
            <a:pPr algn="ctr"/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সহকারী শিক্ষক</a:t>
            </a:r>
          </a:p>
          <a:p>
            <a:pPr algn="ctr"/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শাহাপুর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endParaRPr lang="bn-BD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বরুড়া,কুমিল্লা</a:t>
            </a:r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algn="ctr"/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মোবাইলঃ০১৮১৪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৮৬৬২১০</a:t>
            </a:r>
            <a:endParaRPr lang="bn-BD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Email:iqbal.jui@gmail.com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0114" y="1973424"/>
            <a:ext cx="2273559" cy="227355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091785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4494206" y="284140"/>
            <a:ext cx="3203585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250179" y="381682"/>
            <a:ext cx="16916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3028950" y="1385289"/>
            <a:ext cx="4895224" cy="16945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791" y="-163053"/>
            <a:ext cx="2571748" cy="179735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38400" y="3154377"/>
            <a:ext cx="811594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৩.৫.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১০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দশমিক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ভগ্নাংশ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সংক্রান্ত দৈনন্দিন জীবনের সমস্যার সমাদান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2438400" y="2355888"/>
            <a:ext cx="7772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৩.৫.</a:t>
            </a:r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8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দশমিক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ভগ্নাংশে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 ভাগ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6181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2493369" y="1209165"/>
            <a:ext cx="7223916" cy="206588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682363" y="1393036"/>
            <a:ext cx="501586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88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8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endParaRPr lang="en-US" sz="88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392129" y="3620277"/>
            <a:ext cx="5973097" cy="707886"/>
          </a:xfrm>
          <a:prstGeom prst="rect">
            <a:avLst/>
          </a:prstGeom>
          <a:noFill/>
          <a:ln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দশমিক সংখ্যার ভাগ    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7426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947159" y="284141"/>
            <a:ext cx="4297680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067174" y="353690"/>
            <a:ext cx="389762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প্রাথমিক ধারণা</a:t>
            </a:r>
          </a:p>
          <a:p>
            <a:pPr algn="ctr"/>
            <a:r>
              <a:rPr lang="bn-BD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3674" y="-6832"/>
            <a:ext cx="754380" cy="1484915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470815" y="1845752"/>
            <a:ext cx="419286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১।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নিম্নের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পূর্ণ </a:t>
            </a:r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সংখ্যার 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ভাগ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টি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লক্ষ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470815" y="1279443"/>
            <a:ext cx="677402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সবাই পূর্ণ সংখ্যার ভাগ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পারি</a:t>
            </a:r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70654" y="2559556"/>
            <a:ext cx="993228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২</a:t>
            </a:r>
          </a:p>
          <a:p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৩)৭ ২</a:t>
            </a:r>
          </a:p>
          <a:p>
            <a:r>
              <a:rPr lang="bn-BD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৬</a:t>
            </a:r>
            <a:endParaRPr lang="en-US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2068863" y="2983927"/>
            <a:ext cx="60532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642590" y="2551220"/>
            <a:ext cx="993228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২</a:t>
            </a:r>
          </a:p>
          <a:p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৩)৭ ২</a:t>
            </a:r>
          </a:p>
          <a:p>
            <a:r>
              <a:rPr lang="bn-BD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৬</a:t>
            </a:r>
          </a:p>
          <a:p>
            <a:r>
              <a:rPr lang="bn-BD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১ </a:t>
            </a:r>
            <a:endParaRPr lang="en-US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3624065" y="2967151"/>
            <a:ext cx="819708" cy="167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3657320" y="3643661"/>
            <a:ext cx="819708" cy="167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915051" y="2610398"/>
            <a:ext cx="993228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২</a:t>
            </a:r>
          </a:p>
          <a:p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৩)৭ ২</a:t>
            </a:r>
          </a:p>
          <a:p>
            <a:r>
              <a:rPr lang="bn-BD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৬</a:t>
            </a:r>
          </a:p>
          <a:p>
            <a:r>
              <a:rPr lang="bn-BD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১ ২</a:t>
            </a:r>
            <a:endParaRPr lang="en-US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>
            <a:off x="6121090" y="3069461"/>
            <a:ext cx="819708" cy="167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6122274" y="3710445"/>
            <a:ext cx="819708" cy="167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8741453" y="2474791"/>
            <a:ext cx="993228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২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4</a:t>
            </a:r>
            <a:endParaRPr lang="bn-BD" sz="24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৩)৭ ২</a:t>
            </a:r>
          </a:p>
          <a:p>
            <a:r>
              <a:rPr lang="bn-BD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৬</a:t>
            </a:r>
          </a:p>
          <a:p>
            <a:r>
              <a:rPr lang="bn-BD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১ ২</a:t>
            </a:r>
          </a:p>
          <a:p>
            <a:r>
              <a:rPr lang="bn-BD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১  ২</a:t>
            </a:r>
          </a:p>
          <a:p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 ০</a:t>
            </a:r>
            <a:endParaRPr lang="en-US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8831798" y="2939432"/>
            <a:ext cx="819708" cy="167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8890612" y="3557063"/>
            <a:ext cx="819708" cy="167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8989552" y="4297545"/>
            <a:ext cx="819708" cy="167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ight Arrow 16"/>
          <p:cNvSpPr/>
          <p:nvPr/>
        </p:nvSpPr>
        <p:spPr>
          <a:xfrm>
            <a:off x="2733674" y="2983927"/>
            <a:ext cx="890391" cy="35212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ight Arrow 28"/>
          <p:cNvSpPr/>
          <p:nvPr/>
        </p:nvSpPr>
        <p:spPr>
          <a:xfrm>
            <a:off x="4662013" y="3164232"/>
            <a:ext cx="1228677" cy="44112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ight Arrow 29"/>
          <p:cNvSpPr/>
          <p:nvPr/>
        </p:nvSpPr>
        <p:spPr>
          <a:xfrm>
            <a:off x="6950734" y="3251323"/>
            <a:ext cx="1716140" cy="49022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545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4" grpId="0" animBg="1"/>
      <p:bldP spid="15" grpId="0" animBg="1"/>
      <p:bldP spid="22" grpId="0" animBg="1"/>
      <p:bldP spid="25" grpId="0" animBg="1"/>
      <p:bldP spid="17" grpId="0" animBg="1"/>
      <p:bldP spid="29" grpId="0" animBg="1"/>
      <p:bldP spid="3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947159" y="284141"/>
            <a:ext cx="4297680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067174" y="353690"/>
            <a:ext cx="389762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প্রাথমিক ধারণা</a:t>
            </a:r>
          </a:p>
          <a:p>
            <a:pPr algn="ctr"/>
            <a:r>
              <a:rPr lang="bn-BD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3674" y="-6832"/>
            <a:ext cx="754380" cy="148491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691951" y="4950490"/>
            <a:ext cx="8926286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পূর্ণ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সংখ্যা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দশমিক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সংখ্যার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ভাগ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একই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রকম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পার্থক্য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শু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ধুমাত্র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দশমিক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বিন্দুর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70654" y="2559556"/>
            <a:ext cx="993228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২</a:t>
            </a:r>
          </a:p>
          <a:p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৩)৭ .২</a:t>
            </a:r>
          </a:p>
          <a:p>
            <a:r>
              <a:rPr lang="bn-BD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৬</a:t>
            </a:r>
            <a:endParaRPr lang="en-US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2068863" y="2983927"/>
            <a:ext cx="60532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642590" y="2551220"/>
            <a:ext cx="993228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২</a:t>
            </a:r>
          </a:p>
          <a:p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৩)৭ .২</a:t>
            </a:r>
          </a:p>
          <a:p>
            <a:r>
              <a:rPr lang="bn-BD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৬</a:t>
            </a:r>
          </a:p>
          <a:p>
            <a:r>
              <a:rPr lang="bn-BD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১ </a:t>
            </a:r>
            <a:endParaRPr lang="en-US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3624065" y="2967151"/>
            <a:ext cx="819708" cy="167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3657320" y="3643661"/>
            <a:ext cx="819708" cy="167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915051" y="2610398"/>
            <a:ext cx="993228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২ .</a:t>
            </a:r>
          </a:p>
          <a:p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৩)৭ .২</a:t>
            </a:r>
          </a:p>
          <a:p>
            <a:r>
              <a:rPr lang="bn-BD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৬</a:t>
            </a:r>
          </a:p>
          <a:p>
            <a:r>
              <a:rPr lang="bn-BD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১  ২</a:t>
            </a:r>
            <a:endParaRPr lang="en-US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>
            <a:off x="6121090" y="3069461"/>
            <a:ext cx="819708" cy="167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6122274" y="3710445"/>
            <a:ext cx="819708" cy="167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8741453" y="2474791"/>
            <a:ext cx="993228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২ .৪</a:t>
            </a:r>
          </a:p>
          <a:p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৩)৭ .২</a:t>
            </a:r>
          </a:p>
          <a:p>
            <a:r>
              <a:rPr lang="bn-BD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৬</a:t>
            </a:r>
          </a:p>
          <a:p>
            <a:r>
              <a:rPr lang="bn-BD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১ ২</a:t>
            </a:r>
          </a:p>
          <a:p>
            <a:r>
              <a:rPr lang="bn-BD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১  ২</a:t>
            </a:r>
          </a:p>
          <a:p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 ০</a:t>
            </a:r>
            <a:endParaRPr lang="en-US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8831798" y="2939432"/>
            <a:ext cx="819708" cy="167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8890612" y="3557063"/>
            <a:ext cx="819708" cy="167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8989552" y="4297545"/>
            <a:ext cx="819708" cy="167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ight Arrow 16"/>
          <p:cNvSpPr/>
          <p:nvPr/>
        </p:nvSpPr>
        <p:spPr>
          <a:xfrm>
            <a:off x="2733674" y="2983927"/>
            <a:ext cx="890391" cy="35212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ight Arrow 28"/>
          <p:cNvSpPr/>
          <p:nvPr/>
        </p:nvSpPr>
        <p:spPr>
          <a:xfrm>
            <a:off x="4662013" y="3164232"/>
            <a:ext cx="1228677" cy="44112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ight Arrow 29"/>
          <p:cNvSpPr/>
          <p:nvPr/>
        </p:nvSpPr>
        <p:spPr>
          <a:xfrm>
            <a:off x="6950734" y="3251323"/>
            <a:ext cx="1716140" cy="49022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1470815" y="1845752"/>
            <a:ext cx="8671561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১। </a:t>
            </a:r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পূর্ণ সংখ্যার 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ভাগের সাথে দশমিক ভগ্নাংশের ভাগের মূল পার্থক্য কোথায়?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একটু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লক্ষ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2337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15" grpId="0" animBg="1"/>
      <p:bldP spid="22" grpId="0" animBg="1"/>
      <p:bldP spid="25" grpId="0" animBg="1"/>
      <p:bldP spid="17" grpId="0" animBg="1"/>
      <p:bldP spid="29" grpId="0" animBg="1"/>
      <p:bldP spid="30" grpId="0" animBg="1"/>
      <p:bldP spid="3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2985796" y="284141"/>
            <a:ext cx="6531428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985796" y="284141"/>
            <a:ext cx="68578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দশমিক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সংখ্যার</a:t>
            </a:r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ভাগ    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BD" sz="40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3674" y="-6832"/>
            <a:ext cx="754380" cy="148491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67543" y="1478083"/>
            <a:ext cx="677402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1703" y="1345855"/>
            <a:ext cx="7143130" cy="623522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702630" y="2240562"/>
            <a:ext cx="1451117" cy="13849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2</a:t>
            </a:r>
            <a:endParaRPr lang="bn-BD" sz="28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10</a:t>
            </a:r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2 4</a:t>
            </a:r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3</a:t>
            </a:r>
            <a:endParaRPr lang="bn-BD" sz="28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2 0</a:t>
            </a:r>
            <a:endParaRPr lang="bn-BD" sz="28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096139" y="2128121"/>
            <a:ext cx="1450428" cy="181588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2</a:t>
            </a:r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</a:p>
          <a:p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10</a:t>
            </a:r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2 4</a:t>
            </a:r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3</a:t>
            </a:r>
            <a:endParaRPr lang="bn-BD" sz="28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2 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0</a:t>
            </a:r>
            <a:endParaRPr lang="bn-BD" sz="28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4</a:t>
            </a:r>
            <a:endParaRPr lang="bn-BD" sz="28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353459" y="2128121"/>
            <a:ext cx="1521577" cy="26776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2</a:t>
            </a:r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4</a:t>
            </a:r>
            <a:endParaRPr lang="bn-BD" sz="28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10</a:t>
            </a:r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2 4</a:t>
            </a:r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3</a:t>
            </a:r>
            <a:endParaRPr lang="bn-BD" sz="28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2 0</a:t>
            </a:r>
            <a:endParaRPr lang="bn-BD" sz="28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4 3</a:t>
            </a:r>
          </a:p>
          <a:p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  4 0</a:t>
            </a:r>
          </a:p>
          <a:p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      3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994711" y="2128121"/>
            <a:ext cx="1726162" cy="35394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2</a:t>
            </a:r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4 3</a:t>
            </a:r>
            <a:endParaRPr lang="bn-BD" sz="28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10</a:t>
            </a:r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2 4</a:t>
            </a:r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3 0</a:t>
            </a:r>
            <a:endParaRPr lang="bn-BD" sz="28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2 0</a:t>
            </a:r>
            <a:endParaRPr lang="bn-BD" sz="28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4 3</a:t>
            </a:r>
          </a:p>
          <a:p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 4 0</a:t>
            </a:r>
          </a:p>
          <a:p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    3 0</a:t>
            </a:r>
          </a:p>
          <a:p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    3 0</a:t>
            </a:r>
          </a:p>
          <a:p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       0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2220490" y="2733869"/>
            <a:ext cx="102636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4520200" y="2662335"/>
            <a:ext cx="102636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4520200" y="3399453"/>
            <a:ext cx="102636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6848669" y="2662335"/>
            <a:ext cx="102636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6848669" y="3399453"/>
            <a:ext cx="102636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6848669" y="4307632"/>
            <a:ext cx="102636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9517224" y="2640564"/>
            <a:ext cx="1203649" cy="217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9517223" y="3429290"/>
            <a:ext cx="1203649" cy="217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9517222" y="4307632"/>
            <a:ext cx="1203649" cy="217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9517222" y="5096358"/>
            <a:ext cx="1203649" cy="217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ight Arrow 17"/>
          <p:cNvSpPr/>
          <p:nvPr/>
        </p:nvSpPr>
        <p:spPr>
          <a:xfrm>
            <a:off x="3153747" y="2662335"/>
            <a:ext cx="942392" cy="2861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ight Arrow 42"/>
          <p:cNvSpPr/>
          <p:nvPr/>
        </p:nvSpPr>
        <p:spPr>
          <a:xfrm>
            <a:off x="5546567" y="3060925"/>
            <a:ext cx="806892" cy="33852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ight Arrow 43"/>
          <p:cNvSpPr/>
          <p:nvPr/>
        </p:nvSpPr>
        <p:spPr>
          <a:xfrm>
            <a:off x="7870371" y="3496126"/>
            <a:ext cx="1124340" cy="3133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1278099" y="2128121"/>
            <a:ext cx="4245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bn-BD" sz="2000" dirty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3002" y="4752188"/>
            <a:ext cx="4682523" cy="74890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62332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7" grpId="0" animBg="1"/>
      <p:bldP spid="28" grpId="0" animBg="1"/>
      <p:bldP spid="33" grpId="0" animBg="1"/>
      <p:bldP spid="18" grpId="0" animBg="1"/>
      <p:bldP spid="43" grpId="0" animBg="1"/>
      <p:bldP spid="4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582955" y="284141"/>
            <a:ext cx="5169158" cy="902970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657600" y="383693"/>
            <a:ext cx="50945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দশমিক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সংখ্যার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ভাগ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BD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0466" y="-125730"/>
            <a:ext cx="1800797" cy="156591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467576" y="2079653"/>
            <a:ext cx="1266293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 </a:t>
            </a:r>
            <a:endParaRPr lang="bn-BD" sz="24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১০০)২৪.৩</a:t>
            </a:r>
          </a:p>
          <a:p>
            <a:r>
              <a:rPr lang="bn-BD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</a:t>
            </a:r>
            <a:endParaRPr lang="bn-BD" sz="24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3002" y="4752188"/>
            <a:ext cx="4682523" cy="748905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28" name="Straight Connector 27"/>
          <p:cNvCxnSpPr/>
          <p:nvPr/>
        </p:nvCxnSpPr>
        <p:spPr>
          <a:xfrm>
            <a:off x="10887159" y="2143039"/>
            <a:ext cx="100569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454946" y="3958343"/>
            <a:ext cx="3135716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২৪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কে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১০০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ভাগ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পারি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তাই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এককের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স্থানে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০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লিখি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110864" y="2079653"/>
            <a:ext cx="1230960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</a:t>
            </a:r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১০০)২৪.৩</a:t>
            </a:r>
          </a:p>
          <a:p>
            <a:r>
              <a:rPr lang="bn-BD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</a:t>
            </a:r>
            <a:endParaRPr lang="bn-BD" sz="24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২৪ 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958921" y="2079653"/>
            <a:ext cx="1449090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</a:t>
            </a:r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.২</a:t>
            </a:r>
          </a:p>
          <a:p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১০০)২৪.৩</a:t>
            </a:r>
          </a:p>
          <a:p>
            <a:r>
              <a:rPr lang="bn-BD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</a:t>
            </a:r>
            <a:endParaRPr lang="bn-BD" sz="24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 ২৪৩</a:t>
            </a:r>
          </a:p>
          <a:p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 ২০০</a:t>
            </a:r>
          </a:p>
          <a:p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   ৪৩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018630" y="2079653"/>
            <a:ext cx="1638952" cy="304698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</a:t>
            </a:r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.২ ৪</a:t>
            </a:r>
          </a:p>
          <a:p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১০০)২৪.৩০</a:t>
            </a:r>
          </a:p>
          <a:p>
            <a:r>
              <a:rPr lang="bn-BD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</a:t>
            </a:r>
            <a:endParaRPr lang="bn-BD" sz="24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 ২৪৩</a:t>
            </a:r>
          </a:p>
          <a:p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 ২০০</a:t>
            </a:r>
          </a:p>
          <a:p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    ৪৩০</a:t>
            </a:r>
          </a:p>
          <a:p>
            <a:r>
              <a:rPr lang="bn-BD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   ৪০০</a:t>
            </a:r>
          </a:p>
          <a:p>
            <a:r>
              <a:rPr lang="bn-BD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     ৩০ 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996936" y="2079653"/>
            <a:ext cx="1856793" cy="378565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</a:t>
            </a:r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.২ ৪ ৩ </a:t>
            </a:r>
          </a:p>
          <a:p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১০০)২৪.৩০০ </a:t>
            </a:r>
          </a:p>
          <a:p>
            <a:r>
              <a:rPr lang="bn-BD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</a:t>
            </a:r>
            <a:endParaRPr lang="bn-BD" sz="24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 ২৪৩</a:t>
            </a:r>
          </a:p>
          <a:p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 ২০০</a:t>
            </a:r>
          </a:p>
          <a:p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    ৪৩০</a:t>
            </a:r>
          </a:p>
          <a:p>
            <a:r>
              <a:rPr lang="bn-BD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   ৪০০</a:t>
            </a:r>
          </a:p>
          <a:p>
            <a:r>
              <a:rPr lang="bn-BD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     ৩০০</a:t>
            </a:r>
          </a:p>
          <a:p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      ৩০০</a:t>
            </a:r>
          </a:p>
          <a:p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          ০ </a:t>
            </a: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9066" y="1254954"/>
            <a:ext cx="7143130" cy="623522"/>
          </a:xfrm>
          <a:prstGeom prst="rect">
            <a:avLst/>
          </a:prstGeom>
        </p:spPr>
      </p:pic>
      <p:cxnSp>
        <p:nvCxnSpPr>
          <p:cNvPr id="4" name="Straight Connector 3"/>
          <p:cNvCxnSpPr/>
          <p:nvPr/>
        </p:nvCxnSpPr>
        <p:spPr>
          <a:xfrm>
            <a:off x="1978090" y="2453951"/>
            <a:ext cx="755779" cy="93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3586045" y="2512156"/>
            <a:ext cx="755779" cy="93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3566119" y="3199848"/>
            <a:ext cx="755779" cy="93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5445417" y="2512156"/>
            <a:ext cx="962594" cy="93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5466969" y="3190517"/>
            <a:ext cx="962594" cy="93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5435261" y="3949012"/>
            <a:ext cx="962594" cy="93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7525057" y="2502825"/>
            <a:ext cx="962594" cy="93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7509602" y="2502825"/>
            <a:ext cx="962594" cy="93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7543370" y="3176387"/>
            <a:ext cx="962594" cy="93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7694988" y="3939681"/>
            <a:ext cx="962594" cy="93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691782" y="4666229"/>
            <a:ext cx="962594" cy="93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flipV="1">
            <a:off x="9600650" y="2502825"/>
            <a:ext cx="1120223" cy="23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flipV="1">
            <a:off x="9600650" y="3174007"/>
            <a:ext cx="1120223" cy="23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 flipV="1">
            <a:off x="9600650" y="3928948"/>
            <a:ext cx="1120223" cy="23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flipV="1">
            <a:off x="9766936" y="4663849"/>
            <a:ext cx="1120223" cy="23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flipV="1">
            <a:off x="9600650" y="5343161"/>
            <a:ext cx="1120223" cy="23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ight Arrow 2"/>
          <p:cNvSpPr/>
          <p:nvPr/>
        </p:nvSpPr>
        <p:spPr>
          <a:xfrm>
            <a:off x="2733869" y="2640563"/>
            <a:ext cx="376995" cy="1492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ight Arrow 49"/>
          <p:cNvSpPr/>
          <p:nvPr/>
        </p:nvSpPr>
        <p:spPr>
          <a:xfrm>
            <a:off x="4341824" y="2936109"/>
            <a:ext cx="610619" cy="23789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ight Arrow 50"/>
          <p:cNvSpPr/>
          <p:nvPr/>
        </p:nvSpPr>
        <p:spPr>
          <a:xfrm>
            <a:off x="6433015" y="3084524"/>
            <a:ext cx="600262" cy="19545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ight Arrow 51"/>
          <p:cNvSpPr/>
          <p:nvPr/>
        </p:nvSpPr>
        <p:spPr>
          <a:xfrm>
            <a:off x="8654376" y="3338765"/>
            <a:ext cx="424310" cy="3105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209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0" grpId="0" animBg="1"/>
      <p:bldP spid="29" grpId="0" animBg="1"/>
      <p:bldP spid="31" grpId="0" animBg="1"/>
      <p:bldP spid="32" grpId="0" animBg="1"/>
      <p:bldP spid="33" grpId="0" animBg="1"/>
      <p:bldP spid="3" grpId="0" animBg="1"/>
      <p:bldP spid="50" grpId="0" animBg="1"/>
      <p:bldP spid="51" grpId="0" animBg="1"/>
      <p:bldP spid="52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TM03457510[[fn=Savon]]</Template>
  <TotalTime>7564</TotalTime>
  <Words>593</Words>
  <Application>Microsoft Office PowerPoint</Application>
  <PresentationFormat>Widescreen</PresentationFormat>
  <Paragraphs>191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Cambria Math</vt:lpstr>
      <vt:lpstr>Century Gothic</vt:lpstr>
      <vt:lpstr>Garamond</vt:lpstr>
      <vt:lpstr>NikoshBAN</vt:lpstr>
      <vt:lpstr>Times New Roman</vt:lpstr>
      <vt:lpstr>Vrinda</vt:lpstr>
      <vt:lpstr>Savon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account</dc:creator>
  <cp:lastModifiedBy>WALTON</cp:lastModifiedBy>
  <cp:revision>388</cp:revision>
  <dcterms:created xsi:type="dcterms:W3CDTF">2026-06-17T13:44:11Z</dcterms:created>
  <dcterms:modified xsi:type="dcterms:W3CDTF">2026-07-27T14:35:28Z</dcterms:modified>
</cp:coreProperties>
</file>