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7" r:id="rId2"/>
    <p:sldId id="278" r:id="rId3"/>
    <p:sldId id="261" r:id="rId4"/>
    <p:sldId id="259" r:id="rId5"/>
    <p:sldId id="288" r:id="rId6"/>
    <p:sldId id="260" r:id="rId7"/>
    <p:sldId id="287" r:id="rId8"/>
    <p:sldId id="269" r:id="rId9"/>
    <p:sldId id="283" r:id="rId10"/>
    <p:sldId id="289" r:id="rId11"/>
    <p:sldId id="290" r:id="rId12"/>
    <p:sldId id="284" r:id="rId13"/>
    <p:sldId id="285" r:id="rId14"/>
    <p:sldId id="294" r:id="rId15"/>
    <p:sldId id="295" r:id="rId16"/>
    <p:sldId id="286" r:id="rId17"/>
    <p:sldId id="267" r:id="rId18"/>
    <p:sldId id="266" r:id="rId19"/>
    <p:sldId id="292" r:id="rId20"/>
    <p:sldId id="293" r:id="rId21"/>
    <p:sldId id="281" r:id="rId22"/>
    <p:sldId id="297" r:id="rId23"/>
    <p:sldId id="298" r:id="rId24"/>
    <p:sldId id="279" r:id="rId25"/>
    <p:sldId id="296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24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6B7D8-9CA5-49D0-A6DA-F52E65A7FE96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296BF-F6D3-4627-819C-4CB266083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89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5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9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9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A14B77B-3F63-DB97-480E-B5E0CBF4E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8C9FEC23-2FA3-878E-116E-D03F0029A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A83E7C9E-9439-1343-7D34-BB0BB274F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E5D4D2D-2F97-D946-3F38-498E154658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8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65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2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7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3899471" y="3895893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3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772218" y="440849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652461" y="133126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25852" y="476250"/>
            <a:ext cx="1189310" cy="855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10208174" y="346978"/>
            <a:ext cx="1331365" cy="9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1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8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772218" y="669210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120" y="409438"/>
            <a:ext cx="1226786" cy="12267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9094" y="473880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6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1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8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9418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33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7.png"/><Relationship Id="rId11" Type="http://schemas.microsoft.com/office/2007/relationships/hdphoto" Target="../media/hdphoto3.wdp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5.xml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microsoft.com/office/2007/relationships/hdphoto" Target="../media/hdphoto5.wdp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microsoft.com/office/2007/relationships/hdphoto" Target="../media/hdphoto3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slide" Target="slide24.xml"/><Relationship Id="rId4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772697" y="1195387"/>
            <a:ext cx="7683909" cy="3272240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পাঠে</a:t>
            </a:r>
          </a:p>
          <a:p>
            <a:pPr algn="ctr"/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91790" y="1787008"/>
            <a:ext cx="438293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পরাজিতা</a:t>
            </a:r>
            <a:endParaRPr lang="en-US" sz="115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41646C5-76E6-6A9C-3257-468EEBC36024}"/>
              </a:ext>
            </a:extLst>
          </p:cNvPr>
          <p:cNvSpPr txBox="1"/>
          <p:nvPr/>
        </p:nvSpPr>
        <p:spPr>
          <a:xfrm>
            <a:off x="597520" y="389841"/>
            <a:ext cx="10968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হাততালির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সিলেবল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756FE6-037D-EE77-F0E4-87F03887299A}"/>
              </a:ext>
            </a:extLst>
          </p:cNvPr>
          <p:cNvSpPr txBox="1"/>
          <p:nvPr/>
        </p:nvSpPr>
        <p:spPr>
          <a:xfrm>
            <a:off x="5520043" y="1014939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GB" sz="287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DBE202B-43EC-735C-600B-BBA71B73B72D}"/>
              </a:ext>
            </a:extLst>
          </p:cNvPr>
          <p:cNvSpPr txBox="1"/>
          <p:nvPr/>
        </p:nvSpPr>
        <p:spPr>
          <a:xfrm>
            <a:off x="223171" y="186416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art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5387" y="427038"/>
            <a:ext cx="609600" cy="609600"/>
          </a:xfrm>
          <a:prstGeom prst="rect">
            <a:avLst/>
          </a:prstGeom>
        </p:spPr>
      </p:pic>
      <p:pic>
        <p:nvPicPr>
          <p:cNvPr id="10" name="part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7787" y="579438"/>
            <a:ext cx="609600" cy="609600"/>
          </a:xfrm>
          <a:prstGeom prst="rect">
            <a:avLst/>
          </a:prstGeom>
        </p:spPr>
      </p:pic>
      <p:pic>
        <p:nvPicPr>
          <p:cNvPr id="11" name="part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02121" y="585547"/>
            <a:ext cx="898815" cy="5203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3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11C97FA-5082-A660-DA61-8A2DFA39A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765BF64-FCCE-AC1C-7961-FB9210FE1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553" y="1850772"/>
            <a:ext cx="4828110" cy="28196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47AF110-7AE4-DF2D-198F-60D352DC4FE4}"/>
              </a:ext>
            </a:extLst>
          </p:cNvPr>
          <p:cNvSpPr txBox="1"/>
          <p:nvPr/>
        </p:nvSpPr>
        <p:spPr>
          <a:xfrm>
            <a:off x="2088200" y="4881566"/>
            <a:ext cx="18496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F21F508-75FD-9287-C236-8E1B19F6A87F}"/>
              </a:ext>
            </a:extLst>
          </p:cNvPr>
          <p:cNvSpPr txBox="1"/>
          <p:nvPr/>
        </p:nvSpPr>
        <p:spPr>
          <a:xfrm>
            <a:off x="7315668" y="4886332"/>
            <a:ext cx="28513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6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নারস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5EF1CF-092A-69C2-9721-E119190ACA26}"/>
              </a:ext>
            </a:extLst>
          </p:cNvPr>
          <p:cNvSpPr txBox="1"/>
          <p:nvPr/>
        </p:nvSpPr>
        <p:spPr>
          <a:xfrm>
            <a:off x="3960913" y="928557"/>
            <a:ext cx="6577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2DD071C-C193-8B44-85D4-459B8C9B30E5}"/>
              </a:ext>
            </a:extLst>
          </p:cNvPr>
          <p:cNvSpPr txBox="1"/>
          <p:nvPr/>
        </p:nvSpPr>
        <p:spPr>
          <a:xfrm>
            <a:off x="4652232" y="455196"/>
            <a:ext cx="4089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pic>
        <p:nvPicPr>
          <p:cNvPr id="2052" name="Picture 4" descr="আনারসের এত গুণ | ডিএমপি নিউজ">
            <a:extLst>
              <a:ext uri="{FF2B5EF4-FFF2-40B4-BE49-F238E27FC236}">
                <a16:creationId xmlns="" xmlns:a16="http://schemas.microsoft.com/office/drawing/2014/main" id="{3E9DAF82-5E15-25D1-DD11-A1C920F4A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3469"/>
            <a:ext cx="4574629" cy="307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163593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8" fill="hold" nodeType="after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3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4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" grpId="0"/>
          <p:bldP spid="9" grpId="0"/>
          <p:bldP spid="9" grpId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" grpId="0"/>
          <p:bldP spid="9" grpId="0"/>
          <p:bldP spid="9" grpId="1"/>
          <p:bldP spid="1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angla-sorborno-pronunciation (mp3cut.net) (2)">
            <a:hlinkClick r:id="" action="ppaction://media"/>
            <a:extLst>
              <a:ext uri="{FF2B5EF4-FFF2-40B4-BE49-F238E27FC236}">
                <a16:creationId xmlns="" xmlns:a16="http://schemas.microsoft.com/office/drawing/2014/main" id="{87579431-B592-45DA-1B53-5AC49B58DC0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2" end="100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8113" y="471855"/>
            <a:ext cx="282847" cy="2828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30D6E1-0807-20A0-5729-B856D03F53AB}"/>
              </a:ext>
            </a:extLst>
          </p:cNvPr>
          <p:cNvSpPr/>
          <p:nvPr/>
        </p:nvSpPr>
        <p:spPr>
          <a:xfrm>
            <a:off x="5292701" y="1188935"/>
            <a:ext cx="49186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 </a:t>
            </a:r>
            <a:r>
              <a:rPr lang="en-US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খেয়েছি</a:t>
            </a:r>
            <a:r>
              <a:rPr lang="en-US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468114" y="501444"/>
            <a:ext cx="1935873" cy="506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FE496F-7C48-9F9E-B53F-26795400F1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709" y="1086762"/>
            <a:ext cx="3573678" cy="2018515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D4A0CE8-C98C-5E5A-EC21-D9BFCCC373FC}"/>
              </a:ext>
            </a:extLst>
          </p:cNvPr>
          <p:cNvSpPr/>
          <p:nvPr/>
        </p:nvSpPr>
        <p:spPr>
          <a:xfrm>
            <a:off x="11195110" y="412781"/>
            <a:ext cx="588854" cy="4080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hlinkClick r:id="rId9" action="ppaction://hlinksldjump"/>
            <a:extLst>
              <a:ext uri="{FF2B5EF4-FFF2-40B4-BE49-F238E27FC236}">
                <a16:creationId xmlns="" xmlns:a16="http://schemas.microsoft.com/office/drawing/2014/main" id="{40CDF639-F6F5-8386-65D7-DFE21DDF2E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0691669" y="5386954"/>
            <a:ext cx="1092295" cy="386104"/>
          </a:xfrm>
          <a:prstGeom prst="rect">
            <a:avLst/>
          </a:prstGeom>
        </p:spPr>
      </p:pic>
      <p:pic>
        <p:nvPicPr>
          <p:cNvPr id="8" name="Picture 4" descr="আনারসের এত গুণ | ডিএমপি নিউজ">
            <a:extLst>
              <a:ext uri="{FF2B5EF4-FFF2-40B4-BE49-F238E27FC236}">
                <a16:creationId xmlns="" xmlns:a16="http://schemas.microsoft.com/office/drawing/2014/main" id="{40B7D75F-A948-CC1D-6B3D-A3ED8A95A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48" y="3429000"/>
            <a:ext cx="3573678" cy="240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3A5828F-2DC4-C14A-73B1-762940806FFD}"/>
              </a:ext>
            </a:extLst>
          </p:cNvPr>
          <p:cNvSpPr/>
          <p:nvPr/>
        </p:nvSpPr>
        <p:spPr>
          <a:xfrm>
            <a:off x="5493555" y="3570185"/>
            <a:ext cx="49186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নারস</a:t>
            </a:r>
            <a:r>
              <a:rPr lang="en-US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চাই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3641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3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5913"/>
            <a:ext cx="10729913" cy="53863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1790" y="1787008"/>
            <a:ext cx="13324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58638" y="1796535"/>
            <a:ext cx="94128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1500" dirty="0"/>
          </a:p>
        </p:txBody>
      </p:sp>
      <p:sp>
        <p:nvSpPr>
          <p:cNvPr id="5" name="Rectangle 4"/>
          <p:cNvSpPr/>
          <p:nvPr/>
        </p:nvSpPr>
        <p:spPr>
          <a:xfrm>
            <a:off x="8444577" y="1853683"/>
            <a:ext cx="54534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15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41646C5-76E6-6A9C-3257-468EEBC36024}"/>
              </a:ext>
            </a:extLst>
          </p:cNvPr>
          <p:cNvSpPr txBox="1"/>
          <p:nvPr/>
        </p:nvSpPr>
        <p:spPr>
          <a:xfrm>
            <a:off x="720769" y="411261"/>
            <a:ext cx="10968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হাততালির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সিলেবল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72765" y="3053833"/>
            <a:ext cx="13324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1050" y="3049072"/>
            <a:ext cx="255069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নারস</a:t>
            </a:r>
            <a:endParaRPr lang="en-US" sz="11500" dirty="0"/>
          </a:p>
        </p:txBody>
      </p:sp>
      <p:sp>
        <p:nvSpPr>
          <p:cNvPr id="10" name="Rectangle 9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2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756FE6-037D-EE77-F0E4-87F03887299A}"/>
              </a:ext>
            </a:extLst>
          </p:cNvPr>
          <p:cNvSpPr txBox="1"/>
          <p:nvPr/>
        </p:nvSpPr>
        <p:spPr>
          <a:xfrm>
            <a:off x="5520043" y="1014939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GB" sz="287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DBE202B-43EC-735C-600B-BBA71B73B72D}"/>
              </a:ext>
            </a:extLst>
          </p:cNvPr>
          <p:cNvSpPr txBox="1"/>
          <p:nvPr/>
        </p:nvSpPr>
        <p:spPr>
          <a:xfrm>
            <a:off x="223171" y="186416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c1_b_s_p13_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77337" y="609600"/>
            <a:ext cx="609600" cy="609600"/>
          </a:xfrm>
          <a:prstGeom prst="rect">
            <a:avLst/>
          </a:prstGeom>
        </p:spPr>
      </p:pic>
      <p:pic>
        <p:nvPicPr>
          <p:cNvPr id="11" name="c1_b_s_p13_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8386" y="404814"/>
            <a:ext cx="609600" cy="609600"/>
          </a:xfrm>
          <a:prstGeom prst="rect">
            <a:avLst/>
          </a:prstGeom>
        </p:spPr>
      </p:pic>
      <p:pic>
        <p:nvPicPr>
          <p:cNvPr id="12" name="c1_b_s_p13_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20413" y="223838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29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numSld="999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468114" y="501444"/>
            <a:ext cx="1935873" cy="5065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1DCD99F-C1F7-ADA6-7C0C-D84DE05F89B9}"/>
              </a:ext>
            </a:extLst>
          </p:cNvPr>
          <p:cNvSpPr/>
          <p:nvPr/>
        </p:nvSpPr>
        <p:spPr>
          <a:xfrm>
            <a:off x="4472479" y="1859472"/>
            <a:ext cx="6900371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B394991-62A2-5139-4006-123F54ABF818}"/>
              </a:ext>
            </a:extLst>
          </p:cNvPr>
          <p:cNvSpPr/>
          <p:nvPr/>
        </p:nvSpPr>
        <p:spPr>
          <a:xfrm>
            <a:off x="4472479" y="4476104"/>
            <a:ext cx="6986108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2B564F3-E581-9C3F-9232-07928511B4CB}"/>
              </a:ext>
            </a:extLst>
          </p:cNvPr>
          <p:cNvSpPr txBox="1"/>
          <p:nvPr/>
        </p:nvSpPr>
        <p:spPr>
          <a:xfrm>
            <a:off x="4720789" y="1742196"/>
            <a:ext cx="729057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পরাজিতা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BE258E3-6342-CF52-921C-2F247213C7EE}"/>
              </a:ext>
            </a:extLst>
          </p:cNvPr>
          <p:cNvSpPr txBox="1"/>
          <p:nvPr/>
        </p:nvSpPr>
        <p:spPr>
          <a:xfrm>
            <a:off x="4720789" y="4476104"/>
            <a:ext cx="626536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ফলের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DF5500F-9EB7-1EAD-E31F-3ADB3083A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7" y="3968107"/>
            <a:ext cx="3083844" cy="2111058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1B50EAE-F287-C620-79AC-9B1A05398CF6}"/>
              </a:ext>
            </a:extLst>
          </p:cNvPr>
          <p:cNvSpPr txBox="1"/>
          <p:nvPr/>
        </p:nvSpPr>
        <p:spPr>
          <a:xfrm>
            <a:off x="4948280" y="6488668"/>
            <a:ext cx="1968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 ঘরে ক্লিক করুন </a:t>
            </a:r>
          </a:p>
        </p:txBody>
      </p:sp>
      <p:pic>
        <p:nvPicPr>
          <p:cNvPr id="5" name="Picture 4" descr="নীল অপরাজিতা ফুলের চারা – Neel Aparajita Flower Plant | Buy Online in  Bangladesh – ekclick shopping">
            <a:extLst>
              <a:ext uri="{FF2B5EF4-FFF2-40B4-BE49-F238E27FC236}">
                <a16:creationId xmlns="" xmlns:a16="http://schemas.microsoft.com/office/drawing/2014/main" id="{35A30F00-068A-A365-D3FA-F99575A5E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51" y="1007960"/>
            <a:ext cx="2800614" cy="280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2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5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6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8" dur="10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50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0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" fill="hold">
                          <p:stCondLst>
                            <p:cond delay="0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7" grpId="0"/>
          <p:bldP spid="8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22" dur="10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3" dur="50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7" grpId="0"/>
          <p:bldP spid="8" grpId="0"/>
          <p:bldP spid="14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C2084A-DC42-BD1C-5F2E-226850A6F0CA}"/>
              </a:ext>
            </a:extLst>
          </p:cNvPr>
          <p:cNvSpPr txBox="1"/>
          <p:nvPr/>
        </p:nvSpPr>
        <p:spPr>
          <a:xfrm>
            <a:off x="290099" y="371781"/>
            <a:ext cx="1095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পাঠ্য বইয়ের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৫3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নং পৃষ্টা বের করে পাঠ্যাংশ টুকু দলে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27399BE7-F632-D7FE-7AEA-0E0183E1F6F4}"/>
              </a:ext>
            </a:extLst>
          </p:cNvPr>
          <p:cNvGrpSpPr/>
          <p:nvPr/>
        </p:nvGrpSpPr>
        <p:grpSpPr>
          <a:xfrm>
            <a:off x="1922594" y="1352646"/>
            <a:ext cx="8554278" cy="4682685"/>
            <a:chOff x="998669" y="1419321"/>
            <a:chExt cx="8554278" cy="4682685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29864274-7D29-0A24-BA93-68319CC144D0}"/>
                </a:ext>
              </a:extLst>
            </p:cNvPr>
            <p:cNvGrpSpPr/>
            <p:nvPr/>
          </p:nvGrpSpPr>
          <p:grpSpPr>
            <a:xfrm>
              <a:off x="998669" y="1419321"/>
              <a:ext cx="8554278" cy="4682685"/>
              <a:chOff x="998669" y="1419321"/>
              <a:chExt cx="8554278" cy="4682685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1B5BA75A-696E-A703-3C23-26E48CA35B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8669" y="1419321"/>
                <a:ext cx="8554278" cy="4682685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="" xmlns:a16="http://schemas.microsoft.com/office/drawing/2014/main" id="{A95645E2-C508-71FD-6D62-03390C36C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8394" y="1419321"/>
                <a:ext cx="3631497" cy="4599515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CA949001-719C-2ED9-3028-AF4EDC78D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5425" y="1419321"/>
              <a:ext cx="3837522" cy="4623157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8A9AE63-E717-857E-379D-E991413BCB76}"/>
              </a:ext>
            </a:extLst>
          </p:cNvPr>
          <p:cNvGrpSpPr/>
          <p:nvPr/>
        </p:nvGrpSpPr>
        <p:grpSpPr>
          <a:xfrm>
            <a:off x="1067483" y="2201277"/>
            <a:ext cx="8833449" cy="3714114"/>
            <a:chOff x="0" y="101991"/>
            <a:chExt cx="12374879" cy="6541477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93846EC0-9CEA-4CCC-EDEB-CC860E854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732" l="0" r="100000">
                          <a14:foregroundMark x1="5116" y1="52081" x2="5116" y2="52081"/>
                          <a14:foregroundMark x1="95930" y1="67114" x2="95930" y2="671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205" t="4923" r="2792" b="5436"/>
            <a:stretch/>
          </p:blipFill>
          <p:spPr>
            <a:xfrm>
              <a:off x="0" y="101991"/>
              <a:ext cx="6246055" cy="614758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195F16C5-E247-4271-29E8-D64B5E049B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732" l="0" r="100000">
                          <a14:foregroundMark x1="5116" y1="52081" x2="5116" y2="52081"/>
                          <a14:foregroundMark x1="95930" y1="67114" x2="95930" y2="671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205" t="4923" r="2792" b="5436"/>
            <a:stretch/>
          </p:blipFill>
          <p:spPr>
            <a:xfrm rot="10800000">
              <a:off x="6128824" y="495886"/>
              <a:ext cx="6246055" cy="614758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214356-0ACB-B5FF-92C1-BD095DEF66A3}"/>
              </a:ext>
            </a:extLst>
          </p:cNvPr>
          <p:cNvSpPr txBox="1"/>
          <p:nvPr/>
        </p:nvSpPr>
        <p:spPr>
          <a:xfrm>
            <a:off x="5878715" y="1972201"/>
            <a:ext cx="2265703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GB" sz="287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676635A-7F3E-0272-89D5-75297EBC5000}"/>
              </a:ext>
            </a:extLst>
          </p:cNvPr>
          <p:cNvSpPr txBox="1"/>
          <p:nvPr/>
        </p:nvSpPr>
        <p:spPr>
          <a:xfrm>
            <a:off x="3689084" y="942609"/>
            <a:ext cx="423404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 আ</a:t>
            </a:r>
            <a:r>
              <a:rPr lang="bn-BD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11" name="bangla-sorborno-pronunciation (mp3cut.net) (4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0" end="66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96608" y="486697"/>
            <a:ext cx="455912" cy="455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C756FE6-037D-EE77-F0E4-87F03887299A}"/>
              </a:ext>
            </a:extLst>
          </p:cNvPr>
          <p:cNvSpPr txBox="1"/>
          <p:nvPr/>
        </p:nvSpPr>
        <p:spPr>
          <a:xfrm>
            <a:off x="2291068" y="2015064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GB" sz="287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BE202B-43EC-735C-600B-BBA71B73B72D}"/>
              </a:ext>
            </a:extLst>
          </p:cNvPr>
          <p:cNvSpPr txBox="1"/>
          <p:nvPr/>
        </p:nvSpPr>
        <p:spPr>
          <a:xfrm>
            <a:off x="223171" y="186416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8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428625" y="4314862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/>
              <a:t> </a:t>
            </a:r>
            <a:r>
              <a:rPr lang="en-US" b="0" dirty="0" err="1"/>
              <a:t>অজ</a:t>
            </a:r>
            <a:endParaRPr lang="en-US" b="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34643" y="423901"/>
            <a:ext cx="2808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u="sng" dirty="0" err="1">
                <a:solidFill>
                  <a:schemeClr val="accent4">
                    <a:lumMod val="50000"/>
                  </a:schemeClr>
                </a:solidFill>
              </a:rPr>
              <a:t>বর্ণের</a:t>
            </a:r>
            <a:r>
              <a:rPr lang="en-US" u="sng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accent4">
                    <a:lumMod val="50000"/>
                  </a:schemeClr>
                </a:solidFill>
              </a:rPr>
              <a:t>খেলা</a:t>
            </a:r>
            <a:r>
              <a:rPr lang="en-US" u="sng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D3AEB4-BAB8-C7F7-EBB6-E0A513DFBD23}"/>
              </a:ext>
            </a:extLst>
          </p:cNvPr>
          <p:cNvSpPr txBox="1"/>
          <p:nvPr/>
        </p:nvSpPr>
        <p:spPr>
          <a:xfrm>
            <a:off x="628650" y="1782423"/>
            <a:ext cx="10878378" cy="174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খেলবো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এখন।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481138" y="4324388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আতা</a:t>
            </a:r>
            <a:endParaRPr lang="en-US" b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2562226" y="4333913"/>
            <a:ext cx="11239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কলম</a:t>
            </a:r>
            <a:endParaRPr lang="en-US" b="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3862388" y="4333913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ফুল</a:t>
            </a:r>
            <a:endParaRPr lang="en-US" b="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4962525" y="4348200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অলি</a:t>
            </a:r>
            <a:endParaRPr lang="en-US" b="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6038850" y="4324388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কলি</a:t>
            </a:r>
            <a:endParaRPr lang="en-US" b="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7110413" y="4338675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বলি</a:t>
            </a:r>
            <a:endParaRPr lang="en-US" b="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8196263" y="4324387"/>
            <a:ext cx="11620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আমড়া</a:t>
            </a:r>
            <a:endParaRPr lang="en-US" b="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9510712" y="4324387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অমল</a:t>
            </a:r>
            <a:endParaRPr lang="en-US" b="0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0553700" y="4352963"/>
            <a:ext cx="117633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অজগর</a:t>
            </a:r>
            <a:endParaRPr lang="en-US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5" y="4917444"/>
            <a:ext cx="887406" cy="1054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549" y="4931089"/>
            <a:ext cx="883997" cy="1054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1424" y="4895341"/>
            <a:ext cx="883997" cy="10546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0559" y="4940313"/>
            <a:ext cx="883997" cy="10546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65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100D68-9CBF-B4AD-3076-5D4E730793CF}"/>
              </a:ext>
            </a:extLst>
          </p:cNvPr>
          <p:cNvSpPr txBox="1"/>
          <p:nvPr/>
        </p:nvSpPr>
        <p:spPr>
          <a:xfrm>
            <a:off x="6200776" y="2437052"/>
            <a:ext cx="48312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প্রাক-প্রাথমিক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আমার বাংলা বই</a:t>
            </a:r>
          </a:p>
          <a:p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স্বরবর্ণ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শিখি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 অ আ (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পড়ি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) </a:t>
            </a:r>
            <a:endParaRPr lang="bn-BD" sz="4000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D330D4E-4FF4-F61D-3AC9-609A917855B6}"/>
              </a:ext>
            </a:extLst>
          </p:cNvPr>
          <p:cNvSpPr txBox="1"/>
          <p:nvPr/>
        </p:nvSpPr>
        <p:spPr>
          <a:xfrm>
            <a:off x="1479610" y="4485911"/>
            <a:ext cx="36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সাজেদুল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সাজ্জাদ</a:t>
            </a:r>
            <a:endParaRPr lang="en-US" sz="28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2000" dirty="0" err="1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বড়তিলাইন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বিরল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দিনাজপুর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০১৭১০৫১৫৯৯৬</a:t>
            </a:r>
            <a:endParaRPr lang="en-US" sz="20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5167" b="15953"/>
          <a:stretch/>
        </p:blipFill>
        <p:spPr>
          <a:xfrm>
            <a:off x="2148570" y="2293465"/>
            <a:ext cx="2266336" cy="21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20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528639" y="4372012"/>
            <a:ext cx="124301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আপেল</a:t>
            </a:r>
            <a:endParaRPr lang="en-US" b="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34643" y="423901"/>
            <a:ext cx="2808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u="sng" dirty="0" err="1">
                <a:solidFill>
                  <a:schemeClr val="accent4">
                    <a:lumMod val="50000"/>
                  </a:schemeClr>
                </a:solidFill>
              </a:rPr>
              <a:t>বর্ণের</a:t>
            </a:r>
            <a:r>
              <a:rPr lang="en-US" u="sng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accent4">
                    <a:lumMod val="50000"/>
                  </a:schemeClr>
                </a:solidFill>
              </a:rPr>
              <a:t>খেলা</a:t>
            </a:r>
            <a:r>
              <a:rPr lang="en-US" u="sng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AD3AEB4-BAB8-C7F7-EBB6-E0A513DFBD23}"/>
              </a:ext>
            </a:extLst>
          </p:cNvPr>
          <p:cNvSpPr txBox="1"/>
          <p:nvPr/>
        </p:nvSpPr>
        <p:spPr>
          <a:xfrm>
            <a:off x="628650" y="1782423"/>
            <a:ext cx="10878378" cy="174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খেলবো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কাঁঠাল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938337" y="4367250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আতা</a:t>
            </a:r>
            <a:endParaRPr lang="en-US" b="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3062288" y="4362488"/>
            <a:ext cx="11239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কলস</a:t>
            </a:r>
            <a:endParaRPr lang="en-US" b="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4348164" y="4391063"/>
            <a:ext cx="110966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আমল</a:t>
            </a:r>
            <a:endParaRPr lang="en-US" b="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5581649" y="4381539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কলা</a:t>
            </a:r>
            <a:endParaRPr lang="en-US" b="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6653214" y="4410113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আব্বা</a:t>
            </a:r>
            <a:endParaRPr lang="en-US" b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7710487" y="4410112"/>
            <a:ext cx="11620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আমড়া</a:t>
            </a:r>
            <a:endParaRPr lang="en-US" b="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9053512" y="4410112"/>
            <a:ext cx="119062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অবাক</a:t>
            </a:r>
            <a:r>
              <a:rPr lang="en-US" b="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0410825" y="4395825"/>
            <a:ext cx="117633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/>
              <a:t>আকাশ</a:t>
            </a:r>
            <a:endParaRPr lang="en-US" b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5" y="4917444"/>
            <a:ext cx="887406" cy="1054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352" y="4940312"/>
            <a:ext cx="883997" cy="10546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699" y="5000273"/>
            <a:ext cx="883997" cy="10546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292" y="4970293"/>
            <a:ext cx="883997" cy="10546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2408" y="5030253"/>
            <a:ext cx="883997" cy="10546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657" y="4970292"/>
            <a:ext cx="883997" cy="105469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1DCD99F-C1F7-ADA6-7C0C-D84DE05F89B9}"/>
              </a:ext>
            </a:extLst>
          </p:cNvPr>
          <p:cNvSpPr/>
          <p:nvPr/>
        </p:nvSpPr>
        <p:spPr>
          <a:xfrm>
            <a:off x="1010498" y="4785809"/>
            <a:ext cx="2005963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B394991-62A2-5139-4006-123F54ABF818}"/>
              </a:ext>
            </a:extLst>
          </p:cNvPr>
          <p:cNvSpPr/>
          <p:nvPr/>
        </p:nvSpPr>
        <p:spPr>
          <a:xfrm>
            <a:off x="5125265" y="4837393"/>
            <a:ext cx="2005963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C67B8EB-EBD0-5CC2-B4D0-7CFDDB7EC76B}"/>
              </a:ext>
            </a:extLst>
          </p:cNvPr>
          <p:cNvSpPr/>
          <p:nvPr/>
        </p:nvSpPr>
        <p:spPr>
          <a:xfrm>
            <a:off x="9096997" y="4757233"/>
            <a:ext cx="2005963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21E496D-99D3-F990-8D48-2D37D1225856}"/>
              </a:ext>
            </a:extLst>
          </p:cNvPr>
          <p:cNvSpPr txBox="1"/>
          <p:nvPr/>
        </p:nvSpPr>
        <p:spPr>
          <a:xfrm>
            <a:off x="4515745" y="1448271"/>
            <a:ext cx="31605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6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 ছবি দেখে শব্দ বল।</a:t>
            </a:r>
            <a:endParaRPr lang="en-IN" sz="3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B564F3-E581-9C3F-9232-07928511B4CB}"/>
              </a:ext>
            </a:extLst>
          </p:cNvPr>
          <p:cNvSpPr txBox="1"/>
          <p:nvPr/>
        </p:nvSpPr>
        <p:spPr>
          <a:xfrm>
            <a:off x="1153295" y="4785808"/>
            <a:ext cx="187745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অজগর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BE258E3-6342-CF52-921C-2F247213C7EE}"/>
              </a:ext>
            </a:extLst>
          </p:cNvPr>
          <p:cNvSpPr txBox="1"/>
          <p:nvPr/>
        </p:nvSpPr>
        <p:spPr>
          <a:xfrm>
            <a:off x="5321803" y="4785809"/>
            <a:ext cx="22362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আকাশ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DD7FE3E-0646-AC7B-C987-212092E9E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9" y="2239017"/>
            <a:ext cx="3049733" cy="2418707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DF5500F-9EB7-1EAD-E31F-3ADB3083A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078" y="2286000"/>
            <a:ext cx="3083844" cy="23717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E258E3-6342-CF52-921C-2F247213C7EE}"/>
              </a:ext>
            </a:extLst>
          </p:cNvPr>
          <p:cNvSpPr txBox="1"/>
          <p:nvPr/>
        </p:nvSpPr>
        <p:spPr>
          <a:xfrm>
            <a:off x="9441085" y="4757233"/>
            <a:ext cx="143208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আট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F5500F-9EB7-1EAD-E31F-3ADB3083A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344" y="2314576"/>
            <a:ext cx="3083844" cy="2257424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hlinkClick r:id="rId5" action="ppaction://hlinksldjump"/>
            <a:extLst>
              <a:ext uri="{FF2B5EF4-FFF2-40B4-BE49-F238E27FC236}">
                <a16:creationId xmlns="" xmlns:a16="http://schemas.microsoft.com/office/drawing/2014/main" id="{9A466886-7D9D-B77C-112D-1B3BB1DD5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1081465" y="5483127"/>
            <a:ext cx="1092295" cy="38610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1B50EAE-F287-C620-79AC-9B1A05398CF6}"/>
              </a:ext>
            </a:extLst>
          </p:cNvPr>
          <p:cNvSpPr txBox="1"/>
          <p:nvPr/>
        </p:nvSpPr>
        <p:spPr>
          <a:xfrm>
            <a:off x="4948280" y="6488668"/>
            <a:ext cx="1968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 ঘরে ক্লিক করুন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77636"/>
      </p:ext>
    </p:extLst>
  </p:cSld>
  <p:clrMapOvr>
    <a:masterClrMapping/>
  </p:clrMapOvr>
  <p:transition spd="slow" advClick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3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4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1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2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34" dur="10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50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  <p:bldP spid="2" grpId="0" animBg="1"/>
          <p:bldP spid="3" grpId="0"/>
          <p:bldP spid="6" grpId="0"/>
          <p:bldP spid="10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34" dur="10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50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14" grpId="0" animBg="1"/>
          <p:bldP spid="2" grpId="0" animBg="1"/>
          <p:bldP spid="3" grpId="0"/>
          <p:bldP spid="6" grpId="0"/>
          <p:bldP spid="10" grpId="0"/>
          <p:bldP spid="16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B8B0AD1-8956-342E-1E1A-099AE8CAB625}"/>
              </a:ext>
            </a:extLst>
          </p:cNvPr>
          <p:cNvSpPr txBox="1"/>
          <p:nvPr/>
        </p:nvSpPr>
        <p:spPr>
          <a:xfrm>
            <a:off x="941195" y="2593331"/>
            <a:ext cx="3291063" cy="3154710"/>
          </a:xfrm>
          <a:prstGeom prst="rect">
            <a:avLst/>
          </a:prstGeom>
          <a:solidFill>
            <a:srgbClr val="00B050"/>
          </a:solidFill>
          <a:ln w="38100">
            <a:solidFill>
              <a:srgbClr val="7030A0"/>
            </a:solidFill>
          </a:ln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600" b="1" dirty="0">
                <a:ln w="1143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199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C19F5FF-8D72-FC5E-9BE6-9EBCF45B0CDF}"/>
              </a:ext>
            </a:extLst>
          </p:cNvPr>
          <p:cNvSpPr txBox="1"/>
          <p:nvPr/>
        </p:nvSpPr>
        <p:spPr>
          <a:xfrm>
            <a:off x="7353300" y="2593331"/>
            <a:ext cx="3291062" cy="3154710"/>
          </a:xfrm>
          <a:prstGeom prst="rect">
            <a:avLst/>
          </a:prstGeom>
          <a:solidFill>
            <a:srgbClr val="00B050"/>
          </a:solidFill>
          <a:ln w="38100">
            <a:solidFill>
              <a:srgbClr val="7030A0"/>
            </a:solidFill>
          </a:ln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13800" b="1" dirty="0">
                <a:ln w="1143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199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4EFD5AF-ED55-2634-A573-AAC4747DE60E}"/>
              </a:ext>
            </a:extLst>
          </p:cNvPr>
          <p:cNvSpPr/>
          <p:nvPr/>
        </p:nvSpPr>
        <p:spPr>
          <a:xfrm>
            <a:off x="4818216" y="3016524"/>
            <a:ext cx="14145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শিশু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22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C7275DE-7261-8FAB-42E0-1DBF35111F98}"/>
              </a:ext>
            </a:extLst>
          </p:cNvPr>
          <p:cNvSpPr/>
          <p:nvPr/>
        </p:nvSpPr>
        <p:spPr>
          <a:xfrm>
            <a:off x="4987314" y="2993381"/>
            <a:ext cx="16109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3BB6143-43D7-F595-93AD-03F31D65E5E8}"/>
              </a:ext>
            </a:extLst>
          </p:cNvPr>
          <p:cNvSpPr txBox="1"/>
          <p:nvPr/>
        </p:nvSpPr>
        <p:spPr>
          <a:xfrm>
            <a:off x="941195" y="2593331"/>
            <a:ext cx="3291063" cy="3154710"/>
          </a:xfrm>
          <a:prstGeom prst="rect">
            <a:avLst/>
          </a:prstGeom>
          <a:solidFill>
            <a:srgbClr val="00B050"/>
          </a:solidFill>
          <a:ln w="38100">
            <a:solidFill>
              <a:srgbClr val="7030A0"/>
            </a:solidFill>
          </a:ln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600" b="1" dirty="0">
                <a:ln w="1143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199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7F0050D-F301-66D3-DBA6-0471DBA8C9D4}"/>
              </a:ext>
            </a:extLst>
          </p:cNvPr>
          <p:cNvSpPr txBox="1"/>
          <p:nvPr/>
        </p:nvSpPr>
        <p:spPr>
          <a:xfrm>
            <a:off x="7353300" y="2593331"/>
            <a:ext cx="3291062" cy="3154710"/>
          </a:xfrm>
          <a:prstGeom prst="rect">
            <a:avLst/>
          </a:prstGeom>
          <a:solidFill>
            <a:srgbClr val="00B050"/>
          </a:solidFill>
          <a:ln w="38100">
            <a:solidFill>
              <a:srgbClr val="7030A0"/>
            </a:solidFill>
          </a:ln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13800" b="1" dirty="0">
                <a:ln w="11430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16600" b="1" dirty="0">
                <a:ln w="11430">
                  <a:noFill/>
                </a:ln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199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4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D9562F9-23B1-EEDC-D57E-A0E7141122B7}"/>
              </a:ext>
            </a:extLst>
          </p:cNvPr>
          <p:cNvSpPr txBox="1"/>
          <p:nvPr/>
        </p:nvSpPr>
        <p:spPr>
          <a:xfrm>
            <a:off x="0" y="2413337"/>
            <a:ext cx="1190445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উচ্চারনে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 আ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652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="" xmlns:a16="http://schemas.microsoft.com/office/drawing/2014/main" id="{13B4C701-45EA-A999-8A89-06AEC572CE71}"/>
              </a:ext>
            </a:extLst>
          </p:cNvPr>
          <p:cNvSpPr txBox="1"/>
          <p:nvPr/>
        </p:nvSpPr>
        <p:spPr>
          <a:xfrm>
            <a:off x="675834" y="3090839"/>
            <a:ext cx="9874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অ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আ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86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34"/>
          <a:stretch/>
        </p:blipFill>
        <p:spPr>
          <a:xfrm>
            <a:off x="4940853" y="4412973"/>
            <a:ext cx="2046357" cy="16326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1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D565171-05BB-6328-D63C-789125A35C2D}"/>
              </a:ext>
            </a:extLst>
          </p:cNvPr>
          <p:cNvGrpSpPr/>
          <p:nvPr/>
        </p:nvGrpSpPr>
        <p:grpSpPr>
          <a:xfrm>
            <a:off x="595899" y="299738"/>
            <a:ext cx="10777502" cy="2818386"/>
            <a:chOff x="267286" y="323557"/>
            <a:chExt cx="10777502" cy="2818386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609DD127-4475-CAB7-4C5E-57B9C23CCAFE}"/>
                </a:ext>
              </a:extLst>
            </p:cNvPr>
            <p:cNvGrpSpPr/>
            <p:nvPr/>
          </p:nvGrpSpPr>
          <p:grpSpPr>
            <a:xfrm>
              <a:off x="267286" y="323557"/>
              <a:ext cx="10777502" cy="2818386"/>
              <a:chOff x="267286" y="323557"/>
              <a:chExt cx="10777502" cy="2818386"/>
            </a:xfrm>
            <a:solidFill>
              <a:srgbClr val="92D050"/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="" xmlns:a16="http://schemas.microsoft.com/office/drawing/2014/main" id="{E3B95D6F-AA71-15D6-18CA-1961D1EBB861}"/>
                  </a:ext>
                </a:extLst>
              </p:cNvPr>
              <p:cNvSpPr/>
              <p:nvPr/>
            </p:nvSpPr>
            <p:spPr>
              <a:xfrm>
                <a:off x="267286" y="323557"/>
                <a:ext cx="2898238" cy="2818386"/>
              </a:xfrm>
              <a:custGeom>
                <a:avLst/>
                <a:gdLst>
                  <a:gd name="connsiteX0" fmla="*/ 914400 w 1828800"/>
                  <a:gd name="connsiteY0" fmla="*/ 321869 h 1828800"/>
                  <a:gd name="connsiteX1" fmla="*/ 1506931 w 1828800"/>
                  <a:gd name="connsiteY1" fmla="*/ 914400 h 1828800"/>
                  <a:gd name="connsiteX2" fmla="*/ 914400 w 1828800"/>
                  <a:gd name="connsiteY2" fmla="*/ 1506931 h 1828800"/>
                  <a:gd name="connsiteX3" fmla="*/ 321869 w 1828800"/>
                  <a:gd name="connsiteY3" fmla="*/ 914400 h 1828800"/>
                  <a:gd name="connsiteX4" fmla="*/ 914400 w 1828800"/>
                  <a:gd name="connsiteY4" fmla="*/ 321869 h 1828800"/>
                  <a:gd name="connsiteX5" fmla="*/ 914400 w 1828800"/>
                  <a:gd name="connsiteY5" fmla="*/ 182880 h 1828800"/>
                  <a:gd name="connsiteX6" fmla="*/ 182880 w 1828800"/>
                  <a:gd name="connsiteY6" fmla="*/ 914400 h 1828800"/>
                  <a:gd name="connsiteX7" fmla="*/ 914400 w 1828800"/>
                  <a:gd name="connsiteY7" fmla="*/ 1645920 h 1828800"/>
                  <a:gd name="connsiteX8" fmla="*/ 1645920 w 1828800"/>
                  <a:gd name="connsiteY8" fmla="*/ 914400 h 1828800"/>
                  <a:gd name="connsiteX9" fmla="*/ 914400 w 1828800"/>
                  <a:gd name="connsiteY9" fmla="*/ 182880 h 1828800"/>
                  <a:gd name="connsiteX10" fmla="*/ 914400 w 1828800"/>
                  <a:gd name="connsiteY10" fmla="*/ 0 h 1828800"/>
                  <a:gd name="connsiteX11" fmla="*/ 1828800 w 1828800"/>
                  <a:gd name="connsiteY11" fmla="*/ 914400 h 1828800"/>
                  <a:gd name="connsiteX12" fmla="*/ 914400 w 1828800"/>
                  <a:gd name="connsiteY12" fmla="*/ 1828800 h 1828800"/>
                  <a:gd name="connsiteX13" fmla="*/ 0 w 1828800"/>
                  <a:gd name="connsiteY13" fmla="*/ 914400 h 1828800"/>
                  <a:gd name="connsiteX14" fmla="*/ 914400 w 1828800"/>
                  <a:gd name="connsiteY14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28800" h="1828800">
                    <a:moveTo>
                      <a:pt x="914400" y="321869"/>
                    </a:moveTo>
                    <a:cubicBezTo>
                      <a:pt x="1241646" y="321869"/>
                      <a:pt x="1506931" y="587154"/>
                      <a:pt x="1506931" y="914400"/>
                    </a:cubicBezTo>
                    <a:cubicBezTo>
                      <a:pt x="1506931" y="1241646"/>
                      <a:pt x="1241646" y="1506931"/>
                      <a:pt x="914400" y="1506931"/>
                    </a:cubicBezTo>
                    <a:cubicBezTo>
                      <a:pt x="587154" y="1506931"/>
                      <a:pt x="321869" y="1241646"/>
                      <a:pt x="321869" y="914400"/>
                    </a:cubicBezTo>
                    <a:cubicBezTo>
                      <a:pt x="321869" y="587154"/>
                      <a:pt x="587154" y="321869"/>
                      <a:pt x="914400" y="321869"/>
                    </a:cubicBezTo>
                    <a:close/>
                    <a:moveTo>
                      <a:pt x="914400" y="182880"/>
                    </a:moveTo>
                    <a:cubicBezTo>
                      <a:pt x="510393" y="182880"/>
                      <a:pt x="182880" y="510393"/>
                      <a:pt x="182880" y="914400"/>
                    </a:cubicBezTo>
                    <a:cubicBezTo>
                      <a:pt x="182880" y="1318407"/>
                      <a:pt x="510393" y="1645920"/>
                      <a:pt x="914400" y="1645920"/>
                    </a:cubicBezTo>
                    <a:cubicBezTo>
                      <a:pt x="1318407" y="1645920"/>
                      <a:pt x="1645920" y="1318407"/>
                      <a:pt x="1645920" y="914400"/>
                    </a:cubicBezTo>
                    <a:cubicBezTo>
                      <a:pt x="1645920" y="510393"/>
                      <a:pt x="1318407" y="182880"/>
                      <a:pt x="914400" y="182880"/>
                    </a:cubicBezTo>
                    <a:close/>
                    <a:moveTo>
                      <a:pt x="914400" y="0"/>
                    </a:moveTo>
                    <a:cubicBezTo>
                      <a:pt x="1419409" y="0"/>
                      <a:pt x="1828800" y="409391"/>
                      <a:pt x="1828800" y="914400"/>
                    </a:cubicBezTo>
                    <a:cubicBezTo>
                      <a:pt x="1828800" y="1419409"/>
                      <a:pt x="1419409" y="1828800"/>
                      <a:pt x="914400" y="1828800"/>
                    </a:cubicBezTo>
                    <a:cubicBezTo>
                      <a:pt x="409391" y="1828800"/>
                      <a:pt x="0" y="1419409"/>
                      <a:pt x="0" y="914400"/>
                    </a:cubicBezTo>
                    <a:cubicBezTo>
                      <a:pt x="0" y="409391"/>
                      <a:pt x="409391" y="0"/>
                      <a:pt x="91440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60" dirty="0">
                  <a:ln w="9525">
                    <a:noFill/>
                    <a:prstDash val="solid"/>
                  </a:ln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="" xmlns:a16="http://schemas.microsoft.com/office/drawing/2014/main" id="{9C698EC6-2934-A35A-FFA8-2494121D43DC}"/>
                  </a:ext>
                </a:extLst>
              </p:cNvPr>
              <p:cNvGrpSpPr/>
              <p:nvPr/>
            </p:nvGrpSpPr>
            <p:grpSpPr>
              <a:xfrm>
                <a:off x="2906628" y="1291926"/>
                <a:ext cx="8138160" cy="822349"/>
                <a:chOff x="3173914" y="1479111"/>
                <a:chExt cx="8138160" cy="822349"/>
              </a:xfrm>
              <a:grpFill/>
            </p:grpSpPr>
            <p:sp>
              <p:nvSpPr>
                <p:cNvPr id="7" name="Rounded Rectangle 11">
                  <a:extLst>
                    <a:ext uri="{FF2B5EF4-FFF2-40B4-BE49-F238E27FC236}">
                      <a16:creationId xmlns="" xmlns:a16="http://schemas.microsoft.com/office/drawing/2014/main" id="{00A6A04D-B401-42EB-6F61-F6625767E09D}"/>
                    </a:ext>
                  </a:extLst>
                </p:cNvPr>
                <p:cNvSpPr/>
                <p:nvPr/>
              </p:nvSpPr>
              <p:spPr>
                <a:xfrm>
                  <a:off x="3173914" y="1479111"/>
                  <a:ext cx="8138160" cy="82234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360" b="1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</a:p>
                <a:p>
                  <a:r>
                    <a:rPr lang="en-US" sz="3360" b="1" dirty="0">
                      <a:ln w="1905"/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endParaRPr lang="en-US" sz="3360" b="1" dirty="0">
                    <a:ln w="1905"/>
                    <a:solidFill>
                      <a:schemeClr val="tx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anose="02020603050405020304" pitchFamily="18" charset="0"/>
                    <a:cs typeface="Times New Roman" pitchFamily="18" charset="0"/>
                  </a:endParaRPr>
                </a:p>
                <a:p>
                  <a:endParaRPr lang="bn-BD" sz="336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="" xmlns:a16="http://schemas.microsoft.com/office/drawing/2014/main" id="{04AFC1DA-49B5-AA5F-CB96-BE3019A9CA60}"/>
                    </a:ext>
                  </a:extLst>
                </p:cNvPr>
                <p:cNvSpPr/>
                <p:nvPr/>
              </p:nvSpPr>
              <p:spPr>
                <a:xfrm>
                  <a:off x="3432810" y="1593574"/>
                  <a:ext cx="7272438" cy="707886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bn-IN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এই পাঠ শেষে শিক্ষার্থীরা</a:t>
                  </a:r>
                  <a:r>
                    <a:rPr lang="en-US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…</a:t>
                  </a:r>
                  <a:endParaRPr lang="bn-IN" sz="4000" b="1" dirty="0">
                    <a:ln w="11430"/>
                    <a:solidFill>
                      <a:srgbClr val="00206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A97D9107-0ADA-2643-37B3-0A988529010F}"/>
                </a:ext>
              </a:extLst>
            </p:cNvPr>
            <p:cNvSpPr txBox="1"/>
            <p:nvPr/>
          </p:nvSpPr>
          <p:spPr>
            <a:xfrm>
              <a:off x="388158" y="1224918"/>
              <a:ext cx="3234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  <a:scene3d>
                <a:camera prst="obliqueBottomRight"/>
                <a:lightRig rig="threePt" dir="t"/>
              </a:scene3d>
              <a:sp3d extrusionH="57150">
                <a:bevelT w="6350" h="95250" prst="angle"/>
              </a:sp3d>
            </a:bodyPr>
            <a:lstStyle/>
            <a:p>
              <a:pPr algn="l"/>
              <a:r>
                <a:rPr lang="bn-IN" sz="6000" dirty="0">
                  <a:solidFill>
                    <a:srgbClr val="002060"/>
                  </a:solidFill>
                  <a:effectLst>
                    <a:glow>
                      <a:schemeClr val="accent1">
                        <a:alpha val="7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6000" dirty="0">
                <a:solidFill>
                  <a:srgbClr val="002060"/>
                </a:solidFill>
                <a:effectLst>
                  <a:glow>
                    <a:schemeClr val="accent1">
                      <a:alpha val="7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85813" y="3429000"/>
            <a:ext cx="11301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1.1.1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9086" y="6473015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3C9B949-5477-F09B-51A4-C514453E37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915" y="414339"/>
            <a:ext cx="10067925" cy="54679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DB4B26E-109A-683D-185C-3DE3232CB7F5}"/>
              </a:ext>
            </a:extLst>
          </p:cNvPr>
          <p:cNvSpPr txBox="1"/>
          <p:nvPr/>
        </p:nvSpPr>
        <p:spPr>
          <a:xfrm>
            <a:off x="2781590" y="654495"/>
            <a:ext cx="922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একটি ভিডিও দেখি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0411A72-C8F7-748C-EDD7-076479A6B96E}"/>
              </a:ext>
            </a:extLst>
          </p:cNvPr>
          <p:cNvSpPr txBox="1"/>
          <p:nvPr/>
        </p:nvSpPr>
        <p:spPr>
          <a:xfrm>
            <a:off x="2182090" y="3013501"/>
            <a:ext cx="7161576" cy="83099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 সম্পর্কিত আলোচনা</a:t>
            </a:r>
            <a:endParaRPr lang="en-IN" sz="4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F4CC0D-C624-CFA1-7640-28E82B2E6872}"/>
              </a:ext>
            </a:extLst>
          </p:cNvPr>
          <p:cNvSpPr txBox="1"/>
          <p:nvPr/>
        </p:nvSpPr>
        <p:spPr>
          <a:xfrm>
            <a:off x="3266938" y="2034052"/>
            <a:ext cx="4991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https://www.youtube.com/watch?v=aDGF3aLA4Oc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3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97CA905-2CF4-2305-7A82-AE3EECECD72E}"/>
              </a:ext>
            </a:extLst>
          </p:cNvPr>
          <p:cNvSpPr txBox="1"/>
          <p:nvPr/>
        </p:nvSpPr>
        <p:spPr>
          <a:xfrm>
            <a:off x="0" y="688033"/>
            <a:ext cx="11487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dirty="0"/>
              <a:t> </a:t>
            </a:r>
            <a:r>
              <a:rPr lang="en-US" sz="4800" dirty="0" err="1"/>
              <a:t>তোমরা</a:t>
            </a:r>
            <a:r>
              <a:rPr lang="en-US" sz="4800" dirty="0"/>
              <a:t> </a:t>
            </a:r>
            <a:r>
              <a:rPr lang="en-US" sz="4800" dirty="0" err="1"/>
              <a:t>কেউ</a:t>
            </a:r>
            <a:r>
              <a:rPr lang="en-US" sz="4800" dirty="0"/>
              <a:t> </a:t>
            </a:r>
            <a:r>
              <a:rPr lang="en-US" sz="4800" dirty="0" err="1"/>
              <a:t>কি</a:t>
            </a:r>
            <a:r>
              <a:rPr lang="en-US" sz="4800" dirty="0"/>
              <a:t> </a:t>
            </a:r>
            <a:r>
              <a:rPr lang="en-US" sz="4800" dirty="0" err="1"/>
              <a:t>কার্ডের</a:t>
            </a:r>
            <a:r>
              <a:rPr lang="en-US" sz="4800" dirty="0"/>
              <a:t> </a:t>
            </a:r>
            <a:r>
              <a:rPr lang="en-US" sz="4800" dirty="0" err="1"/>
              <a:t>বর্ণ</a:t>
            </a:r>
            <a:r>
              <a:rPr lang="en-US" sz="4800" dirty="0"/>
              <a:t> </a:t>
            </a:r>
            <a:r>
              <a:rPr lang="en-US" sz="4800" dirty="0" err="1"/>
              <a:t>গুলো</a:t>
            </a:r>
            <a:r>
              <a:rPr lang="en-US" sz="4800" dirty="0"/>
              <a:t> </a:t>
            </a:r>
            <a:r>
              <a:rPr lang="en-US" sz="4800" dirty="0" err="1"/>
              <a:t>বলতে</a:t>
            </a:r>
            <a:r>
              <a:rPr lang="en-US" sz="4800" dirty="0"/>
              <a:t> </a:t>
            </a:r>
            <a:r>
              <a:rPr lang="en-US" sz="4800" dirty="0" err="1"/>
              <a:t>পারবে</a:t>
            </a:r>
            <a:r>
              <a:rPr lang="en-US" sz="4800" dirty="0"/>
              <a:t>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101" y="2148716"/>
            <a:ext cx="3036071" cy="28653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839" y="2148716"/>
            <a:ext cx="3036071" cy="28287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12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6DB2B08-470D-5D83-B4AB-51FDFC7D526C}"/>
              </a:ext>
            </a:extLst>
          </p:cNvPr>
          <p:cNvSpPr/>
          <p:nvPr/>
        </p:nvSpPr>
        <p:spPr>
          <a:xfrm>
            <a:off x="771526" y="1297141"/>
            <a:ext cx="10086975" cy="21236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স্বরধ্বনির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>
                <a:ln w="11430">
                  <a:noFill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 আ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জানবো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A25EAA-3D0D-2391-2769-2E40363E2E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798" y="4520242"/>
            <a:ext cx="12192000" cy="233775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04115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6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2989" y="2971799"/>
            <a:ext cx="9572625" cy="26146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আতা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তোতা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পাখি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ডালিম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মৌ</a:t>
            </a:r>
            <a:r>
              <a:rPr lang="en-US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6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29015F-0998-C724-9ADE-9C6DDB3ACA3F}"/>
              </a:ext>
            </a:extLst>
          </p:cNvPr>
          <p:cNvSpPr txBox="1"/>
          <p:nvPr/>
        </p:nvSpPr>
        <p:spPr>
          <a:xfrm>
            <a:off x="361951" y="709612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F29015F-0998-C724-9ADE-9C6DDB3ACA3F}"/>
              </a:ext>
            </a:extLst>
          </p:cNvPr>
          <p:cNvSpPr txBox="1"/>
          <p:nvPr/>
        </p:nvSpPr>
        <p:spPr>
          <a:xfrm>
            <a:off x="0" y="1647825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8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55EF1CF-092A-69C2-9721-E119190ACA26}"/>
              </a:ext>
            </a:extLst>
          </p:cNvPr>
          <p:cNvSpPr txBox="1"/>
          <p:nvPr/>
        </p:nvSpPr>
        <p:spPr>
          <a:xfrm>
            <a:off x="3497602" y="920255"/>
            <a:ext cx="6577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2DD071C-C193-8B44-85D4-459B8C9B30E5}"/>
              </a:ext>
            </a:extLst>
          </p:cNvPr>
          <p:cNvSpPr txBox="1"/>
          <p:nvPr/>
        </p:nvSpPr>
        <p:spPr>
          <a:xfrm>
            <a:off x="4369955" y="383704"/>
            <a:ext cx="4089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8BE3AD7-F5BE-813E-B23D-C823FA0565DA}"/>
              </a:ext>
            </a:extLst>
          </p:cNvPr>
          <p:cNvSpPr txBox="1"/>
          <p:nvPr/>
        </p:nvSpPr>
        <p:spPr>
          <a:xfrm>
            <a:off x="1239092" y="4705350"/>
            <a:ext cx="4071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পরাজিতা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  </a:t>
            </a:r>
          </a:p>
        </p:txBody>
      </p:sp>
      <p:pic>
        <p:nvPicPr>
          <p:cNvPr id="1026" name="Picture 2" descr="নীল অপরাজিতা : গাছের দাম, রোপণ ও পুষ্টিগুণ | NTV Online">
            <a:extLst>
              <a:ext uri="{FF2B5EF4-FFF2-40B4-BE49-F238E27FC236}">
                <a16:creationId xmlns="" xmlns:a16="http://schemas.microsoft.com/office/drawing/2014/main" id="{420D0B47-0D43-8D23-70AA-F39981B1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4" y="1828800"/>
            <a:ext cx="4271961" cy="2876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EB00F99-FADF-8F98-3F69-53EC5DE04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6" y="1689696"/>
            <a:ext cx="3895724" cy="3089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9E6E108-91CC-41BF-C404-AEC6F3373FC6}"/>
              </a:ext>
            </a:extLst>
          </p:cNvPr>
          <p:cNvSpPr txBox="1"/>
          <p:nvPr/>
        </p:nvSpPr>
        <p:spPr>
          <a:xfrm>
            <a:off x="7173167" y="4788874"/>
            <a:ext cx="407109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জগর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সাপ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8888" y="6504224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69781"/>
      </p:ext>
    </p:extLst>
  </p:cSld>
  <p:clrMapOvr>
    <a:masterClrMapping/>
  </p:clrMapOvr>
  <p:transition spd="slow" advTm="89559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4" grpId="1"/>
          <p:bldP spid="15" grpId="0"/>
          <p:bldP spid="16" grpId="0"/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4" grpId="1"/>
          <p:bldP spid="15" grpId="0"/>
          <p:bldP spid="16" grpId="0"/>
          <p:bldP spid="3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30D6E1-0807-20A0-5729-B856D03F53AB}"/>
              </a:ext>
            </a:extLst>
          </p:cNvPr>
          <p:cNvSpPr/>
          <p:nvPr/>
        </p:nvSpPr>
        <p:spPr>
          <a:xfrm>
            <a:off x="3834792" y="1626360"/>
            <a:ext cx="772984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অপরাজিতা</a:t>
            </a:r>
            <a:r>
              <a:rPr lang="en-US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</a:t>
            </a:r>
            <a:r>
              <a:rPr lang="en-US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খাই</a:t>
            </a:r>
            <a:endParaRPr lang="en-US" sz="11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468114" y="501444"/>
            <a:ext cx="1935873" cy="506516"/>
          </a:xfrm>
          <a:prstGeom prst="rect">
            <a:avLst/>
          </a:prstGeom>
        </p:spPr>
      </p:pic>
      <p:pic>
        <p:nvPicPr>
          <p:cNvPr id="19" name="bangla-sorborno-pronunciation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138F567D-E26D-F0E6-974E-70F2EFE005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4" end="34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9459" y="484342"/>
            <a:ext cx="270360" cy="27036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D4A0CE8-C98C-5E5A-EC21-D9BFCCC373FC}"/>
              </a:ext>
            </a:extLst>
          </p:cNvPr>
          <p:cNvSpPr/>
          <p:nvPr/>
        </p:nvSpPr>
        <p:spPr>
          <a:xfrm>
            <a:off x="11182266" y="415504"/>
            <a:ext cx="588854" cy="4080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hlinkClick r:id="rId8" action="ppaction://hlinksldjump"/>
            <a:extLst>
              <a:ext uri="{FF2B5EF4-FFF2-40B4-BE49-F238E27FC236}">
                <a16:creationId xmlns="" xmlns:a16="http://schemas.microsoft.com/office/drawing/2014/main" id="{69CD75B9-E3B3-5103-5706-5A97D882FF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0691669" y="5433094"/>
            <a:ext cx="1092295" cy="386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BB908B7-A842-8D20-0E5C-3C45FA1F4E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5338" y="1465709"/>
            <a:ext cx="3789561" cy="41756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0" y="6498318"/>
            <a:ext cx="8358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॥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: ০১৭১০৫১৫৯৯৬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2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893</TotalTime>
  <Words>844</Words>
  <Application>Microsoft Office PowerPoint</Application>
  <PresentationFormat>Custom</PresentationFormat>
  <Paragraphs>129</Paragraphs>
  <Slides>26</Slides>
  <Notes>6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Pedp4 WPBX4125BLF092402838</cp:lastModifiedBy>
  <cp:revision>139</cp:revision>
  <dcterms:created xsi:type="dcterms:W3CDTF">2023-06-17T06:21:14Z</dcterms:created>
  <dcterms:modified xsi:type="dcterms:W3CDTF">2026-04-18T11:29:00Z</dcterms:modified>
</cp:coreProperties>
</file>