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ppt/tags/tag14.xml" ContentType="application/vnd.openxmlformats-officedocument.presentationml.tags+xml"/>
  <Override PartName="/ppt/notesSlides/notesSlide14.xml" ContentType="application/vnd.openxmlformats-officedocument.presentationml.notesSlide+xml"/>
  <Override PartName="/ppt/tags/tag15.xml" ContentType="application/vnd.openxmlformats-officedocument.presentationml.tags+xml"/>
  <Override PartName="/ppt/notesSlides/notesSlide15.xml" ContentType="application/vnd.openxmlformats-officedocument.presentationml.notesSlide+xml"/>
  <Override PartName="/ppt/tags/tag16.xml" ContentType="application/vnd.openxmlformats-officedocument.presentationml.tags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92" r:id="rId1"/>
  </p:sldMasterIdLst>
  <p:notesMasterIdLst>
    <p:notesMasterId r:id="rId20"/>
  </p:notesMasterIdLst>
  <p:handoutMasterIdLst>
    <p:handoutMasterId r:id="rId21"/>
  </p:handoutMasterIdLst>
  <p:sldIdLst>
    <p:sldId id="256" r:id="rId2"/>
    <p:sldId id="270" r:id="rId3"/>
    <p:sldId id="284" r:id="rId4"/>
    <p:sldId id="262" r:id="rId5"/>
    <p:sldId id="263" r:id="rId6"/>
    <p:sldId id="272" r:id="rId7"/>
    <p:sldId id="289" r:id="rId8"/>
    <p:sldId id="290" r:id="rId9"/>
    <p:sldId id="291" r:id="rId10"/>
    <p:sldId id="292" r:id="rId11"/>
    <p:sldId id="295" r:id="rId12"/>
    <p:sldId id="296" r:id="rId13"/>
    <p:sldId id="293" r:id="rId14"/>
    <p:sldId id="285" r:id="rId15"/>
    <p:sldId id="275" r:id="rId16"/>
    <p:sldId id="283" r:id="rId17"/>
    <p:sldId id="266" r:id="rId18"/>
    <p:sldId id="297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 autoAdjust="0"/>
    <p:restoredTop sz="86562" autoAdjust="0"/>
  </p:normalViewPr>
  <p:slideViewPr>
    <p:cSldViewPr snapToGrid="0">
      <p:cViewPr varScale="1">
        <p:scale>
          <a:sx n="86" d="100"/>
          <a:sy n="86" d="100"/>
        </p:scale>
        <p:origin x="96" y="3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196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50" d="100"/>
          <a:sy n="50" d="100"/>
        </p:scale>
        <p:origin x="2708" y="4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D37002A-1626-61B6-F8CC-587FFEFD077E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DAD1F71-8A9E-6738-AB29-F135A5BA542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FE90F24-0468-4501-9480-DDE81620027A}" type="datetimeFigureOut">
              <a:rPr lang="en-GB" smtClean="0"/>
              <a:pPr/>
              <a:t>27/07/2026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C2D6A52-BBBE-2E0D-3512-6D2D7DC59D47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F7A8AB4-EEAA-CDA8-2DA4-DD34264509C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6F7288A-8987-4ED3-B512-4597AB591B1A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755047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BF76A6-10FC-4F98-976A-325BA8F0CCFE}" type="datetimeFigureOut">
              <a:rPr lang="en-GB" smtClean="0"/>
              <a:pPr/>
              <a:t>27/07/2026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A1E074D-357D-4272-9526-F78E58BC1D7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335636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pPr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429485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pPr/>
              <a:t>11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905840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pPr/>
              <a:t>12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396190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pPr/>
              <a:t>13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6807705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pPr/>
              <a:t>15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7655448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63240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pPr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77593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pPr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204062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pPr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133869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pPr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835812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pPr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003636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0963619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pPr/>
              <a:t>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959143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pPr/>
              <a:t>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82048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pPr/>
              <a:t>9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21705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A1E074D-357D-4272-9526-F78E58BC1D7F}" type="slidenum">
              <a:rPr lang="en-GB" smtClean="0"/>
              <a:pPr/>
              <a:t>10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855443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pPr/>
              <a:t>27/07/2026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3485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pPr/>
              <a:t>27/07/2026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92243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pPr/>
              <a:t>27/07/2026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956436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pPr/>
              <a:t>27/07/2026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57494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pPr/>
              <a:t>27/07/2026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798277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pPr/>
              <a:t>27/07/2026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020606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pPr/>
              <a:t>27/07/2026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92C8-CA9D-4107-9752-BF03B4C60F6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0535969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pPr/>
              <a:t>27/07/2026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92C8-CA9D-4107-9752-BF03B4C60F6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13230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pPr/>
              <a:t>27/07/2026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951858" y="5867133"/>
            <a:ext cx="5511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Title 6">
            <a:extLst>
              <a:ext uri="{FF2B5EF4-FFF2-40B4-BE49-F238E27FC236}">
                <a16:creationId xmlns:a16="http://schemas.microsoft.com/office/drawing/2014/main" id="{4867E03F-E966-6FD9-44C3-CF11F628BA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61072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pPr/>
              <a:t>27/07/2026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92C8-CA9D-4107-9752-BF03B4C60F6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73215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pPr/>
              <a:t>27/07/2026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9626124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pPr/>
              <a:t>27/07/2026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619413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pPr/>
              <a:t>27/07/2026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5729D4ED-C3CC-4174-8BC7-466EA69FC7AE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5907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pPr/>
              <a:t>27/07/2026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92C8-CA9D-4107-9752-BF03B4C60F6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814471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pPr/>
              <a:t>27/07/2026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92C8-CA9D-4107-9752-BF03B4C60F6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509621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pPr/>
              <a:t>27/07/2026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392C8-CA9D-4107-9752-BF03B4C60F6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15620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E9BCA1-22C7-4571-99E0-3E83552A2B59}" type="datetimeFigureOut">
              <a:rPr lang="en-GB" smtClean="0"/>
              <a:pPr/>
              <a:t>27/07/2026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A06392C8-CA9D-4107-9752-BF03B4C60F6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378574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E9BCA1-22C7-4571-99E0-3E83552A2B59}" type="datetimeFigureOut">
              <a:rPr lang="en-GB" smtClean="0"/>
              <a:pPr/>
              <a:t>27/07/2026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A06392C8-CA9D-4107-9752-BF03B4C60F6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33037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3" r:id="rId1"/>
    <p:sldLayoutId id="2147483894" r:id="rId2"/>
    <p:sldLayoutId id="2147483895" r:id="rId3"/>
    <p:sldLayoutId id="2147483896" r:id="rId4"/>
    <p:sldLayoutId id="2147483897" r:id="rId5"/>
    <p:sldLayoutId id="2147483898" r:id="rId6"/>
    <p:sldLayoutId id="2147483899" r:id="rId7"/>
    <p:sldLayoutId id="2147483900" r:id="rId8"/>
    <p:sldLayoutId id="2147483901" r:id="rId9"/>
    <p:sldLayoutId id="2147483902" r:id="rId10"/>
    <p:sldLayoutId id="2147483903" r:id="rId11"/>
    <p:sldLayoutId id="2147483904" r:id="rId12"/>
    <p:sldLayoutId id="2147483905" r:id="rId13"/>
    <p:sldLayoutId id="2147483906" r:id="rId14"/>
    <p:sldLayoutId id="2147483907" r:id="rId15"/>
    <p:sldLayoutId id="2147483908" r:id="rId16"/>
    <p:sldLayoutId id="2147483686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9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0.xml"/><Relationship Id="rId5" Type="http://schemas.openxmlformats.org/officeDocument/2006/relationships/image" Target="../media/image5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3.xml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4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5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6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5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hyperlink" Target="mailto:sobujstate@gmail.com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3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4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5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6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8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74660FC-02CA-4EC2-924B-404F940B3E7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8E23824-5B00-4C23-A099-4839C20093DA}"/>
              </a:ext>
            </a:extLst>
          </p:cNvPr>
          <p:cNvSpPr txBox="1"/>
          <p:nvPr/>
        </p:nvSpPr>
        <p:spPr>
          <a:xfrm>
            <a:off x="3114387" y="6455791"/>
            <a:ext cx="5963226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Rana ,Senior Teacher(ICT), Email: sobujstate@gmail.com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22278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6707"/>
    </mc:Choice>
    <mc:Fallback xmlns="">
      <p:transition spd="slow" advTm="670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E3B15-744E-873D-5665-456CADE5A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20F61CA0-099E-45E6-B426-1C20950537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3496" y="22620"/>
            <a:ext cx="1128504" cy="112850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DB91B19-0820-463C-8789-B0AAD9376B42}"/>
              </a:ext>
            </a:extLst>
          </p:cNvPr>
          <p:cNvSpPr/>
          <p:nvPr/>
        </p:nvSpPr>
        <p:spPr>
          <a:xfrm>
            <a:off x="2061758" y="1086765"/>
            <a:ext cx="8068484" cy="38618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Google </a:t>
            </a:r>
            <a:r>
              <a:rPr 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Colab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এ প্রথম 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Python 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প্রোগ্রাম</a:t>
            </a:r>
            <a:endParaRPr lang="bn-IN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print("Hello, World!")</a:t>
            </a:r>
            <a:endParaRPr lang="bn-IN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endParaRPr lang="bn-IN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আউটপুট:</a:t>
            </a:r>
            <a:endParaRPr lang="bn-IN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Hello, World!</a:t>
            </a:r>
            <a:endParaRPr lang="bn-IN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1F2960-1AEA-4E1A-A76D-E05161C6109B}"/>
              </a:ext>
            </a:extLst>
          </p:cNvPr>
          <p:cNvSpPr txBox="1"/>
          <p:nvPr/>
        </p:nvSpPr>
        <p:spPr>
          <a:xfrm>
            <a:off x="3114387" y="6433491"/>
            <a:ext cx="5963226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Rana ,Senior Teacher(ICT), Email: sobujstate@gmail.com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578666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60"/>
    </mc:Choice>
    <mc:Fallback xmlns="">
      <p:transition spd="slow" advTm="94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E3B15-744E-873D-5665-456CADE5A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20F61CA0-099E-45E6-B426-1C20950537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3496" y="22620"/>
            <a:ext cx="1128504" cy="112850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DB91B19-0820-463C-8789-B0AAD9376B42}"/>
              </a:ext>
            </a:extLst>
          </p:cNvPr>
          <p:cNvSpPr/>
          <p:nvPr/>
        </p:nvSpPr>
        <p:spPr>
          <a:xfrm>
            <a:off x="742932" y="1498060"/>
            <a:ext cx="5963226" cy="38618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যোগ করার প্রোগ্রাম</a:t>
            </a:r>
            <a:r>
              <a:rPr lang="bn-IN" sz="3200" dirty="0">
                <a:latin typeface="NikoshBAN" panose="02000000000000000000" pitchFamily="2" charset="0"/>
                <a:cs typeface="NikoshBAN" panose="02000000000000000000" pitchFamily="2" charset="0"/>
              </a:rPr>
              <a:t>ঃ</a:t>
            </a:r>
          </a:p>
          <a:p>
            <a:pPr algn="ctr"/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a = 10 </a:t>
            </a:r>
            <a:endParaRPr lang="bn-IN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b = 20 </a:t>
            </a:r>
            <a:endParaRPr lang="bn-IN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sum = a + b</a:t>
            </a:r>
            <a:endParaRPr lang="bn-IN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print("</a:t>
            </a:r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যোগফল =", </a:t>
            </a:r>
            <a:r>
              <a:rPr 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sum)</a:t>
            </a:r>
            <a:endParaRPr lang="bn-IN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আউটপুট:</a:t>
            </a:r>
            <a:endParaRPr lang="bn-IN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as-IN" sz="3200" dirty="0">
                <a:latin typeface="NikoshBAN" panose="02000000000000000000" pitchFamily="2" charset="0"/>
                <a:cs typeface="NikoshBAN" panose="02000000000000000000" pitchFamily="2" charset="0"/>
              </a:rPr>
              <a:t>যোগফল = 30</a:t>
            </a:r>
            <a:endParaRPr lang="bn-IN" sz="32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1F2960-1AEA-4E1A-A76D-E05161C6109B}"/>
              </a:ext>
            </a:extLst>
          </p:cNvPr>
          <p:cNvSpPr txBox="1"/>
          <p:nvPr/>
        </p:nvSpPr>
        <p:spPr>
          <a:xfrm>
            <a:off x="3114387" y="6433491"/>
            <a:ext cx="5963226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Rana ,Senior Teacher(ICT), Email: sobujstate@gmail.com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7631044-99D2-4A0A-A8F1-84554B09EF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38854" y="1498060"/>
            <a:ext cx="4852063" cy="386188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25737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460"/>
    </mc:Choice>
    <mc:Fallback>
      <p:transition spd="slow" advTm="94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E3B15-744E-873D-5665-456CADE5A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20F61CA0-099E-45E6-B426-1C20950537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3496" y="22620"/>
            <a:ext cx="1128504" cy="112850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DB91B19-0820-463C-8789-B0AAD9376B42}"/>
              </a:ext>
            </a:extLst>
          </p:cNvPr>
          <p:cNvSpPr/>
          <p:nvPr/>
        </p:nvSpPr>
        <p:spPr>
          <a:xfrm>
            <a:off x="2505482" y="1031133"/>
            <a:ext cx="8068484" cy="38618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s-IN" sz="4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জোড় ও বিজোড় সংখ্যা নির্ণয়</a:t>
            </a:r>
            <a:r>
              <a:rPr lang="bn-IN" sz="4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ঃ</a:t>
            </a:r>
          </a:p>
          <a:p>
            <a:pPr algn="ctr"/>
            <a:r>
              <a:rPr lang="en-US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n = int(input("</a:t>
            </a:r>
            <a:r>
              <a:rPr lang="as-IN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একটি সংখ্যা দাও: ")) </a:t>
            </a:r>
            <a:endParaRPr lang="bn-IN" sz="36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if n % 2 == 0: print("</a:t>
            </a:r>
            <a:r>
              <a:rPr lang="as-IN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সংখ্যাটি জোড়") </a:t>
            </a:r>
            <a:endParaRPr lang="bn-IN" sz="36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en-US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else: print("</a:t>
            </a:r>
            <a:r>
              <a:rPr lang="as-IN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সংখ্যাটি বিজোড়")</a:t>
            </a:r>
            <a:endParaRPr lang="en-US" sz="36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151F2960-1AEA-4E1A-A76D-E05161C6109B}"/>
              </a:ext>
            </a:extLst>
          </p:cNvPr>
          <p:cNvSpPr txBox="1"/>
          <p:nvPr/>
        </p:nvSpPr>
        <p:spPr>
          <a:xfrm>
            <a:off x="3114387" y="6433491"/>
            <a:ext cx="5963226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Rana ,Senior Teacher(ICT), Email: sobujstate@gmail.com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42224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460"/>
    </mc:Choice>
    <mc:Fallback>
      <p:transition spd="slow" advTm="94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E3B15-744E-873D-5665-456CADE5A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20F61CA0-099E-45E6-B426-1C20950537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3496" y="22620"/>
            <a:ext cx="1128504" cy="112850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DB91B19-0820-463C-8789-B0AAD9376B42}"/>
              </a:ext>
            </a:extLst>
          </p:cNvPr>
          <p:cNvSpPr/>
          <p:nvPr/>
        </p:nvSpPr>
        <p:spPr>
          <a:xfrm>
            <a:off x="2661125" y="1303508"/>
            <a:ext cx="8068484" cy="41245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Google </a:t>
            </a:r>
            <a:r>
              <a:rPr lang="en-US" sz="36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Colab</a:t>
            </a:r>
            <a:r>
              <a:rPr lang="en-US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as-IN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 সুবিধা ও অসুবিধা</a:t>
            </a:r>
            <a:r>
              <a:rPr lang="bn-IN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ঃ</a:t>
            </a:r>
            <a:endParaRPr lang="as-IN" sz="36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as-IN" sz="32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সুবিধা:</a:t>
            </a:r>
          </a:p>
          <a:p>
            <a:pPr marL="457200" indent="-457200">
              <a:buFont typeface="+mj-lt"/>
              <a:buAutoNum type="arabicPeriod"/>
            </a:pPr>
            <a:r>
              <a:rPr lang="as-IN" sz="2000" dirty="0">
                <a:latin typeface="NikoshBAN" panose="02000000000000000000" pitchFamily="2" charset="0"/>
                <a:cs typeface="NikoshBAN" panose="02000000000000000000" pitchFamily="2" charset="0"/>
              </a:rPr>
              <a:t>যেকোনো কম্পিউটার থেকে ব্যবহার করা যায় </a:t>
            </a:r>
          </a:p>
          <a:p>
            <a:pPr marL="457200" indent="-457200">
              <a:buFont typeface="+mj-lt"/>
              <a:buAutoNum type="arabicPeriod"/>
            </a:pPr>
            <a:r>
              <a:rPr lang="as-IN" sz="2000" dirty="0">
                <a:latin typeface="NikoshBAN" panose="02000000000000000000" pitchFamily="2" charset="0"/>
                <a:cs typeface="NikoshBAN" panose="02000000000000000000" pitchFamily="2" charset="0"/>
              </a:rPr>
              <a:t>দ্রুত কোড চালানো যায় </a:t>
            </a:r>
          </a:p>
          <a:p>
            <a:pPr marL="457200" indent="-457200">
              <a:buFont typeface="+mj-lt"/>
              <a:buAutoNum type="arabicPeriod"/>
            </a:pPr>
            <a:r>
              <a:rPr lang="as-IN" sz="2000" dirty="0">
                <a:latin typeface="NikoshBAN" panose="02000000000000000000" pitchFamily="2" charset="0"/>
                <a:cs typeface="NikoshBAN" panose="02000000000000000000" pitchFamily="2" charset="0"/>
              </a:rPr>
              <a:t>কোড সংরক্ষণ করা যায় </a:t>
            </a:r>
          </a:p>
          <a:p>
            <a:pPr marL="457200" indent="-457200">
              <a:buFont typeface="+mj-lt"/>
              <a:buAutoNum type="arabicPeriod"/>
            </a:pPr>
            <a:r>
              <a:rPr lang="as-IN" sz="2000" dirty="0">
                <a:latin typeface="NikoshBAN" panose="02000000000000000000" pitchFamily="2" charset="0"/>
                <a:cs typeface="NikoshBAN" panose="02000000000000000000" pitchFamily="2" charset="0"/>
              </a:rPr>
              <a:t>সহজে শেয়ার করা যায় </a:t>
            </a:r>
          </a:p>
          <a:p>
            <a:r>
              <a:rPr lang="as-IN" sz="3600" b="1" dirty="0">
                <a:latin typeface="NikoshBAN" panose="02000000000000000000" pitchFamily="2" charset="0"/>
                <a:cs typeface="NikoshBAN" panose="02000000000000000000" pitchFamily="2" charset="0"/>
              </a:rPr>
              <a:t>অসুবিধা:</a:t>
            </a:r>
          </a:p>
          <a:p>
            <a:pPr marL="457200" indent="-457200">
              <a:buFont typeface="+mj-lt"/>
              <a:buAutoNum type="arabicPeriod"/>
            </a:pPr>
            <a:r>
              <a:rPr lang="as-IN" sz="2000" dirty="0"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 প্রয়োজন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000" dirty="0">
                <a:latin typeface="NikoshBAN" panose="02000000000000000000" pitchFamily="2" charset="0"/>
                <a:cs typeface="NikoshBAN" panose="02000000000000000000" pitchFamily="2" charset="0"/>
              </a:rPr>
              <a:t>Google Account </a:t>
            </a:r>
            <a:r>
              <a:rPr lang="as-IN" sz="2000" dirty="0">
                <a:latin typeface="NikoshBAN" panose="02000000000000000000" pitchFamily="2" charset="0"/>
                <a:cs typeface="NikoshBAN" panose="02000000000000000000" pitchFamily="2" charset="0"/>
              </a:rPr>
              <a:t>প্রয়োজন </a:t>
            </a:r>
          </a:p>
          <a:p>
            <a:pPr marL="457200" indent="-457200">
              <a:buFont typeface="+mj-lt"/>
              <a:buAutoNum type="arabicPeriod"/>
            </a:pPr>
            <a:r>
              <a:rPr lang="as-IN" sz="2000" dirty="0"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 ধীর হলে সমস্যা হতে পারে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C0DC032-E590-4FC4-8136-30048B04AE93}"/>
              </a:ext>
            </a:extLst>
          </p:cNvPr>
          <p:cNvSpPr txBox="1"/>
          <p:nvPr/>
        </p:nvSpPr>
        <p:spPr>
          <a:xfrm>
            <a:off x="3114387" y="6433491"/>
            <a:ext cx="5963226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Rana ,Senior Teacher(ICT), Email: sobujstate@gmail.com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17645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60"/>
    </mc:Choice>
    <mc:Fallback xmlns="">
      <p:transition spd="slow" advTm="94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062249" y="444063"/>
            <a:ext cx="4114800" cy="923330"/>
          </a:xfrm>
          <a:prstGeom prst="rect">
            <a:avLst/>
          </a:prstGeom>
          <a:noFill/>
          <a:ln w="38100">
            <a:solidFill>
              <a:schemeClr val="tx1"/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একক</a:t>
            </a:r>
            <a:r>
              <a:rPr lang="en-US" sz="54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5400" b="1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576194" y="1704374"/>
            <a:ext cx="3352800" cy="7694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 err="1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সময়ঃ</a:t>
            </a:r>
            <a:r>
              <a:rPr lang="en-US" sz="4400" b="1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৫ </a:t>
            </a:r>
            <a:r>
              <a:rPr lang="en-US" sz="4400" b="1" dirty="0" err="1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মিনিট</a:t>
            </a:r>
            <a:endParaRPr lang="en-US" sz="44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2D4EFE4-96F7-420F-BAEA-0937D6A29013}"/>
              </a:ext>
            </a:extLst>
          </p:cNvPr>
          <p:cNvSpPr txBox="1"/>
          <p:nvPr/>
        </p:nvSpPr>
        <p:spPr>
          <a:xfrm>
            <a:off x="2160362" y="3066851"/>
            <a:ext cx="9467386" cy="181588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914400" indent="-914400">
              <a:buFont typeface="+mj-lt"/>
              <a:buAutoNum type="arabicPeriod"/>
            </a:pP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Google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Colab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কী?</a:t>
            </a:r>
            <a:endParaRPr lang="bn-IN" sz="4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914400" indent="-914400">
              <a:buFont typeface="+mj-lt"/>
              <a:buAutoNum type="arabicPeriod"/>
            </a:pPr>
            <a:r>
              <a:rPr lang="en-US" alt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print()</a:t>
            </a:r>
            <a:r>
              <a:rPr lang="bn-IN" alt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 ফাংশনের কাজ কী</a:t>
            </a:r>
            <a:r>
              <a:rPr lang="en-US" altLang="en-US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endParaRPr lang="en-US" altLang="en-US" sz="88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endParaRPr lang="en-US" sz="1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27E91490-163B-4774-AADE-885A71EB78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3496" y="22620"/>
            <a:ext cx="1128504" cy="112850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17BC422-B6C5-4AFD-A01B-A7A9F63E2056}"/>
              </a:ext>
            </a:extLst>
          </p:cNvPr>
          <p:cNvSpPr txBox="1"/>
          <p:nvPr/>
        </p:nvSpPr>
        <p:spPr>
          <a:xfrm>
            <a:off x="3114387" y="6433491"/>
            <a:ext cx="5963226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Rana ,Senior Teacher(ICT), Email: sobujstate@gmail.com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7" dur="1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91D2371D-5C7E-3C42-D997-82B4BC9FAF20}"/>
              </a:ext>
            </a:extLst>
          </p:cNvPr>
          <p:cNvSpPr txBox="1">
            <a:spLocks/>
          </p:cNvSpPr>
          <p:nvPr/>
        </p:nvSpPr>
        <p:spPr>
          <a:xfrm>
            <a:off x="2024089" y="1311978"/>
            <a:ext cx="9039407" cy="94985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38100">
            <a:solidFill>
              <a:schemeClr val="accent1">
                <a:lumMod val="75000"/>
              </a:schemeClr>
            </a:solidFill>
          </a:ln>
          <a:effectLst>
            <a:glow rad="228600">
              <a:schemeClr val="accent1">
                <a:satMod val="175000"/>
                <a:alpha val="40000"/>
              </a:schemeClr>
            </a:glow>
          </a:effectLst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54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দলগত</a:t>
            </a:r>
            <a:r>
              <a:rPr lang="en-US" sz="54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54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কাজ</a:t>
            </a:r>
            <a:r>
              <a:rPr lang="en-US" sz="54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(১০ </a:t>
            </a:r>
            <a:r>
              <a:rPr lang="en-US" sz="54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মিনিট</a:t>
            </a:r>
            <a:r>
              <a:rPr lang="en-US" sz="54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)</a:t>
            </a:r>
            <a:endParaRPr lang="en-GB" sz="54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16F5C666-EC6E-4141-B055-7317B53493F7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-176959"/>
            <a:ext cx="80150" cy="353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76176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7" name="Image 1" descr="preencoded.png">
            <a:extLst>
              <a:ext uri="{FF2B5EF4-FFF2-40B4-BE49-F238E27FC236}">
                <a16:creationId xmlns:a16="http://schemas.microsoft.com/office/drawing/2014/main" id="{9DAF2AF6-BAF9-4CB2-91CA-A30314DD909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3496" y="22620"/>
            <a:ext cx="1128504" cy="112850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0AFEB35C-5A1E-4789-8A25-90546A287877}"/>
              </a:ext>
            </a:extLst>
          </p:cNvPr>
          <p:cNvSpPr txBox="1"/>
          <p:nvPr/>
        </p:nvSpPr>
        <p:spPr>
          <a:xfrm>
            <a:off x="1897714" y="3257154"/>
            <a:ext cx="9467386" cy="15696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</a:ln>
          <a:effectLst>
            <a:glow rad="2286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685800" indent="-685800">
              <a:buFont typeface="Wingdings" panose="05000000000000000000" pitchFamily="2" charset="2"/>
              <a:buChar char="Ø"/>
            </a:pPr>
            <a:r>
              <a:rPr lang="as-IN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একটি সংখ্যা জোড় না বিজোড় তা নির্ণয়ের 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Python </a:t>
            </a:r>
            <a:r>
              <a:rPr lang="as-IN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প্রোগ্রাম লেখ।</a:t>
            </a:r>
            <a:endParaRPr lang="en-US" sz="1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36768D2-D5CF-4B27-BBA1-B72A29C5A537}"/>
              </a:ext>
            </a:extLst>
          </p:cNvPr>
          <p:cNvSpPr txBox="1"/>
          <p:nvPr/>
        </p:nvSpPr>
        <p:spPr>
          <a:xfrm>
            <a:off x="3114387" y="6433491"/>
            <a:ext cx="5963226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Rana ,Senior Teacher(ICT), Email: sobujstate@gmail.com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730966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530"/>
    </mc:Choice>
    <mc:Fallback xmlns="">
      <p:transition spd="slow" advTm="953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4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to="" calcmode="lin" valueType="num">
                                      <p:cBhvr>
                                        <p:cTn id="12" dur="1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/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900902" y="846491"/>
            <a:ext cx="3352800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38100"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মূল্যায়ন</a:t>
            </a:r>
            <a:r>
              <a:rPr lang="en-US" sz="7200" b="1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5E836AD-354C-429C-BEF9-6BE30FF3D2E4}"/>
              </a:ext>
            </a:extLst>
          </p:cNvPr>
          <p:cNvSpPr txBox="1"/>
          <p:nvPr/>
        </p:nvSpPr>
        <p:spPr>
          <a:xfrm>
            <a:off x="2220924" y="3056855"/>
            <a:ext cx="8712757" cy="286232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742950" indent="-742950">
              <a:buFont typeface="+mj-lt"/>
              <a:buAutoNum type="arabicPeriod"/>
            </a:pP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Google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Colab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ব্যবহার করে একটি সংখ্যা জোড় না বিজোড় তা নির্ণয়ের 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Python </a:t>
            </a:r>
            <a:r>
              <a:rPr lang="as-IN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প্রোগ্রাম লেখ।</a:t>
            </a: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742950" indent="-742950">
              <a:buFont typeface="+mj-lt"/>
              <a:buAutoNum type="arabicPeriod"/>
            </a:pP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Google </a:t>
            </a:r>
            <a:r>
              <a:rPr lang="en-US" sz="3600" b="1" dirty="0" err="1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Colab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as-IN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 সুবিধা ও অসুবিধা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লেখ</a:t>
            </a:r>
            <a:r>
              <a:rPr lang="en-US" sz="36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।</a:t>
            </a:r>
            <a:endParaRPr lang="as-IN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742950" indent="-742950">
              <a:buFont typeface="+mj-lt"/>
              <a:buAutoNum type="arabicPeriod"/>
            </a:pPr>
            <a:endParaRPr 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742950" indent="-742950">
              <a:buFont typeface="+mj-lt"/>
              <a:buAutoNum type="arabicPeriod"/>
            </a:pPr>
            <a:endParaRPr lang="en-US" altLang="en-US" sz="36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E25C2B-9FD0-400D-B043-464349B5ABC5}"/>
              </a:ext>
            </a:extLst>
          </p:cNvPr>
          <p:cNvSpPr txBox="1"/>
          <p:nvPr/>
        </p:nvSpPr>
        <p:spPr>
          <a:xfrm>
            <a:off x="3114387" y="6433491"/>
            <a:ext cx="5963226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Rana ,Senior Teacher(ICT), Email: sobujstate@gmail.com</a:t>
            </a:r>
          </a:p>
        </p:txBody>
      </p:sp>
      <p:pic>
        <p:nvPicPr>
          <p:cNvPr id="7" name="Image 1" descr="preencoded.png">
            <a:extLst>
              <a:ext uri="{FF2B5EF4-FFF2-40B4-BE49-F238E27FC236}">
                <a16:creationId xmlns:a16="http://schemas.microsoft.com/office/drawing/2014/main" id="{6B43A25E-0B92-4C17-896D-02934C2660E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3496" y="22620"/>
            <a:ext cx="1128504" cy="1128504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4644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0133"/>
    </mc:Choice>
    <mc:Fallback xmlns="">
      <p:transition spd="slow" advTm="1013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12D47762-8E9E-C56A-4D5E-15FBECC4B949}"/>
              </a:ext>
            </a:extLst>
          </p:cNvPr>
          <p:cNvSpPr txBox="1"/>
          <p:nvPr/>
        </p:nvSpPr>
        <p:spPr>
          <a:xfrm>
            <a:off x="1817527" y="3075057"/>
            <a:ext cx="9526980" cy="19389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noFill/>
          </a:ln>
          <a:effectLst>
            <a:glow rad="101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marL="571500" indent="-571500">
              <a:buFont typeface="Wingdings" panose="05000000000000000000" pitchFamily="2" charset="2"/>
              <a:buChar char="Ø"/>
            </a:pP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Google </a:t>
            </a:r>
            <a:r>
              <a:rPr lang="en-US" sz="4000" dirty="0" err="1">
                <a:latin typeface="NikoshBAN" panose="02000000000000000000" pitchFamily="2" charset="0"/>
                <a:cs typeface="NikoshBAN" panose="02000000000000000000" pitchFamily="2" charset="0"/>
              </a:rPr>
              <a:t>Colab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এ </a:t>
            </a:r>
            <a:r>
              <a:rPr lang="en-US" sz="4000" dirty="0">
                <a:latin typeface="NikoshBAN" panose="02000000000000000000" pitchFamily="2" charset="0"/>
                <a:cs typeface="NikoshBAN" panose="02000000000000000000" pitchFamily="2" charset="0"/>
              </a:rPr>
              <a:t>Python 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ব্যবহার করে </a:t>
            </a:r>
            <a:r>
              <a:rPr lang="as-IN" sz="4000" b="1" dirty="0">
                <a:latin typeface="NikoshBAN" panose="02000000000000000000" pitchFamily="2" charset="0"/>
                <a:cs typeface="NikoshBAN" panose="02000000000000000000" pitchFamily="2" charset="0"/>
              </a:rPr>
              <a:t>দুটি সংখ্যার যোগফল নির্ণয়ের একটি প্রোগ্রাম</a:t>
            </a:r>
            <a:r>
              <a:rPr lang="as-IN" sz="4000" dirty="0">
                <a:latin typeface="NikoshBAN" panose="02000000000000000000" pitchFamily="2" charset="0"/>
                <a:cs typeface="NikoshBAN" panose="02000000000000000000" pitchFamily="2" charset="0"/>
              </a:rPr>
              <a:t> লিখে চালাও এবং ফলাফল খাতায় লেখ।</a:t>
            </a:r>
            <a:endParaRPr lang="en-GB" sz="4000" dirty="0"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269827" y="1200809"/>
            <a:ext cx="4648200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57150"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 err="1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বাড়ির</a:t>
            </a:r>
            <a:r>
              <a:rPr lang="en-US" sz="7200" b="1" dirty="0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7200" b="1" dirty="0" err="1">
                <a:solidFill>
                  <a:srgbClr val="00B0F0"/>
                </a:solidFill>
                <a:latin typeface="NikoshBAN" pitchFamily="2" charset="0"/>
                <a:cs typeface="NikoshBAN" pitchFamily="2" charset="0"/>
              </a:rPr>
              <a:t>কাজ</a:t>
            </a:r>
            <a:endParaRPr lang="en-US" sz="7200" b="1" dirty="0">
              <a:solidFill>
                <a:srgbClr val="00B0F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Image 1" descr="preencoded.png">
            <a:extLst>
              <a:ext uri="{FF2B5EF4-FFF2-40B4-BE49-F238E27FC236}">
                <a16:creationId xmlns:a16="http://schemas.microsoft.com/office/drawing/2014/main" id="{F538C8C9-022B-4D8F-B285-6F1BDF8E2B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44507" y="-33454"/>
            <a:ext cx="847493" cy="847493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A3BC198-2555-460A-AC71-7CD4B1BE0310}"/>
              </a:ext>
            </a:extLst>
          </p:cNvPr>
          <p:cNvSpPr txBox="1"/>
          <p:nvPr/>
        </p:nvSpPr>
        <p:spPr>
          <a:xfrm>
            <a:off x="3114387" y="6433491"/>
            <a:ext cx="5963226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Rana ,Senior Teacher(ICT), Email: sobujstate@gmail.com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273BCC1-BEB4-4E09-A744-690E5AA029D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65587" y="1135389"/>
            <a:ext cx="2092161" cy="1391287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01812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7463"/>
    </mc:Choice>
    <mc:Fallback xmlns="">
      <p:transition spd="slow" advTm="74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5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1" descr="preencoded.png">
            <a:extLst>
              <a:ext uri="{FF2B5EF4-FFF2-40B4-BE49-F238E27FC236}">
                <a16:creationId xmlns:a16="http://schemas.microsoft.com/office/drawing/2014/main" id="{F538C8C9-022B-4D8F-B285-6F1BDF8E2B3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44507" y="-33454"/>
            <a:ext cx="847493" cy="84749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3F14BD1-FF4B-4CC0-B6D8-09790B1CF5A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7177" y="737812"/>
            <a:ext cx="9707330" cy="538237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4036676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7463"/>
    </mc:Choice>
    <mc:Fallback>
      <p:transition spd="slow" advTm="74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repeatCount="5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6621357" y="2265762"/>
            <a:ext cx="5366314" cy="36715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6000" b="1" u="sng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পাঠ</a:t>
            </a:r>
            <a:r>
              <a:rPr lang="en-US" sz="6000" b="1" u="sng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6000" b="1" u="sng" dirty="0" err="1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পরিচিতি</a:t>
            </a:r>
            <a:endParaRPr lang="en-US" sz="6000" b="1" u="sng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  <a:p>
            <a:pPr algn="ctr"/>
            <a:r>
              <a:rPr lang="bn-IN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১০ম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bn-IN" sz="28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বিষয়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bn-BD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তথ্য ও যোগাযোগ প্রযুক্তি </a:t>
            </a:r>
          </a:p>
          <a:p>
            <a:pPr algn="ctr"/>
            <a:r>
              <a:rPr lang="bn-IN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অধ্যায়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 </a:t>
            </a:r>
            <a:r>
              <a:rPr lang="bn-IN" sz="2800" dirty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৬ষ্ঠ</a:t>
            </a:r>
            <a:r>
              <a:rPr lang="bn-BD" sz="2800" dirty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(</a:t>
            </a:r>
            <a:r>
              <a:rPr lang="bn-IN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পাইথনে কোড লিখার পদ্ধতি</a:t>
            </a:r>
            <a:r>
              <a:rPr lang="bn-BD" sz="2800" dirty="0">
                <a:solidFill>
                  <a:srgbClr val="7030A0"/>
                </a:solidFill>
                <a:latin typeface="Nikosh" pitchFamily="2" charset="0"/>
                <a:cs typeface="Nikosh" pitchFamily="2" charset="0"/>
              </a:rPr>
              <a:t>)</a:t>
            </a:r>
            <a:endParaRPr lang="en-US" sz="28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algn="ctr"/>
            <a:r>
              <a:rPr lang="bn-IN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সময়</a:t>
            </a:r>
            <a:r>
              <a:rPr lang="en-US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:</a:t>
            </a:r>
            <a:r>
              <a:rPr lang="bn-IN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GB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৪5 </a:t>
            </a:r>
            <a:r>
              <a:rPr lang="bn-IN" sz="2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মিনিট 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752193" y="538655"/>
            <a:ext cx="3886200" cy="1530548"/>
          </a:xfrm>
          <a:prstGeom prst="flowChartPunchedTape">
            <a:avLst/>
          </a:prstGeom>
          <a:ln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5400" b="1" dirty="0" err="1">
                <a:latin typeface="NikoshBAN" pitchFamily="2" charset="0"/>
                <a:cs typeface="NikoshBAN" pitchFamily="2" charset="0"/>
              </a:rPr>
              <a:t>পরিচিতি</a:t>
            </a:r>
            <a:r>
              <a:rPr lang="en-US" sz="5400" dirty="0">
                <a:latin typeface="NikoshBAN" pitchFamily="2" charset="0"/>
                <a:cs typeface="NikoshBAN" pitchFamily="2" charset="0"/>
              </a:rPr>
              <a:t> 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1155718" y="2237270"/>
            <a:ext cx="5192949" cy="3728545"/>
            <a:chOff x="381000" y="2590800"/>
            <a:chExt cx="4114800" cy="3508653"/>
          </a:xfrm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</p:grpSpPr>
        <p:sp>
          <p:nvSpPr>
            <p:cNvPr id="11" name="TextBox 10"/>
            <p:cNvSpPr txBox="1"/>
            <p:nvPr/>
          </p:nvSpPr>
          <p:spPr>
            <a:xfrm>
              <a:off x="381000" y="2590800"/>
              <a:ext cx="4114800" cy="3508653"/>
            </a:xfrm>
            <a:prstGeom prst="rect">
              <a:avLst/>
            </a:prstGeom>
            <a:gradFill>
              <a:gsLst>
                <a:gs pos="0">
                  <a:srgbClr val="03D4A8"/>
                </a:gs>
                <a:gs pos="25000">
                  <a:srgbClr val="21D6E0"/>
                </a:gs>
                <a:gs pos="75000">
                  <a:srgbClr val="0087E6"/>
                </a:gs>
                <a:gs pos="100000">
                  <a:srgbClr val="005CBF"/>
                </a:gs>
              </a:gsLst>
              <a:lin ang="5400000" scaled="0"/>
            </a:gradFill>
            <a:ln w="38100"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5400" b="1" u="sng" dirty="0" err="1">
                  <a:latin typeface="NikoshBAN" pitchFamily="2" charset="0"/>
                  <a:cs typeface="NikoshBAN" pitchFamily="2" charset="0"/>
                </a:rPr>
                <a:t>শিক্ষক</a:t>
              </a:r>
              <a:r>
                <a:rPr lang="en-US" sz="5400" b="1" u="sng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5400" b="1" u="sng" dirty="0" err="1">
                  <a:latin typeface="NikoshBAN" pitchFamily="2" charset="0"/>
                  <a:cs typeface="NikoshBAN" pitchFamily="2" charset="0"/>
                </a:rPr>
                <a:t>পরিচিতি</a:t>
              </a:r>
              <a:endParaRPr lang="en-US" sz="5400" b="1" u="sng" dirty="0">
                <a:latin typeface="NikoshBAN" pitchFamily="2" charset="0"/>
                <a:cs typeface="NikoshBAN" pitchFamily="2" charset="0"/>
              </a:endParaRPr>
            </a:p>
            <a:p>
              <a:endParaRPr lang="en-US" sz="2400" b="1" dirty="0">
                <a:latin typeface="NikoshBAN" pitchFamily="2" charset="0"/>
                <a:cs typeface="NikoshBAN" pitchFamily="2" charset="0"/>
              </a:endParaRPr>
            </a:p>
            <a:p>
              <a:r>
                <a:rPr lang="en-US" sz="2400" b="1" dirty="0" err="1">
                  <a:latin typeface="NikoshBAN" pitchFamily="2" charset="0"/>
                  <a:cs typeface="NikoshBAN" pitchFamily="2" charset="0"/>
                </a:rPr>
                <a:t>মোঃ</a:t>
              </a:r>
              <a:r>
                <a:rPr lang="en-US" sz="24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dirty="0" err="1">
                  <a:latin typeface="NikoshBAN" pitchFamily="2" charset="0"/>
                  <a:cs typeface="NikoshBAN" pitchFamily="2" charset="0"/>
                </a:rPr>
                <a:t>সোহেল</a:t>
              </a:r>
              <a:r>
                <a:rPr lang="en-US" sz="24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dirty="0" err="1">
                  <a:latin typeface="NikoshBAN" pitchFamily="2" charset="0"/>
                  <a:cs typeface="NikoshBAN" pitchFamily="2" charset="0"/>
                </a:rPr>
                <a:t>রানা</a:t>
              </a:r>
              <a:endParaRPr lang="en-US" sz="2400" b="1" dirty="0">
                <a:latin typeface="NikoshBAN" pitchFamily="2" charset="0"/>
                <a:cs typeface="NikoshBAN" pitchFamily="2" charset="0"/>
              </a:endParaRPr>
            </a:p>
            <a:p>
              <a:r>
                <a:rPr lang="en-US" sz="2400" b="1" dirty="0" err="1">
                  <a:latin typeface="NikoshBAN" pitchFamily="2" charset="0"/>
                  <a:cs typeface="NikoshBAN" pitchFamily="2" charset="0"/>
                </a:rPr>
                <a:t>সিনিয়র</a:t>
              </a:r>
              <a:r>
                <a:rPr lang="en-US" sz="24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dirty="0" err="1">
                  <a:latin typeface="NikoshBAN" pitchFamily="2" charset="0"/>
                  <a:cs typeface="NikoshBAN" pitchFamily="2" charset="0"/>
                </a:rPr>
                <a:t>শিক্ষক</a:t>
              </a:r>
              <a:r>
                <a:rPr lang="en-US" sz="2400" b="1" dirty="0">
                  <a:latin typeface="NikoshBAN" pitchFamily="2" charset="0"/>
                  <a:cs typeface="NikoshBAN" pitchFamily="2" charset="0"/>
                </a:rPr>
                <a:t> (</a:t>
              </a:r>
              <a:r>
                <a:rPr lang="en-US" sz="2400" b="1" dirty="0" err="1">
                  <a:latin typeface="NikoshBAN" pitchFamily="2" charset="0"/>
                  <a:cs typeface="NikoshBAN" pitchFamily="2" charset="0"/>
                </a:rPr>
                <a:t>আইসিটি</a:t>
              </a:r>
              <a:r>
                <a:rPr lang="en-US" sz="2400" b="1" dirty="0">
                  <a:latin typeface="NikoshBAN" pitchFamily="2" charset="0"/>
                  <a:cs typeface="NikoshBAN" pitchFamily="2" charset="0"/>
                </a:rPr>
                <a:t>)</a:t>
              </a:r>
            </a:p>
            <a:p>
              <a:r>
                <a:rPr lang="en-US" sz="2400" b="1" dirty="0" err="1">
                  <a:latin typeface="NikoshBAN" pitchFamily="2" charset="0"/>
                  <a:cs typeface="NikoshBAN" pitchFamily="2" charset="0"/>
                </a:rPr>
                <a:t>রাজশাহী</a:t>
              </a:r>
              <a:r>
                <a:rPr lang="en-US" sz="24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dirty="0" err="1">
                  <a:latin typeface="NikoshBAN" pitchFamily="2" charset="0"/>
                  <a:cs typeface="NikoshBAN" pitchFamily="2" charset="0"/>
                </a:rPr>
                <a:t>স্যাটেলাইট</a:t>
              </a:r>
              <a:r>
                <a:rPr lang="en-US" sz="24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dirty="0" err="1">
                  <a:latin typeface="NikoshBAN" pitchFamily="2" charset="0"/>
                  <a:cs typeface="NikoshBAN" pitchFamily="2" charset="0"/>
                </a:rPr>
                <a:t>টাউন</a:t>
              </a:r>
              <a:r>
                <a:rPr lang="en-US" sz="24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dirty="0" err="1">
                  <a:latin typeface="NikoshBAN" pitchFamily="2" charset="0"/>
                  <a:cs typeface="NikoshBAN" pitchFamily="2" charset="0"/>
                </a:rPr>
                <a:t>হাই</a:t>
              </a:r>
              <a:r>
                <a:rPr lang="en-US" sz="24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400" b="1" dirty="0" err="1">
                  <a:latin typeface="NikoshBAN" pitchFamily="2" charset="0"/>
                  <a:cs typeface="NikoshBAN" pitchFamily="2" charset="0"/>
                </a:rPr>
                <a:t>স্কুল</a:t>
              </a:r>
              <a:r>
                <a:rPr lang="en-US" sz="2400" b="1" dirty="0">
                  <a:latin typeface="NikoshBAN" pitchFamily="2" charset="0"/>
                  <a:cs typeface="NikoshBAN" pitchFamily="2" charset="0"/>
                </a:rPr>
                <a:t> </a:t>
              </a:r>
            </a:p>
            <a:p>
              <a:r>
                <a:rPr lang="en-US" sz="2400" b="1" dirty="0" err="1">
                  <a:latin typeface="NikoshBAN" pitchFamily="2" charset="0"/>
                  <a:cs typeface="NikoshBAN" pitchFamily="2" charset="0"/>
                </a:rPr>
                <a:t>মোবাইলঃ</a:t>
              </a:r>
              <a:r>
                <a:rPr lang="en-US" sz="2400" b="1" dirty="0">
                  <a:latin typeface="NikoshBAN" pitchFamily="2" charset="0"/>
                  <a:cs typeface="NikoshBAN" pitchFamily="2" charset="0"/>
                </a:rPr>
                <a:t> ০১৭১৯ ৪০২৬৭০</a:t>
              </a:r>
            </a:p>
            <a:p>
              <a:r>
                <a:rPr lang="en-US" sz="2400" b="1" dirty="0" err="1">
                  <a:latin typeface="NikoshBAN" pitchFamily="2" charset="0"/>
                  <a:cs typeface="NikoshBAN" pitchFamily="2" charset="0"/>
                </a:rPr>
                <a:t>ইমেইলঃ</a:t>
              </a:r>
              <a:r>
                <a:rPr lang="en-US" sz="2400" b="1" dirty="0">
                  <a:latin typeface="NikoshBAN" pitchFamily="2" charset="0"/>
                  <a:cs typeface="NikoshBAN" pitchFamily="2" charset="0"/>
                </a:rPr>
                <a:t> </a:t>
              </a:r>
              <a:r>
                <a:rPr lang="en-US" sz="2000" b="1" dirty="0">
                  <a:latin typeface="NikoshBAN" pitchFamily="2" charset="0"/>
                  <a:cs typeface="NikoshBAN" pitchFamily="2" charset="0"/>
                  <a:hlinkClick r:id="rId4"/>
                </a:rPr>
                <a:t>sobujstate@gmail.com</a:t>
              </a:r>
              <a:endParaRPr lang="en-US" sz="2000" b="1" dirty="0">
                <a:latin typeface="NikoshBAN" pitchFamily="2" charset="0"/>
                <a:cs typeface="NikoshBAN" pitchFamily="2" charset="0"/>
              </a:endParaRPr>
            </a:p>
            <a:p>
              <a:r>
                <a:rPr lang="en-US" sz="2400" b="1" dirty="0">
                  <a:latin typeface="NikoshBAN" pitchFamily="2" charset="0"/>
                  <a:cs typeface="NikoshBAN" pitchFamily="2" charset="0"/>
                </a:rPr>
                <a:t> </a:t>
              </a:r>
              <a:endParaRPr lang="en-US" sz="4400" b="1" dirty="0">
                <a:latin typeface="NikoshBAN" pitchFamily="2" charset="0"/>
                <a:cs typeface="NikoshBAN" pitchFamily="2" charset="0"/>
              </a:endParaRPr>
            </a:p>
          </p:txBody>
        </p:sp>
        <p:pic>
          <p:nvPicPr>
            <p:cNvPr id="14" name="Picture 1" descr="C:\Users\16\Desktop\IMG-20251215-WA0005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492303" y="3296855"/>
              <a:ext cx="971550" cy="1048271"/>
            </a:xfrm>
            <a:prstGeom prst="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p3d>
              <a:bevelT w="190500" h="38100"/>
            </a:sp3d>
          </p:spPr>
        </p:pic>
      </p:grpSp>
      <p:pic>
        <p:nvPicPr>
          <p:cNvPr id="17" name="Image 1" descr="preencoded.png">
            <a:extLst>
              <a:ext uri="{FF2B5EF4-FFF2-40B4-BE49-F238E27FC236}">
                <a16:creationId xmlns:a16="http://schemas.microsoft.com/office/drawing/2014/main" id="{0AC9CE3C-E306-4461-9706-60FA44021F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063496" y="22620"/>
            <a:ext cx="1128504" cy="1128504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FE9423D2-F20F-4ACA-9219-CAECE59B4DA6}"/>
              </a:ext>
            </a:extLst>
          </p:cNvPr>
          <p:cNvSpPr txBox="1"/>
          <p:nvPr/>
        </p:nvSpPr>
        <p:spPr>
          <a:xfrm>
            <a:off x="3114387" y="6433491"/>
            <a:ext cx="5963226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Rana ,Senior Teacher(ICT), Email: sobujstate@gmail.com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14288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669"/>
    </mc:Choice>
    <mc:Fallback xmlns="">
      <p:transition spd="slow" advTm="966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ntagon 1">
            <a:extLst>
              <a:ext uri="{FF2B5EF4-FFF2-40B4-BE49-F238E27FC236}">
                <a16:creationId xmlns:a16="http://schemas.microsoft.com/office/drawing/2014/main" id="{D01B5478-0100-4F75-A5B8-7A5CCDEE0AD9}"/>
              </a:ext>
            </a:extLst>
          </p:cNvPr>
          <p:cNvSpPr/>
          <p:nvPr/>
        </p:nvSpPr>
        <p:spPr>
          <a:xfrm>
            <a:off x="3014770" y="470262"/>
            <a:ext cx="5260652" cy="627017"/>
          </a:xfrm>
          <a:prstGeom prst="homePlat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4800" b="1" dirty="0">
                <a:solidFill>
                  <a:srgbClr val="00206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নিচের ছবিগুলো লক্ষ্য করি </a:t>
            </a:r>
            <a:endParaRPr lang="en-US" sz="4800" b="1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9" name="Image 1" descr="preencoded.png">
            <a:extLst>
              <a:ext uri="{FF2B5EF4-FFF2-40B4-BE49-F238E27FC236}">
                <a16:creationId xmlns:a16="http://schemas.microsoft.com/office/drawing/2014/main" id="{C271A5F8-FD14-4896-B5DF-6C54242967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63496" y="22620"/>
            <a:ext cx="1128504" cy="112850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51776CCD-29B1-4B38-87D1-7343EEEB4FD7}"/>
              </a:ext>
            </a:extLst>
          </p:cNvPr>
          <p:cNvSpPr txBox="1"/>
          <p:nvPr/>
        </p:nvSpPr>
        <p:spPr>
          <a:xfrm>
            <a:off x="3114387" y="6433491"/>
            <a:ext cx="5963226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Rana ,Senior Teacher(ICT), Email: sobujstate@gmail.com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E1164981-5CDD-4A18-B9B4-8891820102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3208" y="1604413"/>
            <a:ext cx="9053210" cy="397991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8A480BBF-00F3-438B-80BD-898985C6A1BC}"/>
              </a:ext>
            </a:extLst>
          </p:cNvPr>
          <p:cNvSpPr/>
          <p:nvPr/>
        </p:nvSpPr>
        <p:spPr>
          <a:xfrm>
            <a:off x="854928" y="1881484"/>
            <a:ext cx="10208568" cy="188031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1397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88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পাইথনে কোড লিখার পদ্ধতি  </a:t>
            </a:r>
            <a:endParaRPr lang="en-US" sz="88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4" name="Image 1" descr="preencoded.png">
            <a:extLst>
              <a:ext uri="{FF2B5EF4-FFF2-40B4-BE49-F238E27FC236}">
                <a16:creationId xmlns:a16="http://schemas.microsoft.com/office/drawing/2014/main" id="{00D1EE4D-0EF8-420C-BAED-E243035C95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3496" y="22620"/>
            <a:ext cx="1128504" cy="112850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ADF40CD-3403-41BE-B4E4-4F687888B1B6}"/>
              </a:ext>
            </a:extLst>
          </p:cNvPr>
          <p:cNvSpPr txBox="1"/>
          <p:nvPr/>
        </p:nvSpPr>
        <p:spPr>
          <a:xfrm>
            <a:off x="3114387" y="6433491"/>
            <a:ext cx="5963226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Rana ,Senior Teacher(ICT), Email: sobujstate@gmail.com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8440278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4703"/>
    </mc:Choice>
    <mc:Fallback xmlns="">
      <p:transition spd="slow" advTm="470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AA899-C227-9243-B98C-C7A5269BAF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1260" y="737064"/>
            <a:ext cx="8169311" cy="828120"/>
          </a:xfrm>
          <a:solidFill>
            <a:srgbClr val="7030A0"/>
          </a:solidFill>
          <a:ln>
            <a:noFill/>
          </a:ln>
          <a:effectLst>
            <a:glow rad="2286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 algn="ctr"/>
            <a:r>
              <a:rPr lang="en-US" sz="6000" dirty="0" err="1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এই</a:t>
            </a:r>
            <a:r>
              <a:rPr lang="bn-IN" sz="6000" dirty="0">
                <a:solidFill>
                  <a:srgbClr val="FFC00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পাঠ শেষে শিক্ষার্থীরা---  </a:t>
            </a:r>
            <a:endParaRPr lang="en-US" sz="6000" dirty="0">
              <a:solidFill>
                <a:srgbClr val="FFC000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9FA1AF-D99D-4702-AD5E-288082F4F3C3}"/>
              </a:ext>
            </a:extLst>
          </p:cNvPr>
          <p:cNvSpPr txBox="1"/>
          <p:nvPr/>
        </p:nvSpPr>
        <p:spPr>
          <a:xfrm>
            <a:off x="1942971" y="2481976"/>
            <a:ext cx="9251876" cy="255454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alt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০১.Google </a:t>
            </a:r>
            <a:r>
              <a:rPr lang="en-US" altLang="en-US" sz="3200" dirty="0" err="1">
                <a:latin typeface="NikoshBAN" panose="02000000000000000000" pitchFamily="2" charset="0"/>
                <a:cs typeface="NikoshBAN" panose="02000000000000000000" pitchFamily="2" charset="0"/>
              </a:rPr>
              <a:t>Colab</a:t>
            </a:r>
            <a:r>
              <a:rPr lang="en-US" alt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bn-IN" alt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এর ধারণা ব্যাখ্যা করতে পারবে।</a:t>
            </a:r>
            <a:r>
              <a:rPr lang="en-US" alt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r>
              <a:rPr lang="en-US" alt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০২.Colab Notebook </a:t>
            </a:r>
            <a:r>
              <a:rPr lang="bn-IN" alt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তৈরি করতে পারবে। </a:t>
            </a:r>
            <a:endParaRPr lang="en-US" alt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alt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০৩.Python </a:t>
            </a:r>
            <a:r>
              <a:rPr lang="bn-IN" alt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কোড লিখে চালাতে পারবে। </a:t>
            </a:r>
            <a:endParaRPr lang="en-US" altLang="en-US" sz="3200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r>
              <a:rPr lang="en-US" alt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০৪.</a:t>
            </a:r>
            <a:r>
              <a:rPr lang="bn-IN" alt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সহজ সমস্যা সমাধানের প্রোগ্রাম তৈরি করতে পারবে।</a:t>
            </a:r>
            <a:r>
              <a:rPr lang="en-US" altLang="en-US" sz="32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</a:p>
          <a:p>
            <a:endParaRPr lang="en-US" sz="3200" b="1" kern="1200" dirty="0">
              <a:solidFill>
                <a:srgbClr val="00206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452AF01A-82C3-4574-AE03-CF89DBD088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3496" y="22620"/>
            <a:ext cx="1128504" cy="112850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CA7F1418-D646-4167-AEDF-66EEDB90B0CF}"/>
              </a:ext>
            </a:extLst>
          </p:cNvPr>
          <p:cNvSpPr txBox="1"/>
          <p:nvPr/>
        </p:nvSpPr>
        <p:spPr>
          <a:xfrm>
            <a:off x="3114387" y="6433491"/>
            <a:ext cx="5963226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Rana ,Senior Teacher(ICT), Email: sobujstate@gmail.com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2705984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808"/>
    </mc:Choice>
    <mc:Fallback xmlns="">
      <p:transition spd="slow" advTm="980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E3B15-744E-873D-5665-456CADE5A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20F61CA0-099E-45E6-B426-1C20950537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3496" y="22620"/>
            <a:ext cx="1128504" cy="112850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DB91B19-0820-463C-8789-B0AAD9376B42}"/>
              </a:ext>
            </a:extLst>
          </p:cNvPr>
          <p:cNvSpPr/>
          <p:nvPr/>
        </p:nvSpPr>
        <p:spPr>
          <a:xfrm>
            <a:off x="1270069" y="2081719"/>
            <a:ext cx="10587947" cy="24745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Google </a:t>
            </a:r>
            <a:r>
              <a:rPr lang="en-US" sz="36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Colab</a:t>
            </a:r>
            <a:r>
              <a:rPr lang="en-US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36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কী?</a:t>
            </a:r>
          </a:p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Google </a:t>
            </a:r>
            <a:r>
              <a:rPr lang="en-US" sz="2400" dirty="0" err="1">
                <a:latin typeface="NikoshBAN" panose="02000000000000000000" pitchFamily="2" charset="0"/>
                <a:cs typeface="NikoshBAN" panose="02000000000000000000" pitchFamily="2" charset="0"/>
              </a:rPr>
              <a:t>Colab</a:t>
            </a: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হলো একটি </a:t>
            </a:r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অনলাইন প্রোগ্রামিং পরিবেশ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। এখানে কোনো সফটওয়্যার ইনস্টল না করেই প্রোগ্রাম লেখা ও চালানো যায়। এটি মূলত 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Python </a:t>
            </a:r>
            <a:r>
              <a:rPr lang="as-IN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প্রোগ্রামিং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 শেখা ও অনুশীলনে ব্যবহৃত হয়। </a:t>
            </a:r>
          </a:p>
          <a:p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Google Drive-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এর সঙ্গে সহজে ব্যবহার করা যায়।</a:t>
            </a:r>
          </a:p>
          <a:p>
            <a:pPr algn="ctr"/>
            <a:endParaRPr lang="en-US" sz="12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4E092D2-0D23-44B7-91A3-C62D55997BFA}"/>
              </a:ext>
            </a:extLst>
          </p:cNvPr>
          <p:cNvSpPr txBox="1"/>
          <p:nvPr/>
        </p:nvSpPr>
        <p:spPr>
          <a:xfrm>
            <a:off x="3114387" y="6433491"/>
            <a:ext cx="5963226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Rana ,Senior Teacher(ICT), Email: sobujstate@gmail.com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4197801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60"/>
    </mc:Choice>
    <mc:Fallback xmlns="">
      <p:transition spd="slow" advTm="94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E3B15-744E-873D-5665-456CADE5A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20F61CA0-099E-45E6-B426-1C20950537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3496" y="22620"/>
            <a:ext cx="1128504" cy="112850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DB91B19-0820-463C-8789-B0AAD9376B42}"/>
              </a:ext>
            </a:extLst>
          </p:cNvPr>
          <p:cNvSpPr/>
          <p:nvPr/>
        </p:nvSpPr>
        <p:spPr>
          <a:xfrm>
            <a:off x="2855679" y="1439694"/>
            <a:ext cx="7338910" cy="317493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Google </a:t>
            </a:r>
            <a:r>
              <a:rPr lang="en-US" sz="4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Colab</a:t>
            </a:r>
            <a:r>
              <a:rPr lang="en-US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-</a:t>
            </a:r>
            <a:r>
              <a:rPr lang="as-IN" sz="4800" b="1" dirty="0">
                <a:latin typeface="NikoshBAN" panose="02000000000000000000" pitchFamily="2" charset="0"/>
                <a:cs typeface="NikoshBAN" panose="02000000000000000000" pitchFamily="2" charset="0"/>
              </a:rPr>
              <a:t>এর বৈশিষ্ট্য</a:t>
            </a:r>
          </a:p>
          <a:p>
            <a:pPr marL="457200" indent="-457200">
              <a:buFont typeface="+mj-lt"/>
              <a:buAutoNum type="arabicPeriod"/>
            </a:pP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ইন্টারনেটের মাধ্যমে ব্যবহার করা যায়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 dirty="0">
                <a:latin typeface="NikoshBAN" panose="02000000000000000000" pitchFamily="2" charset="0"/>
                <a:cs typeface="NikoshBAN" panose="02000000000000000000" pitchFamily="2" charset="0"/>
              </a:rPr>
              <a:t>Python </a:t>
            </a: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প্রোগ্রাম চালানো যায় </a:t>
            </a:r>
          </a:p>
          <a:p>
            <a:pPr marL="457200" indent="-457200">
              <a:buFont typeface="+mj-lt"/>
              <a:buAutoNum type="arabicPeriod"/>
            </a:pP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আলাদা সফটওয়্যার ইনস্টল প্রয়োজন নেই </a:t>
            </a:r>
          </a:p>
          <a:p>
            <a:pPr marL="457200" indent="-457200">
              <a:buFont typeface="+mj-lt"/>
              <a:buAutoNum type="arabicPeriod"/>
            </a:pP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ফাইল সংরক্ষণ ও শেয়ার করা যায় </a:t>
            </a:r>
          </a:p>
          <a:p>
            <a:pPr marL="457200" indent="-457200">
              <a:buFont typeface="+mj-lt"/>
              <a:buAutoNum type="arabicPeriod"/>
            </a:pPr>
            <a:r>
              <a:rPr lang="as-IN" sz="2400" dirty="0">
                <a:latin typeface="NikoshBAN" panose="02000000000000000000" pitchFamily="2" charset="0"/>
                <a:cs typeface="NikoshBAN" panose="02000000000000000000" pitchFamily="2" charset="0"/>
              </a:rPr>
              <a:t>একই নোটবুকে কোড ও লেখা রাখা যায়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B0395B3-D060-450B-845E-8BACAFC669CB}"/>
              </a:ext>
            </a:extLst>
          </p:cNvPr>
          <p:cNvSpPr txBox="1"/>
          <p:nvPr/>
        </p:nvSpPr>
        <p:spPr>
          <a:xfrm>
            <a:off x="3114387" y="6433491"/>
            <a:ext cx="5963226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Rana ,Senior Teacher(ICT), Email: sobujstate@gmail.com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693009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60"/>
    </mc:Choice>
    <mc:Fallback xmlns="">
      <p:transition spd="slow" advTm="94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E3B15-744E-873D-5665-456CADE5A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20F61CA0-099E-45E6-B426-1C20950537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3496" y="22620"/>
            <a:ext cx="1128504" cy="112850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DB91B19-0820-463C-8789-B0AAD9376B42}"/>
              </a:ext>
            </a:extLst>
          </p:cNvPr>
          <p:cNvSpPr/>
          <p:nvPr/>
        </p:nvSpPr>
        <p:spPr>
          <a:xfrm>
            <a:off x="2855678" y="1439694"/>
            <a:ext cx="7728015" cy="38618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Google </a:t>
            </a:r>
            <a:r>
              <a:rPr lang="en-US" sz="40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Colab</a:t>
            </a:r>
            <a:r>
              <a:rPr lang="en-US" sz="4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4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কীভাবে কাজ করে?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Google Account-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এ লগইন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Google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Colab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ওপেন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New Notebook 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তৈরি 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Code Cell-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এ 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Python 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কোড লেখা </a:t>
            </a:r>
          </a:p>
          <a:p>
            <a:pPr marL="457200" indent="-457200">
              <a:buFont typeface="+mj-lt"/>
              <a:buAutoNum type="arabicPeriod"/>
            </a:pP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▶ 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Run 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বাটনে ক্লিক </a:t>
            </a:r>
          </a:p>
          <a:p>
            <a:pPr marL="457200" indent="-457200">
              <a:buFont typeface="+mj-lt"/>
              <a:buAutoNum type="arabicPeriod"/>
            </a:pP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ফলাফল দেখা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1997BE8-3A63-4453-ABB5-DCC78F7D5659}"/>
              </a:ext>
            </a:extLst>
          </p:cNvPr>
          <p:cNvSpPr txBox="1"/>
          <p:nvPr/>
        </p:nvSpPr>
        <p:spPr>
          <a:xfrm>
            <a:off x="3114387" y="6433491"/>
            <a:ext cx="5963226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Rana ,Senior Teacher(ICT), Email: sobujstate@gmail.com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126678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60"/>
    </mc:Choice>
    <mc:Fallback xmlns="">
      <p:transition spd="slow" advTm="94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0E3B15-744E-873D-5665-456CADE5A68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 1" descr="preencoded.png">
            <a:extLst>
              <a:ext uri="{FF2B5EF4-FFF2-40B4-BE49-F238E27FC236}">
                <a16:creationId xmlns:a16="http://schemas.microsoft.com/office/drawing/2014/main" id="{20F61CA0-099E-45E6-B426-1C20950537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63496" y="22620"/>
            <a:ext cx="1128504" cy="112850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8DB91B19-0820-463C-8789-B0AAD9376B42}"/>
              </a:ext>
            </a:extLst>
          </p:cNvPr>
          <p:cNvSpPr/>
          <p:nvPr/>
        </p:nvSpPr>
        <p:spPr>
          <a:xfrm>
            <a:off x="2622214" y="1352145"/>
            <a:ext cx="7728015" cy="386188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4000" b="1" dirty="0" err="1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Colab</a:t>
            </a:r>
            <a:r>
              <a:rPr lang="en-US" sz="4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Notebook-</a:t>
            </a:r>
            <a:r>
              <a:rPr lang="as-IN" sz="4000" b="1" dirty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এর অংশ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Google </a:t>
            </a:r>
            <a:r>
              <a:rPr lang="en-US" sz="2800" dirty="0" err="1">
                <a:latin typeface="NikoshBAN" panose="02000000000000000000" pitchFamily="2" charset="0"/>
                <a:cs typeface="NikoshBAN" panose="02000000000000000000" pitchFamily="2" charset="0"/>
              </a:rPr>
              <a:t>Colab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Notebook-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এ সাধারণত থাকে—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Code Cell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— 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প্রোগ্রাম লেখার জন্য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Text Cell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— 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লেখা বা ব্যাখ্যা দেওয়ার জন্য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Run Button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— 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কোড চালানোর জন্য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Output Area</a:t>
            </a:r>
            <a:r>
              <a:rPr lang="en-US" sz="2800" dirty="0">
                <a:latin typeface="NikoshBAN" panose="02000000000000000000" pitchFamily="2" charset="0"/>
                <a:cs typeface="NikoshBAN" panose="02000000000000000000" pitchFamily="2" charset="0"/>
              </a:rPr>
              <a:t> — </a:t>
            </a:r>
            <a:r>
              <a:rPr lang="as-IN" sz="2800" dirty="0">
                <a:latin typeface="NikoshBAN" panose="02000000000000000000" pitchFamily="2" charset="0"/>
                <a:cs typeface="NikoshBAN" panose="02000000000000000000" pitchFamily="2" charset="0"/>
              </a:rPr>
              <a:t>ফলাফল দেখার জন্য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85E0B5-D30D-4963-B98E-98B1B0993EB8}"/>
              </a:ext>
            </a:extLst>
          </p:cNvPr>
          <p:cNvSpPr txBox="1"/>
          <p:nvPr/>
        </p:nvSpPr>
        <p:spPr>
          <a:xfrm>
            <a:off x="3114387" y="6433491"/>
            <a:ext cx="5963226" cy="30777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glow rad="228600">
              <a:schemeClr val="accent1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0">
            <a:spAutoFit/>
          </a:bodyPr>
          <a:lstStyle/>
          <a:p>
            <a:r>
              <a:rPr lang="en-US" sz="1400" b="1" dirty="0">
                <a:solidFill>
                  <a:srgbClr val="002060"/>
                </a:solidFill>
              </a:rPr>
              <a:t>Md. </a:t>
            </a:r>
            <a:r>
              <a:rPr lang="en-US" sz="1400" b="1" dirty="0" err="1">
                <a:solidFill>
                  <a:srgbClr val="002060"/>
                </a:solidFill>
              </a:rPr>
              <a:t>Sohel</a:t>
            </a:r>
            <a:r>
              <a:rPr lang="en-US" sz="1400" b="1" dirty="0">
                <a:solidFill>
                  <a:srgbClr val="002060"/>
                </a:solidFill>
              </a:rPr>
              <a:t> Rana ,Senior Teacher(ICT), Email: sobujstate@gmail.com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602925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9460"/>
    </mc:Choice>
    <mc:Fallback xmlns="">
      <p:transition spd="slow" advTm="94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7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2.2|2.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2.2|2.5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2.2|2.5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.4|2.6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5|1.5|1.5|1.8|1.7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3.2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3.2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1.1|2.9|1.1|1.3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1|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.2|1.6|2.3|2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2.2|2.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2.2|2.5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2.2|2.5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2.2|2.5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.6|2.2|2.5"/>
</p:tagLst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1656</TotalTime>
  <Words>741</Words>
  <Application>Microsoft Office PowerPoint</Application>
  <PresentationFormat>Widescreen</PresentationFormat>
  <Paragraphs>113</Paragraphs>
  <Slides>18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6" baseType="lpstr">
      <vt:lpstr>Arial</vt:lpstr>
      <vt:lpstr>Calibri</vt:lpstr>
      <vt:lpstr>Century Gothic</vt:lpstr>
      <vt:lpstr>Nikosh</vt:lpstr>
      <vt:lpstr>NikoshBAN</vt:lpstr>
      <vt:lpstr>Wingdings</vt:lpstr>
      <vt:lpstr>Wingdings 3</vt:lpstr>
      <vt:lpstr>Wisp</vt:lpstr>
      <vt:lpstr>PowerPoint Presentation</vt:lpstr>
      <vt:lpstr>PowerPoint Presentation</vt:lpstr>
      <vt:lpstr>PowerPoint Presentation</vt:lpstr>
      <vt:lpstr>PowerPoint Presentation</vt:lpstr>
      <vt:lpstr>এই পাঠ শেষে শিক্ষার্থীরা---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Md. Latfur Rahman Rubel</dc:creator>
  <cp:lastModifiedBy>User</cp:lastModifiedBy>
  <cp:revision>284</cp:revision>
  <dcterms:created xsi:type="dcterms:W3CDTF">2025-11-16T12:57:25Z</dcterms:created>
  <dcterms:modified xsi:type="dcterms:W3CDTF">2026-07-27T04:37:35Z</dcterms:modified>
</cp:coreProperties>
</file>