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95" r:id="rId2"/>
    <p:sldId id="304" r:id="rId3"/>
    <p:sldId id="307" r:id="rId4"/>
    <p:sldId id="297" r:id="rId5"/>
    <p:sldId id="298" r:id="rId6"/>
    <p:sldId id="299" r:id="rId7"/>
    <p:sldId id="305" r:id="rId8"/>
    <p:sldId id="306" r:id="rId9"/>
    <p:sldId id="263" r:id="rId10"/>
    <p:sldId id="267" r:id="rId11"/>
    <p:sldId id="270" r:id="rId12"/>
    <p:sldId id="274" r:id="rId13"/>
    <p:sldId id="308" r:id="rId14"/>
    <p:sldId id="309" r:id="rId15"/>
    <p:sldId id="311" r:id="rId16"/>
    <p:sldId id="31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 autoAdjust="0"/>
    <p:restoredTop sz="94624" autoAdjust="0"/>
  </p:normalViewPr>
  <p:slideViewPr>
    <p:cSldViewPr>
      <p:cViewPr varScale="1">
        <p:scale>
          <a:sx n="70" d="100"/>
          <a:sy n="70" d="100"/>
        </p:scale>
        <p:origin x="-115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F21716-94F7-4F97-A9B9-693E39A0C06A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BC40B1-2DBE-4A0E-AB3B-7B7F28661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254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A17E68-A869-40CC-86B0-503529E7699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952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C82A7-2EB6-45D6-B7C2-B3F4B2D8BB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44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E3049-A443-42AC-A4A3-720C96694E4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E3049-A443-42AC-A4A3-720C96694E4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E3049-A443-42AC-A4A3-720C96694E4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E3049-A443-42AC-A4A3-720C96694E4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E3049-A443-42AC-A4A3-720C96694E4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E3049-A443-42AC-A4A3-720C96694E4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E3049-A443-42AC-A4A3-720C96694E4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E3049-A443-42AC-A4A3-720C96694E4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E3049-A443-42AC-A4A3-720C96694E4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E3049-A443-42AC-A4A3-720C96694E4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E3049-A443-42AC-A4A3-720C96694E4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E3049-A443-42AC-A4A3-720C96694E4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Relationship Id="rId4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1600200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6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6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en-US" sz="6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6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76400" y="609600"/>
            <a:ext cx="5181600" cy="213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0200"/>
            <a:ext cx="9143999" cy="5257800"/>
          </a:xfrm>
          <a:prstGeom prst="rect">
            <a:avLst/>
          </a:prstGeom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-1" y="0"/>
            <a:ext cx="9144000" cy="16002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6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en-US" sz="6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6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054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e2+.jp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1066800"/>
            <a:ext cx="9144000" cy="57912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9144000" cy="15240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chemeClr val="tx1"/>
                </a:solidFill>
              </a:rPr>
              <a:t>Fe</a:t>
            </a:r>
            <a:r>
              <a:rPr lang="en-US" sz="6000" baseline="30000" dirty="0" smtClean="0">
                <a:solidFill>
                  <a:schemeClr val="tx1"/>
                </a:solidFill>
              </a:rPr>
              <a:t>2+</a:t>
            </a:r>
            <a:r>
              <a:rPr lang="en-US" sz="6000" dirty="0" smtClean="0">
                <a:solidFill>
                  <a:schemeClr val="tx1"/>
                </a:solidFill>
              </a:rPr>
              <a:t>আয়ন </a:t>
            </a:r>
            <a:r>
              <a:rPr lang="en-US" sz="6000" dirty="0" err="1" smtClean="0">
                <a:solidFill>
                  <a:schemeClr val="tx1"/>
                </a:solidFill>
              </a:rPr>
              <a:t>শনাক্তকরনঃ</a:t>
            </a:r>
            <a:r>
              <a:rPr lang="en-US" sz="6000" dirty="0" smtClean="0">
                <a:solidFill>
                  <a:schemeClr val="tx1"/>
                </a:solidFill>
              </a:rPr>
              <a:t> </a:t>
            </a:r>
            <a:endParaRPr lang="en-US" sz="6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e3+.jp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990600"/>
            <a:ext cx="9144000" cy="58674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648" y="0"/>
            <a:ext cx="9144000" cy="12954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1"/>
                </a:solidFill>
              </a:rPr>
              <a:t>Fe</a:t>
            </a:r>
            <a:r>
              <a:rPr lang="en-US" sz="4800" baseline="30000" dirty="0" smtClean="0">
                <a:solidFill>
                  <a:schemeClr val="tx1"/>
                </a:solidFill>
              </a:rPr>
              <a:t>3+ </a:t>
            </a:r>
            <a:r>
              <a:rPr lang="en-US" sz="4800" dirty="0" err="1" smtClean="0">
                <a:solidFill>
                  <a:schemeClr val="tx1"/>
                </a:solidFill>
              </a:rPr>
              <a:t>আয়ন</a:t>
            </a:r>
            <a:r>
              <a:rPr lang="en-US" sz="4800" dirty="0" smtClean="0">
                <a:solidFill>
                  <a:schemeClr val="tx1"/>
                </a:solidFill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</a:rPr>
              <a:t>শনাক্তকরনঃ</a:t>
            </a:r>
            <a:r>
              <a:rPr lang="en-US" sz="4800" dirty="0" smtClean="0">
                <a:solidFill>
                  <a:schemeClr val="tx1"/>
                </a:solidFill>
              </a:rPr>
              <a:t> </a:t>
            </a:r>
            <a:endParaRPr lang="en-US" sz="4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H4+.jp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6200" y="995149"/>
            <a:ext cx="9144000" cy="58674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9220200" cy="18288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1"/>
                </a:solidFill>
              </a:rPr>
              <a:t>NH</a:t>
            </a:r>
            <a:r>
              <a:rPr lang="en-US" sz="4800" baseline="-25000" dirty="0" smtClean="0">
                <a:solidFill>
                  <a:schemeClr val="tx1"/>
                </a:solidFill>
              </a:rPr>
              <a:t>4</a:t>
            </a:r>
            <a:r>
              <a:rPr lang="en-US" sz="4800" baseline="30000" dirty="0" smtClean="0">
                <a:solidFill>
                  <a:schemeClr val="tx1"/>
                </a:solidFill>
              </a:rPr>
              <a:t>+</a:t>
            </a:r>
            <a:r>
              <a:rPr lang="en-US" sz="4800" dirty="0" smtClean="0">
                <a:solidFill>
                  <a:schemeClr val="tx1"/>
                </a:solidFill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</a:rPr>
              <a:t>আয়ন</a:t>
            </a:r>
            <a:r>
              <a:rPr lang="en-US" sz="4800" dirty="0" smtClean="0">
                <a:solidFill>
                  <a:schemeClr val="tx1"/>
                </a:solidFill>
              </a:rPr>
              <a:t>  </a:t>
            </a:r>
            <a:r>
              <a:rPr lang="en-US" sz="4800" dirty="0" err="1" smtClean="0">
                <a:solidFill>
                  <a:schemeClr val="tx1"/>
                </a:solidFill>
              </a:rPr>
              <a:t>শনাক্তকরনঃ</a:t>
            </a:r>
            <a:r>
              <a:rPr lang="en-US" sz="4800" dirty="0" smtClean="0">
                <a:solidFill>
                  <a:schemeClr val="tx1"/>
                </a:solidFill>
              </a:rPr>
              <a:t> </a:t>
            </a:r>
            <a:endParaRPr lang="en-US" sz="4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403809-0854-4ED0-AE96-B5765A97AF28}"/>
              </a:ext>
            </a:extLst>
          </p:cNvPr>
          <p:cNvSpPr txBox="1">
            <a:spLocks/>
          </p:cNvSpPr>
          <p:nvPr/>
        </p:nvSpPr>
        <p:spPr>
          <a:xfrm>
            <a:off x="4267200" y="760866"/>
            <a:ext cx="4267693" cy="1554626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একক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923711"/>
            <a:ext cx="9144000" cy="193899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Ca</a:t>
            </a:r>
            <a:r>
              <a:rPr lang="en-US" sz="4000" baseline="30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en-US" sz="40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+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Cl</a:t>
            </a:r>
            <a:r>
              <a:rPr lang="en-US" sz="4000" baseline="30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,SO</a:t>
            </a:r>
            <a:r>
              <a:rPr lang="en-US" sz="4000" baseline="-25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4000" baseline="30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2-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,CO</a:t>
            </a:r>
            <a:r>
              <a:rPr lang="en-US" sz="4000" baseline="-25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4000" baseline="30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2-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এর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মধ্যে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কোনটি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ক্ষারকীয়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মূলক</a:t>
            </a:r>
            <a:r>
              <a:rPr lang="en-US" sz="4000" dirty="0" smtClean="0">
                <a:solidFill>
                  <a:schemeClr val="tx1"/>
                </a:solidFill>
              </a:rPr>
              <a:t> ?</a:t>
            </a:r>
            <a:endParaRPr lang="en-US" sz="40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4000" dirty="0">
                <a:solidFill>
                  <a:schemeClr val="tx1"/>
                </a:solidFill>
              </a:rPr>
              <a:t>NH</a:t>
            </a:r>
            <a:r>
              <a:rPr lang="en-US" sz="4000" baseline="-25000" dirty="0">
                <a:solidFill>
                  <a:schemeClr val="tx1"/>
                </a:solidFill>
              </a:rPr>
              <a:t>4</a:t>
            </a:r>
            <a:r>
              <a:rPr lang="en-US" sz="4000" baseline="30000" dirty="0">
                <a:solidFill>
                  <a:schemeClr val="tx1"/>
                </a:solidFill>
              </a:rPr>
              <a:t>+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মূলক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কোন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যৌগ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থেকে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আসে</a:t>
            </a:r>
            <a:r>
              <a:rPr lang="en-US" sz="4000" dirty="0" smtClean="0">
                <a:solidFill>
                  <a:schemeClr val="tx1"/>
                </a:solidFill>
              </a:rPr>
              <a:t> ?</a:t>
            </a:r>
            <a:endParaRPr lang="en-US" sz="40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29481"/>
            <a:ext cx="4114800" cy="2462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826562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26D5EB-4BF1-4269-B676-A85A2ED327B2}"/>
              </a:ext>
            </a:extLst>
          </p:cNvPr>
          <p:cNvSpPr txBox="1">
            <a:spLocks/>
          </p:cNvSpPr>
          <p:nvPr/>
        </p:nvSpPr>
        <p:spPr>
          <a:xfrm>
            <a:off x="4174435" y="129908"/>
            <a:ext cx="4664765" cy="1875669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 err="1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দলীয়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কাজ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513510"/>
            <a:ext cx="9144000" cy="2062103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CaCl</a:t>
            </a:r>
            <a:r>
              <a:rPr lang="en-US" sz="3200" baseline="-25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অম্লীয়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ক্ষারকীয়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মূলকের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সংকেত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  </a:t>
            </a:r>
          </a:p>
          <a:p>
            <a:pPr marL="342900" indent="-342900">
              <a:buFont typeface="+mj-lt"/>
              <a:buAutoNum type="arabicParenR"/>
            </a:pPr>
            <a:r>
              <a:rPr lang="en-US" sz="3200" dirty="0" smtClean="0">
                <a:solidFill>
                  <a:schemeClr val="tx1"/>
                </a:solidFill>
              </a:rPr>
              <a:t>Fe</a:t>
            </a:r>
            <a:r>
              <a:rPr lang="en-US" sz="3200" baseline="-25000" dirty="0" smtClean="0">
                <a:solidFill>
                  <a:schemeClr val="tx1"/>
                </a:solidFill>
              </a:rPr>
              <a:t>2</a:t>
            </a:r>
            <a:r>
              <a:rPr lang="en-US" sz="3200" dirty="0" smtClean="0">
                <a:solidFill>
                  <a:schemeClr val="tx1"/>
                </a:solidFill>
              </a:rPr>
              <a:t>(SO</a:t>
            </a:r>
            <a:r>
              <a:rPr lang="en-US" sz="3200" baseline="-25000" dirty="0" smtClean="0">
                <a:solidFill>
                  <a:schemeClr val="tx1"/>
                </a:solidFill>
              </a:rPr>
              <a:t>4</a:t>
            </a:r>
            <a:r>
              <a:rPr lang="en-US" sz="3200" dirty="0" smtClean="0">
                <a:solidFill>
                  <a:schemeClr val="tx1"/>
                </a:solidFill>
              </a:rPr>
              <a:t>)</a:t>
            </a:r>
            <a:r>
              <a:rPr lang="en-US" sz="3200" baseline="-25000" dirty="0" smtClean="0">
                <a:solidFill>
                  <a:schemeClr val="tx1"/>
                </a:solidFill>
              </a:rPr>
              <a:t>3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অম্লীয়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ক্ষারকীয়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মূলকের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সংকেত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 </a:t>
            </a:r>
            <a:endParaRPr lang="en-US" sz="3200" baseline="-250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26" y="129908"/>
            <a:ext cx="3329609" cy="187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905495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C1656A-740F-495B-994A-E02CDEA5DBCB}"/>
              </a:ext>
            </a:extLst>
          </p:cNvPr>
          <p:cNvSpPr txBox="1">
            <a:spLocks/>
          </p:cNvSpPr>
          <p:nvPr/>
        </p:nvSpPr>
        <p:spPr>
          <a:xfrm>
            <a:off x="2652963" y="499893"/>
            <a:ext cx="4586037" cy="165656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বাড়ীর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673022"/>
            <a:ext cx="9144000" cy="156966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arenR"/>
            </a:pP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NH</a:t>
            </a:r>
            <a:r>
              <a:rPr lang="en-US" sz="3200" baseline="-250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3200" baseline="300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Clএর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অম্লীয়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ক্ষারকীয়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মূলকের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ক্ষারকীয়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মূলকের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শনাক্তকরন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বিক্রিয়াসহ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বর্ননা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।  </a:t>
            </a:r>
            <a:endParaRPr lang="en-US" sz="3200" dirty="0">
              <a:solidFill>
                <a:schemeClr val="bg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3d-home-icon-png-mfvjcc8wj.png"/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288" y="499892"/>
            <a:ext cx="2302674" cy="165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474715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4F6955C-7715-48E2-A186-A3F2114294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" y="-3412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TextBox 2"/>
          <p:cNvSpPr txBox="1"/>
          <p:nvPr/>
        </p:nvSpPr>
        <p:spPr>
          <a:xfrm>
            <a:off x="152401" y="526114"/>
            <a:ext cx="426720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</a:rPr>
              <a:t>ধন্যবাদ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64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applause.wav"/>
          </p:stSnd>
        </p:sndAc>
      </p:transition>
    </mc:Choice>
    <mc:Fallback xmlns="">
      <p:transition spd="slow">
        <p:split orient="vert"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408464" y="228601"/>
            <a:ext cx="3678135" cy="86177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76197" tIns="38098" rIns="76197" bIns="38098">
            <a:spAutoFit/>
          </a:bodyPr>
          <a:lstStyle/>
          <a:p>
            <a:r>
              <a:rPr lang="bn-BD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</a:t>
            </a:r>
            <a:r>
              <a:rPr lang="bn-IN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চিতি</a:t>
            </a:r>
            <a:endParaRPr lang="en-US" sz="510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393" y="3582136"/>
            <a:ext cx="433929" cy="26548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077" y="533401"/>
            <a:ext cx="2151587" cy="2811209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381001" y="3475807"/>
            <a:ext cx="4343399" cy="28575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76197" tIns="38098" rIns="76197" bIns="38098" rtlCol="0" anchor="ctr"/>
          <a:lstStyle/>
          <a:p>
            <a:pPr>
              <a:buNone/>
            </a:pP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সলাম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মোল্লা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                                   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প্রভাষক,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বিভাগীয়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রসায়ন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বদিউল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কলেজ       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   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নগ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র,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ই-মেইলঃ</a:t>
            </a:r>
            <a:r>
              <a:rPr lang="bn-BD" sz="27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nazrulcvc@gmail.com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09977" y="3344610"/>
            <a:ext cx="3657823" cy="313239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76197" tIns="38098" rIns="76197" bIns="38098" rtlCol="0" anchor="ctr"/>
          <a:lstStyle/>
          <a:p>
            <a:pPr>
              <a:spcBef>
                <a:spcPct val="50000"/>
              </a:spcBef>
            </a:pPr>
            <a:r>
              <a:rPr lang="bn-BD" sz="2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বিষয়ঃ </a:t>
            </a:r>
            <a:r>
              <a:rPr lang="bn-IN" sz="2000" b="1" u="sng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2000" b="1" u="sng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১ম  </a:t>
            </a:r>
            <a:r>
              <a:rPr lang="en-US" sz="2000" b="1" u="sng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পত্র</a:t>
            </a:r>
            <a:r>
              <a:rPr lang="en-US" sz="2000" b="1" u="sng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 </a:t>
            </a:r>
            <a:r>
              <a:rPr lang="bn-BD" sz="2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শ্রেণি-</a:t>
            </a:r>
            <a:r>
              <a:rPr lang="en-US" sz="2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দ্বাদশ</a:t>
            </a:r>
            <a:r>
              <a:rPr lang="en-US" sz="2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IN" sz="2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bn-IN" sz="2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2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গুনগতরসায়ন</a:t>
            </a:r>
            <a:r>
              <a:rPr lang="en-US" sz="2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( </a:t>
            </a:r>
            <a:r>
              <a:rPr lang="en-US" sz="2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ক্ষারকীয়</a:t>
            </a:r>
            <a:r>
              <a:rPr lang="en-US" sz="2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2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শনাক্তকরন</a:t>
            </a:r>
            <a:r>
              <a:rPr lang="en-US" sz="2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-০১ )  </a:t>
            </a:r>
            <a:endParaRPr lang="bn-IN" sz="2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bn-BD" sz="2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সময়-</a:t>
            </a:r>
            <a:r>
              <a:rPr lang="en-US" sz="2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৪</a:t>
            </a:r>
            <a:r>
              <a:rPr lang="bn-IN" sz="2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</a:t>
            </a:r>
            <a:r>
              <a:rPr lang="bn-BD" sz="2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</a:t>
            </a:r>
            <a:r>
              <a:rPr lang="bn-IN" sz="2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নিট</a:t>
            </a:r>
            <a:endParaRPr lang="en-US" sz="23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en-US" sz="2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তারিখঃ</a:t>
            </a:r>
            <a:r>
              <a:rPr lang="en-US" sz="2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২৭ /০৭/২০২৬ </a:t>
            </a:r>
            <a:r>
              <a:rPr lang="en-US" sz="2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খ্রি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.       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8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325563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bn-IN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295400"/>
            <a:ext cx="9144000" cy="5562599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r>
              <a:rPr lang="en-US" dirty="0" err="1" smtClean="0">
                <a:solidFill>
                  <a:schemeClr val="tx1"/>
                </a:solidFill>
              </a:rPr>
              <a:t>এই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পাঠ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শেষে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শিক্ষার্থীরা</a:t>
            </a:r>
            <a:r>
              <a:rPr lang="en-US" dirty="0" smtClean="0">
                <a:solidFill>
                  <a:schemeClr val="tx1"/>
                </a:solidFill>
              </a:rPr>
              <a:t> …………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০১) </a:t>
            </a:r>
            <a:r>
              <a:rPr lang="en-US" dirty="0" err="1" smtClean="0">
                <a:solidFill>
                  <a:schemeClr val="tx1"/>
                </a:solidFill>
              </a:rPr>
              <a:t>লবন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কি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বলতে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পারবে</a:t>
            </a:r>
            <a:r>
              <a:rPr lang="en-US" dirty="0" smtClean="0">
                <a:solidFill>
                  <a:schemeClr val="tx1"/>
                </a:solidFill>
              </a:rPr>
              <a:t>। 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০২)</a:t>
            </a:r>
            <a:r>
              <a:rPr lang="en-US" dirty="0" err="1" smtClean="0">
                <a:solidFill>
                  <a:schemeClr val="tx1"/>
                </a:solidFill>
              </a:rPr>
              <a:t>প্রতিটি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লবনে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কতটি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মূলক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থাকে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বলতে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পারবে</a:t>
            </a:r>
            <a:r>
              <a:rPr lang="en-US" dirty="0" smtClean="0">
                <a:solidFill>
                  <a:schemeClr val="tx1"/>
                </a:solidFill>
              </a:rPr>
              <a:t>। 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০৩)</a:t>
            </a:r>
            <a:r>
              <a:rPr lang="en-US" dirty="0" err="1" smtClean="0">
                <a:solidFill>
                  <a:schemeClr val="tx1"/>
                </a:solidFill>
              </a:rPr>
              <a:t>অম্লীয়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মূলক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ব্যাখ্যা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করতে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>
                <a:solidFill>
                  <a:schemeClr val="tx1"/>
                </a:solidFill>
              </a:rPr>
              <a:t>পারবে</a:t>
            </a:r>
            <a:r>
              <a:rPr lang="en-US" dirty="0" smtClean="0">
                <a:solidFill>
                  <a:schemeClr val="tx1"/>
                </a:solidFill>
              </a:rPr>
              <a:t>।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০৪</a:t>
            </a:r>
            <a:r>
              <a:rPr lang="en-US" dirty="0">
                <a:solidFill>
                  <a:schemeClr val="tx1"/>
                </a:solidFill>
              </a:rPr>
              <a:t>) </a:t>
            </a:r>
            <a:r>
              <a:rPr lang="en-US" dirty="0" err="1" smtClean="0">
                <a:solidFill>
                  <a:schemeClr val="tx1"/>
                </a:solidFill>
              </a:rPr>
              <a:t>ক্ষারকীয়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মূলক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ব্যাখ্যা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করতে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US" dirty="0" err="1">
                <a:solidFill>
                  <a:schemeClr val="tx1"/>
                </a:solidFill>
              </a:rPr>
              <a:t>পারবে</a:t>
            </a:r>
            <a:r>
              <a:rPr lang="en-US" dirty="0">
                <a:solidFill>
                  <a:schemeClr val="tx1"/>
                </a:solidFill>
              </a:rPr>
              <a:t>।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০৫) Ca</a:t>
            </a:r>
            <a:r>
              <a:rPr lang="en-US" baseline="30000" dirty="0" smtClean="0">
                <a:solidFill>
                  <a:schemeClr val="tx1"/>
                </a:solidFill>
              </a:rPr>
              <a:t>2+</a:t>
            </a:r>
            <a:r>
              <a:rPr lang="en-US" dirty="0" smtClean="0">
                <a:solidFill>
                  <a:schemeClr val="tx1"/>
                </a:solidFill>
              </a:rPr>
              <a:t>,Fe</a:t>
            </a:r>
            <a:r>
              <a:rPr lang="en-US" baseline="30000" dirty="0" smtClean="0">
                <a:solidFill>
                  <a:schemeClr val="tx1"/>
                </a:solidFill>
              </a:rPr>
              <a:t>2+</a:t>
            </a:r>
            <a:r>
              <a:rPr lang="en-US" dirty="0" smtClean="0">
                <a:solidFill>
                  <a:schemeClr val="tx1"/>
                </a:solidFill>
              </a:rPr>
              <a:t>,Fe</a:t>
            </a:r>
            <a:r>
              <a:rPr lang="en-US" baseline="30000" dirty="0" smtClean="0">
                <a:solidFill>
                  <a:schemeClr val="tx1"/>
                </a:solidFill>
              </a:rPr>
              <a:t>3+</a:t>
            </a:r>
            <a:r>
              <a:rPr lang="en-US" dirty="0" smtClean="0">
                <a:solidFill>
                  <a:schemeClr val="tx1"/>
                </a:solidFill>
              </a:rPr>
              <a:t>,NH</a:t>
            </a:r>
            <a:r>
              <a:rPr lang="en-US" baseline="-25000" dirty="0" smtClean="0">
                <a:solidFill>
                  <a:schemeClr val="tx1"/>
                </a:solidFill>
              </a:rPr>
              <a:t>4</a:t>
            </a:r>
            <a:r>
              <a:rPr lang="en-US" baseline="30000" dirty="0" smtClean="0">
                <a:solidFill>
                  <a:schemeClr val="tx1"/>
                </a:solidFill>
              </a:rPr>
              <a:t>+</a:t>
            </a:r>
            <a:r>
              <a:rPr lang="en-US" dirty="0" smtClean="0">
                <a:solidFill>
                  <a:schemeClr val="tx1"/>
                </a:solidFill>
              </a:rPr>
              <a:t>আয়ন </a:t>
            </a:r>
            <a:r>
              <a:rPr lang="en-US" dirty="0" err="1" smtClean="0">
                <a:solidFill>
                  <a:schemeClr val="tx1"/>
                </a:solidFill>
              </a:rPr>
              <a:t>শনাক্ত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করতে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পারবে</a:t>
            </a:r>
            <a:r>
              <a:rPr lang="en-US" dirty="0" smtClean="0">
                <a:solidFill>
                  <a:schemeClr val="tx1"/>
                </a:solidFill>
              </a:rPr>
              <a:t>। 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409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u="sng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আয়ন</a:t>
            </a:r>
            <a:r>
              <a:rPr lang="en-US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u="sng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শনাক্তকরন</a:t>
            </a:r>
            <a:r>
              <a:rPr lang="en-US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u="sng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পদ্ধতি</a:t>
            </a:r>
            <a:r>
              <a:rPr lang="en-US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u="sng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791200"/>
          </a:xfrm>
          <a:blipFill>
            <a:blip r:embed="rId2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</p:spPr>
        <p:txBody>
          <a:bodyPr/>
          <a:lstStyle/>
          <a:p>
            <a:pPr>
              <a:buNone/>
            </a:pPr>
            <a:r>
              <a:rPr lang="bn-BD" dirty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99924" y="1524000"/>
            <a:ext cx="2543676" cy="3810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আয়ন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শনাক্তকরন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71800" y="2286000"/>
            <a:ext cx="388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971800" y="2362200"/>
            <a:ext cx="45719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5800" y="3962400"/>
            <a:ext cx="48006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5800" y="4038600"/>
            <a:ext cx="45719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440681" y="4000500"/>
            <a:ext cx="45719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093719" y="4095466"/>
            <a:ext cx="45719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52400" y="4876800"/>
            <a:ext cx="1066800" cy="12192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শিখা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পরীক্ষা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499359" y="5010150"/>
            <a:ext cx="1143000" cy="11430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কাঠ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কয়লা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পরীক্ষা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572000" y="5067300"/>
            <a:ext cx="1371600" cy="10287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কোবাল্ট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নাইট্রেট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পরীক্ষা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781800" y="2286000"/>
            <a:ext cx="45719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4419600" y="1905000"/>
            <a:ext cx="45719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6172200" y="2667000"/>
            <a:ext cx="2362200" cy="5334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সিক্ত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পরীক্ষা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524000" y="2743200"/>
            <a:ext cx="2667000" cy="5334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শুষ্ক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পরীক্ষা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048000" y="3276600"/>
            <a:ext cx="45719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94597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4" grpId="0" animBg="1"/>
      <p:bldP spid="5" grpId="0" animBg="1"/>
      <p:bldP spid="6" grpId="0" animBg="1"/>
      <p:bldP spid="7" grpId="0" animBg="1"/>
      <p:bldP spid="9" grpId="0" animBg="1"/>
      <p:bldP spid="12" grpId="0" animBg="1"/>
      <p:bldP spid="13" grpId="0" animBg="1"/>
      <p:bldP spid="17" grpId="0" animBg="1"/>
      <p:bldP spid="18" grpId="0" animBg="1"/>
      <p:bldP spid="19" grpId="0" animBg="1"/>
      <p:bldP spid="22" grpId="0" animBg="1"/>
      <p:bldP spid="27" grpId="0" animBg="1"/>
      <p:bldP spid="29" grpId="0" animBg="1"/>
      <p:bldP spid="30" grpId="0" animBg="1"/>
      <p:bldP spid="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সিক্ত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পরীক্ষা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8000" baseline="30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43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প্রস্তুতিঃ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টেস্টটিউবে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সামান্য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পরিমান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নমুনা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লবন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যোগ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ঝাকিয়ে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মুল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প্রস্তুত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।  </a:t>
            </a:r>
            <a:endParaRPr lang="en-US" sz="43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None/>
            </a:pPr>
            <a:r>
              <a:rPr lang="en-US" sz="43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8826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u="sng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লবনের</a:t>
            </a:r>
            <a:r>
              <a:rPr lang="en-US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u="sng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আয়ন</a:t>
            </a:r>
            <a:r>
              <a:rPr lang="en-US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u="sng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শনাক্তকরনঃ</a:t>
            </a:r>
            <a:r>
              <a:rPr lang="en-US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u="sng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5645624"/>
          </a:xfrm>
          <a:blipFill>
            <a:blip r:embed="rId2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</p:spPr>
        <p:txBody>
          <a:bodyPr/>
          <a:lstStyle/>
          <a:p>
            <a:pPr>
              <a:buNone/>
            </a:pPr>
            <a:r>
              <a:rPr lang="bn-BD" dirty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11879" y="1524000"/>
            <a:ext cx="1920241" cy="381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লবন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solidFill>
                <a:schemeClr val="tx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71800" y="2286000"/>
            <a:ext cx="388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971800" y="2362200"/>
            <a:ext cx="45719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6781800" y="2286000"/>
            <a:ext cx="45719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4419600" y="1905000"/>
            <a:ext cx="45719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6172200" y="2667000"/>
            <a:ext cx="2743200" cy="16764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অম্লীয়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</a:t>
            </a:r>
            <a:endParaRPr lang="en-US" sz="2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Cl</a:t>
            </a:r>
            <a:r>
              <a:rPr lang="en-US" sz="24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,SO</a:t>
            </a:r>
            <a:r>
              <a:rPr lang="en-US" sz="24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24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2-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,CO</a:t>
            </a:r>
            <a:r>
              <a:rPr lang="en-US" sz="24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24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2-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523999" y="2743200"/>
            <a:ext cx="2941319" cy="16002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ক্ষারকীয়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</a:t>
            </a:r>
            <a:endParaRPr lang="en-US" sz="2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Cu</a:t>
            </a:r>
            <a:r>
              <a:rPr lang="en-US" sz="24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2+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,Zn</a:t>
            </a:r>
            <a:r>
              <a:rPr lang="en-US" sz="24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2+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,Al</a:t>
            </a:r>
            <a:r>
              <a:rPr lang="en-US" sz="24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3+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,Ca</a:t>
            </a:r>
            <a:r>
              <a:rPr lang="en-US" sz="24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2+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,Na</a:t>
            </a:r>
            <a:r>
              <a:rPr lang="en-US" sz="24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+ </a:t>
            </a:r>
            <a:endParaRPr lang="en-US" sz="2400" baseline="30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29201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4" grpId="0" animBg="1"/>
      <p:bldP spid="5" grpId="0" animBg="1"/>
      <p:bldP spid="6" grpId="0" animBg="1"/>
      <p:bldP spid="22" grpId="0" animBg="1"/>
      <p:bldP spid="27" grpId="0" animBg="1"/>
      <p:bldP spid="29" grpId="0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u="sng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লবনের</a:t>
            </a:r>
            <a:r>
              <a:rPr lang="en-US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u="sng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অম্লীয়</a:t>
            </a:r>
            <a:r>
              <a:rPr lang="en-US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u="sng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মূলকঃ</a:t>
            </a:r>
            <a:r>
              <a:rPr lang="en-US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u="sng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5638800"/>
          </a:xfrm>
          <a:blipFill>
            <a:blip r:embed="rId2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</p:spPr>
        <p:txBody>
          <a:bodyPr/>
          <a:lstStyle/>
          <a:p>
            <a:pPr>
              <a:buNone/>
            </a:pPr>
            <a:r>
              <a:rPr lang="bn-BD" dirty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0" y="2286000"/>
            <a:ext cx="9144000" cy="16764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লবনের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অম্লীয়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মূলকঃ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লবনের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অংশ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আয়ন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আসে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অম্লীয়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অম্লীয়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ঋনাত্বক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চার্জযুক্ত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Cl</a:t>
            </a:r>
            <a:r>
              <a:rPr lang="en-US" sz="28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,SO</a:t>
            </a:r>
            <a:r>
              <a:rPr lang="en-US" sz="28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28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2-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,CO</a:t>
            </a:r>
            <a:r>
              <a:rPr lang="en-US" sz="28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28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2-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96276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2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u="sng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লবনের</a:t>
            </a:r>
            <a:r>
              <a:rPr lang="en-US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u="sng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ক্ষারকীয়</a:t>
            </a:r>
            <a:r>
              <a:rPr lang="en-US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u="sng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মূলকঃ</a:t>
            </a:r>
            <a:r>
              <a:rPr lang="en-US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u="sng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5638800"/>
          </a:xfrm>
          <a:blipFill>
            <a:blip r:embed="rId2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</p:spPr>
        <p:txBody>
          <a:bodyPr/>
          <a:lstStyle/>
          <a:p>
            <a:pPr>
              <a:buNone/>
            </a:pPr>
            <a:r>
              <a:rPr lang="bn-BD" dirty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0" y="2286000"/>
            <a:ext cx="9144000" cy="16764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লবনের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ক্ষারকীয়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মূলকঃ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লবনের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অংশ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আয়ন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ক্ষার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আসে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ক্ষারকীয়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বলে।ক্ষারকীয়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নাত্বক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চার্জযুক্ত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Cu</a:t>
            </a:r>
            <a:r>
              <a:rPr lang="en-US" sz="2800" baseline="30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2+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,Zn</a:t>
            </a:r>
            <a:r>
              <a:rPr lang="en-US" sz="2800" baseline="30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2+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,Al</a:t>
            </a:r>
            <a:r>
              <a:rPr lang="en-US" sz="2800" baseline="30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3+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,Ca</a:t>
            </a:r>
            <a:r>
              <a:rPr lang="en-US" sz="2800" baseline="30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2+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,Na</a:t>
            </a:r>
            <a:r>
              <a:rPr lang="en-US" sz="2800" baseline="30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+ </a:t>
            </a:r>
          </a:p>
        </p:txBody>
      </p:sp>
    </p:spTree>
    <p:extLst>
      <p:ext uri="{BB962C8B-B14F-4D97-AF65-F5344CB8AC3E}">
        <p14:creationId xmlns:p14="http://schemas.microsoft.com/office/powerpoint/2010/main" val="275899915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2+.jp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548" y="990600"/>
            <a:ext cx="9139451" cy="58674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549" y="0"/>
            <a:ext cx="9220200" cy="14478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1"/>
                </a:solidFill>
              </a:rPr>
              <a:t>Ca</a:t>
            </a:r>
            <a:r>
              <a:rPr lang="en-US" sz="4800" baseline="30000" dirty="0" smtClean="0">
                <a:solidFill>
                  <a:schemeClr val="tx1"/>
                </a:solidFill>
              </a:rPr>
              <a:t>2+ </a:t>
            </a:r>
            <a:r>
              <a:rPr lang="en-US" sz="4800" dirty="0" err="1" smtClean="0">
                <a:solidFill>
                  <a:schemeClr val="tx1"/>
                </a:solidFill>
              </a:rPr>
              <a:t>আয়ন</a:t>
            </a:r>
            <a:r>
              <a:rPr lang="en-US" sz="4800" dirty="0" smtClean="0">
                <a:solidFill>
                  <a:schemeClr val="tx1"/>
                </a:solidFill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</a:rPr>
              <a:t>শনাক্তকরনঃ</a:t>
            </a:r>
            <a:r>
              <a:rPr lang="en-US" sz="4800" dirty="0" smtClean="0">
                <a:solidFill>
                  <a:schemeClr val="tx1"/>
                </a:solidFill>
              </a:rPr>
              <a:t> </a:t>
            </a:r>
            <a:endParaRPr lang="en-US" sz="4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351</Words>
  <Application>Microsoft Office PowerPoint</Application>
  <PresentationFormat>On-screen Show (4:3)</PresentationFormat>
  <Paragraphs>62</Paragraphs>
  <Slides>16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শিখনফল</vt:lpstr>
      <vt:lpstr>আয়ন শনাক্তকরন পদ্ধতি </vt:lpstr>
      <vt:lpstr>সিক্ত পরীক্ষা </vt:lpstr>
      <vt:lpstr>লবনের আয়ন শনাক্তকরনঃ </vt:lpstr>
      <vt:lpstr>লবনের অম্লীয় মূলকঃ </vt:lpstr>
      <vt:lpstr>লবনের ক্ষারকীয় মূলকঃ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HP</cp:lastModifiedBy>
  <cp:revision>70</cp:revision>
  <dcterms:created xsi:type="dcterms:W3CDTF">2020-05-08T13:08:48Z</dcterms:created>
  <dcterms:modified xsi:type="dcterms:W3CDTF">2026-07-26T02:04:36Z</dcterms:modified>
</cp:coreProperties>
</file>