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0" r:id="rId6"/>
    <p:sldId id="261" r:id="rId7"/>
    <p:sldId id="268" r:id="rId8"/>
    <p:sldId id="262" r:id="rId9"/>
    <p:sldId id="270" r:id="rId10"/>
    <p:sldId id="269" r:id="rId11"/>
    <p:sldId id="264" r:id="rId12"/>
    <p:sldId id="271" r:id="rId13"/>
    <p:sldId id="272" r:id="rId14"/>
    <p:sldId id="273" r:id="rId15"/>
    <p:sldId id="266" r:id="rId16"/>
    <p:sldId id="265" r:id="rId17"/>
    <p:sldId id="267" r:id="rId18"/>
    <p:sldId id="26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8" d="100"/>
          <a:sy n="88" d="100"/>
        </p:scale>
        <p:origin x="403" y="6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E95D994-48DB-4E46-813A-8BF4F867BEC5}" type="datetimeFigureOut">
              <a:rPr lang="en-US" smtClean="0"/>
              <a:t>5/8/2025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6A13C6-A562-4944-8B32-E287C72F3AC3}" type="slidenum">
              <a:rPr lang="en-US" smtClean="0"/>
              <a:t>‹#›</a:t>
            </a:fld>
            <a:endParaRPr lang="en-US"/>
          </a:p>
        </p:txBody>
      </p:sp>
    </p:spTree>
    <p:extLst>
      <p:ext uri="{BB962C8B-B14F-4D97-AF65-F5344CB8AC3E}">
        <p14:creationId xmlns:p14="http://schemas.microsoft.com/office/powerpoint/2010/main" val="3791891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E95D994-48DB-4E46-813A-8BF4F867BEC5}" type="datetimeFigureOut">
              <a:rPr lang="en-US" smtClean="0"/>
              <a:t>5/8/2025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6A13C6-A562-4944-8B32-E287C72F3AC3}" type="slidenum">
              <a:rPr lang="en-US" smtClean="0"/>
              <a:t>‹#›</a:t>
            </a:fld>
            <a:endParaRPr lang="en-US"/>
          </a:p>
        </p:txBody>
      </p:sp>
    </p:spTree>
    <p:extLst>
      <p:ext uri="{BB962C8B-B14F-4D97-AF65-F5344CB8AC3E}">
        <p14:creationId xmlns:p14="http://schemas.microsoft.com/office/powerpoint/2010/main" val="817021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E95D994-48DB-4E46-813A-8BF4F867BEC5}" type="datetimeFigureOut">
              <a:rPr lang="en-US" smtClean="0"/>
              <a:t>5/8/2025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6A13C6-A562-4944-8B32-E287C72F3AC3}"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991641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E95D994-48DB-4E46-813A-8BF4F867BEC5}" type="datetimeFigureOut">
              <a:rPr lang="en-US" smtClean="0"/>
              <a:t>5/8/2025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6A13C6-A562-4944-8B32-E287C72F3AC3}" type="slidenum">
              <a:rPr lang="en-US" smtClean="0"/>
              <a:t>‹#›</a:t>
            </a:fld>
            <a:endParaRPr lang="en-US"/>
          </a:p>
        </p:txBody>
      </p:sp>
    </p:spTree>
    <p:extLst>
      <p:ext uri="{BB962C8B-B14F-4D97-AF65-F5344CB8AC3E}">
        <p14:creationId xmlns:p14="http://schemas.microsoft.com/office/powerpoint/2010/main" val="33854659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E95D994-48DB-4E46-813A-8BF4F867BEC5}" type="datetimeFigureOut">
              <a:rPr lang="en-US" smtClean="0"/>
              <a:t>5/8/2025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6A13C6-A562-4944-8B32-E287C72F3AC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224608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E95D994-48DB-4E46-813A-8BF4F867BEC5}" type="datetimeFigureOut">
              <a:rPr lang="en-US" smtClean="0"/>
              <a:t>5/8/2025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6A13C6-A562-4944-8B32-E287C72F3AC3}" type="slidenum">
              <a:rPr lang="en-US" smtClean="0"/>
              <a:t>‹#›</a:t>
            </a:fld>
            <a:endParaRPr lang="en-US"/>
          </a:p>
        </p:txBody>
      </p:sp>
    </p:spTree>
    <p:extLst>
      <p:ext uri="{BB962C8B-B14F-4D97-AF65-F5344CB8AC3E}">
        <p14:creationId xmlns:p14="http://schemas.microsoft.com/office/powerpoint/2010/main" val="23629587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E95D994-48DB-4E46-813A-8BF4F867BEC5}" type="datetimeFigureOut">
              <a:rPr lang="en-US" smtClean="0"/>
              <a:t>5/8/2025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6A13C6-A562-4944-8B32-E287C72F3AC3}" type="slidenum">
              <a:rPr lang="en-US" smtClean="0"/>
              <a:t>‹#›</a:t>
            </a:fld>
            <a:endParaRPr lang="en-US"/>
          </a:p>
        </p:txBody>
      </p:sp>
    </p:spTree>
    <p:extLst>
      <p:ext uri="{BB962C8B-B14F-4D97-AF65-F5344CB8AC3E}">
        <p14:creationId xmlns:p14="http://schemas.microsoft.com/office/powerpoint/2010/main" val="37004319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E95D994-48DB-4E46-813A-8BF4F867BEC5}" type="datetimeFigureOut">
              <a:rPr lang="en-US" smtClean="0"/>
              <a:t>5/8/2025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6A13C6-A562-4944-8B32-E287C72F3AC3}" type="slidenum">
              <a:rPr lang="en-US" smtClean="0"/>
              <a:t>‹#›</a:t>
            </a:fld>
            <a:endParaRPr lang="en-US"/>
          </a:p>
        </p:txBody>
      </p:sp>
    </p:spTree>
    <p:extLst>
      <p:ext uri="{BB962C8B-B14F-4D97-AF65-F5344CB8AC3E}">
        <p14:creationId xmlns:p14="http://schemas.microsoft.com/office/powerpoint/2010/main" val="906151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E95D994-48DB-4E46-813A-8BF4F867BEC5}" type="datetimeFigureOut">
              <a:rPr lang="en-US" smtClean="0"/>
              <a:t>5/8/2025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6A13C6-A562-4944-8B32-E287C72F3AC3}" type="slidenum">
              <a:rPr lang="en-US" smtClean="0"/>
              <a:t>‹#›</a:t>
            </a:fld>
            <a:endParaRPr lang="en-US"/>
          </a:p>
        </p:txBody>
      </p:sp>
    </p:spTree>
    <p:extLst>
      <p:ext uri="{BB962C8B-B14F-4D97-AF65-F5344CB8AC3E}">
        <p14:creationId xmlns:p14="http://schemas.microsoft.com/office/powerpoint/2010/main" val="1602750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E95D994-48DB-4E46-813A-8BF4F867BEC5}" type="datetimeFigureOut">
              <a:rPr lang="en-US" smtClean="0"/>
              <a:t>5/8/2025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6A13C6-A562-4944-8B32-E287C72F3AC3}" type="slidenum">
              <a:rPr lang="en-US" smtClean="0"/>
              <a:t>‹#›</a:t>
            </a:fld>
            <a:endParaRPr lang="en-US"/>
          </a:p>
        </p:txBody>
      </p:sp>
    </p:spTree>
    <p:extLst>
      <p:ext uri="{BB962C8B-B14F-4D97-AF65-F5344CB8AC3E}">
        <p14:creationId xmlns:p14="http://schemas.microsoft.com/office/powerpoint/2010/main" val="136589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E95D994-48DB-4E46-813A-8BF4F867BEC5}" type="datetimeFigureOut">
              <a:rPr lang="en-US" smtClean="0"/>
              <a:t>5/8/2025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6A13C6-A562-4944-8B32-E287C72F3AC3}" type="slidenum">
              <a:rPr lang="en-US" smtClean="0"/>
              <a:t>‹#›</a:t>
            </a:fld>
            <a:endParaRPr lang="en-US"/>
          </a:p>
        </p:txBody>
      </p:sp>
    </p:spTree>
    <p:extLst>
      <p:ext uri="{BB962C8B-B14F-4D97-AF65-F5344CB8AC3E}">
        <p14:creationId xmlns:p14="http://schemas.microsoft.com/office/powerpoint/2010/main" val="87225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E95D994-48DB-4E46-813A-8BF4F867BEC5}" type="datetimeFigureOut">
              <a:rPr lang="en-US" smtClean="0"/>
              <a:t>5/8/2025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6A13C6-A562-4944-8B32-E287C72F3AC3}" type="slidenum">
              <a:rPr lang="en-US" smtClean="0"/>
              <a:t>‹#›</a:t>
            </a:fld>
            <a:endParaRPr lang="en-US"/>
          </a:p>
        </p:txBody>
      </p:sp>
    </p:spTree>
    <p:extLst>
      <p:ext uri="{BB962C8B-B14F-4D97-AF65-F5344CB8AC3E}">
        <p14:creationId xmlns:p14="http://schemas.microsoft.com/office/powerpoint/2010/main" val="3382134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E95D994-48DB-4E46-813A-8BF4F867BEC5}" type="datetimeFigureOut">
              <a:rPr lang="en-US" smtClean="0"/>
              <a:t>5/8/2025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6A13C6-A562-4944-8B32-E287C72F3AC3}" type="slidenum">
              <a:rPr lang="en-US" smtClean="0"/>
              <a:t>‹#›</a:t>
            </a:fld>
            <a:endParaRPr lang="en-US"/>
          </a:p>
        </p:txBody>
      </p:sp>
    </p:spTree>
    <p:extLst>
      <p:ext uri="{BB962C8B-B14F-4D97-AF65-F5344CB8AC3E}">
        <p14:creationId xmlns:p14="http://schemas.microsoft.com/office/powerpoint/2010/main" val="1764872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95D994-48DB-4E46-813A-8BF4F867BEC5}" type="datetimeFigureOut">
              <a:rPr lang="en-US" smtClean="0"/>
              <a:t>5/8/2025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6A13C6-A562-4944-8B32-E287C72F3AC3}" type="slidenum">
              <a:rPr lang="en-US" smtClean="0"/>
              <a:t>‹#›</a:t>
            </a:fld>
            <a:endParaRPr lang="en-US"/>
          </a:p>
        </p:txBody>
      </p:sp>
    </p:spTree>
    <p:extLst>
      <p:ext uri="{BB962C8B-B14F-4D97-AF65-F5344CB8AC3E}">
        <p14:creationId xmlns:p14="http://schemas.microsoft.com/office/powerpoint/2010/main" val="1917169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E95D994-48DB-4E46-813A-8BF4F867BEC5}" type="datetimeFigureOut">
              <a:rPr lang="en-US" smtClean="0"/>
              <a:t>5/8/2025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6A13C6-A562-4944-8B32-E287C72F3AC3}" type="slidenum">
              <a:rPr lang="en-US" smtClean="0"/>
              <a:t>‹#›</a:t>
            </a:fld>
            <a:endParaRPr lang="en-US"/>
          </a:p>
        </p:txBody>
      </p:sp>
    </p:spTree>
    <p:extLst>
      <p:ext uri="{BB962C8B-B14F-4D97-AF65-F5344CB8AC3E}">
        <p14:creationId xmlns:p14="http://schemas.microsoft.com/office/powerpoint/2010/main" val="3316355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E95D994-48DB-4E46-813A-8BF4F867BEC5}" type="datetimeFigureOut">
              <a:rPr lang="en-US" smtClean="0"/>
              <a:t>5/8/2025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6A13C6-A562-4944-8B32-E287C72F3AC3}" type="slidenum">
              <a:rPr lang="en-US" smtClean="0"/>
              <a:t>‹#›</a:t>
            </a:fld>
            <a:endParaRPr lang="en-US"/>
          </a:p>
        </p:txBody>
      </p:sp>
    </p:spTree>
    <p:extLst>
      <p:ext uri="{BB962C8B-B14F-4D97-AF65-F5344CB8AC3E}">
        <p14:creationId xmlns:p14="http://schemas.microsoft.com/office/powerpoint/2010/main" val="2521806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E95D994-48DB-4E46-813A-8BF4F867BEC5}" type="datetimeFigureOut">
              <a:rPr lang="en-US" smtClean="0"/>
              <a:t>5/8/2025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06A13C6-A562-4944-8B32-E287C72F3AC3}" type="slidenum">
              <a:rPr lang="en-US" smtClean="0"/>
              <a:t>‹#›</a:t>
            </a:fld>
            <a:endParaRPr lang="en-US"/>
          </a:p>
        </p:txBody>
      </p:sp>
    </p:spTree>
    <p:extLst>
      <p:ext uri="{BB962C8B-B14F-4D97-AF65-F5344CB8AC3E}">
        <p14:creationId xmlns:p14="http://schemas.microsoft.com/office/powerpoint/2010/main" val="12863775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gif"/><Relationship Id="rId7" Type="http://schemas.openxmlformats.org/officeDocument/2006/relationships/image" Target="../media/image8.jpeg"/><Relationship Id="rId2" Type="http://schemas.openxmlformats.org/officeDocument/2006/relationships/image" Target="../media/image3.gif"/><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 Id="rId9" Type="http://schemas.openxmlformats.org/officeDocument/2006/relationships/image" Target="../media/image1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flipV="1">
            <a:off x="1410787" y="1680753"/>
            <a:ext cx="7892715" cy="4641670"/>
          </a:xfrm>
          <a:prstGeom prst="rect">
            <a:avLst/>
          </a:prstGeom>
        </p:spPr>
      </p:pic>
      <p:sp>
        <p:nvSpPr>
          <p:cNvPr id="8" name="Subtitle 7"/>
          <p:cNvSpPr>
            <a:spLocks noGrp="1"/>
          </p:cNvSpPr>
          <p:nvPr>
            <p:ph type="subTitle" idx="1"/>
          </p:nvPr>
        </p:nvSpPr>
        <p:spPr>
          <a:xfrm>
            <a:off x="748937" y="0"/>
            <a:ext cx="6688183" cy="5295777"/>
          </a:xfrm>
        </p:spPr>
        <p:txBody>
          <a:bodyPr>
            <a:normAutofit/>
          </a:bodyPr>
          <a:lstStyle/>
          <a:p>
            <a:r>
              <a:rPr lang="en-US" sz="11000" dirty="0" err="1" smtClean="0">
                <a:solidFill>
                  <a:schemeClr val="accent2"/>
                </a:solidFill>
              </a:rPr>
              <a:t>স্বাগতম</a:t>
            </a:r>
            <a:endParaRPr lang="en-US" sz="11000" dirty="0">
              <a:solidFill>
                <a:schemeClr val="accent2"/>
              </a:solidFill>
            </a:endParaRPr>
          </a:p>
        </p:txBody>
      </p:sp>
    </p:spTree>
    <p:extLst>
      <p:ext uri="{BB962C8B-B14F-4D97-AF65-F5344CB8AC3E}">
        <p14:creationId xmlns:p14="http://schemas.microsoft.com/office/powerpoint/2010/main" val="36113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2447" y="4188824"/>
            <a:ext cx="8543108" cy="1938992"/>
          </a:xfrm>
          <a:prstGeom prst="rect">
            <a:avLst/>
          </a:prstGeom>
          <a:noFill/>
        </p:spPr>
        <p:txBody>
          <a:bodyPr wrap="square" rtlCol="0">
            <a:spAutoFit/>
          </a:bodyPr>
          <a:lstStyle/>
          <a:p>
            <a:r>
              <a:rPr lang="as-IN" sz="2400" dirty="0">
                <a:solidFill>
                  <a:srgbClr val="00B0F0"/>
                </a:solidFill>
              </a:rPr>
              <a:t>অ্যান্টিভাইরাস (ইংরেজি: </a:t>
            </a:r>
            <a:r>
              <a:rPr lang="en-US" sz="2400" dirty="0">
                <a:solidFill>
                  <a:srgbClr val="00B0F0"/>
                </a:solidFill>
              </a:rPr>
              <a:t>Antivirus) </a:t>
            </a:r>
            <a:r>
              <a:rPr lang="as-IN" sz="2400" dirty="0"/>
              <a:t>বলতে সাধারণভাবে কম্পিউটারের ভাইরাস রোধ করার জন্য ব্যবহৃত একধরনের প্রোগ্রাম যা কম্পিউটারের সংরক্ষণ এলাকা বা হার্ডডিস্ক বা যে কোন রিমুভেবল ডিস্ক হতে ভাইরাস সনাক্তকরন, প্রতিরোধ ও প্রতিকার করতে পারে</a:t>
            </a:r>
            <a:r>
              <a:rPr lang="en-US" sz="2400" dirty="0"/>
              <a: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681" y="941612"/>
            <a:ext cx="3381510" cy="2585359"/>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8823" y="941612"/>
            <a:ext cx="2943497" cy="2585359"/>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1409" y="941612"/>
            <a:ext cx="2857500" cy="2585358"/>
          </a:xfrm>
          <a:prstGeom prst="rect">
            <a:avLst/>
          </a:prstGeom>
        </p:spPr>
      </p:pic>
    </p:spTree>
    <p:extLst>
      <p:ext uri="{BB962C8B-B14F-4D97-AF65-F5344CB8AC3E}">
        <p14:creationId xmlns:p14="http://schemas.microsoft.com/office/powerpoint/2010/main" val="960629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
                                            <p:txEl>
                                              <p:pRg st="0" end="0"/>
                                            </p:txEl>
                                          </p:spTgt>
                                        </p:tgtEl>
                                        <p:attrNameLst>
                                          <p:attrName>style.visibility</p:attrName>
                                        </p:attrNameLst>
                                      </p:cBhvr>
                                      <p:to>
                                        <p:strVal val="visible"/>
                                      </p:to>
                                    </p:set>
                                    <p:animEffect transition="in" filter="fade">
                                      <p:cBhvr>
                                        <p:cTn id="25" dur="1000"/>
                                        <p:tgtEl>
                                          <p:spTgt spid="2">
                                            <p:txEl>
                                              <p:pRg st="0" end="0"/>
                                            </p:txEl>
                                          </p:spTgt>
                                        </p:tgtEl>
                                      </p:cBhvr>
                                    </p:animEffect>
                                    <p:anim calcmode="lin" valueType="num">
                                      <p:cBhvr>
                                        <p:cTn id="26"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315" y="3164681"/>
            <a:ext cx="10180319" cy="4247317"/>
          </a:xfrm>
          <a:prstGeom prst="rect">
            <a:avLst/>
          </a:prstGeom>
          <a:noFill/>
        </p:spPr>
        <p:txBody>
          <a:bodyPr wrap="square" rtlCol="0">
            <a:spAutoFit/>
          </a:bodyPr>
          <a:lstStyle/>
          <a:p>
            <a:endParaRPr lang="en-US" sz="2400" dirty="0" smtClean="0">
              <a:solidFill>
                <a:srgbClr val="C00000"/>
              </a:solidFill>
            </a:endParaRPr>
          </a:p>
          <a:p>
            <a:endParaRPr lang="en-US" sz="2400" dirty="0">
              <a:solidFill>
                <a:srgbClr val="C00000"/>
              </a:solidFill>
            </a:endParaRPr>
          </a:p>
          <a:p>
            <a:r>
              <a:rPr lang="en-US" sz="3600" dirty="0" err="1" smtClean="0">
                <a:solidFill>
                  <a:srgbClr val="C00000"/>
                </a:solidFill>
              </a:rPr>
              <a:t>সফটওয়্যার</a:t>
            </a:r>
            <a:r>
              <a:rPr lang="en-US" sz="3600" dirty="0" smtClean="0">
                <a:solidFill>
                  <a:srgbClr val="C00000"/>
                </a:solidFill>
              </a:rPr>
              <a:t> </a:t>
            </a:r>
            <a:r>
              <a:rPr lang="en-US" sz="3600" dirty="0" err="1">
                <a:solidFill>
                  <a:srgbClr val="C00000"/>
                </a:solidFill>
              </a:rPr>
              <a:t>পাইরেসিঃ</a:t>
            </a:r>
            <a:endParaRPr lang="en-US" sz="3600" dirty="0">
              <a:solidFill>
                <a:srgbClr val="C00000"/>
              </a:solidFill>
            </a:endParaRPr>
          </a:p>
          <a:p>
            <a:endParaRPr lang="en-US" dirty="0" smtClean="0">
              <a:solidFill>
                <a:srgbClr val="00B0F0"/>
              </a:solidFill>
            </a:endParaRPr>
          </a:p>
          <a:p>
            <a:endParaRPr lang="en-US" dirty="0">
              <a:solidFill>
                <a:srgbClr val="00B0F0"/>
              </a:solidFill>
            </a:endParaRPr>
          </a:p>
          <a:p>
            <a:r>
              <a:rPr lang="as-IN" sz="2400" dirty="0" smtClean="0">
                <a:solidFill>
                  <a:srgbClr val="00B0F0"/>
                </a:solidFill>
              </a:rPr>
              <a:t>পাইরেসি(</a:t>
            </a:r>
            <a:r>
              <a:rPr lang="en-US" sz="2400" dirty="0">
                <a:solidFill>
                  <a:srgbClr val="00B0F0"/>
                </a:solidFill>
              </a:rPr>
              <a:t>Piracy</a:t>
            </a:r>
            <a:r>
              <a:rPr lang="en-US" sz="2400" dirty="0"/>
              <a:t>) </a:t>
            </a:r>
            <a:r>
              <a:rPr lang="as-IN" sz="2400" dirty="0"/>
              <a:t>কথার মানে হলো, সমুদ্রিক ডাকাতি বা চুরি করা। মানে সমুদ্র পথে চুরি,ডাকাতি হলে তাকে </a:t>
            </a:r>
            <a:r>
              <a:rPr lang="en-US" sz="2400" dirty="0"/>
              <a:t>Piracy </a:t>
            </a:r>
            <a:r>
              <a:rPr lang="as-IN" sz="2400" dirty="0"/>
              <a:t>বলে। কিন্তু বর্তমান সময়ে </a:t>
            </a:r>
            <a:r>
              <a:rPr lang="en-US" sz="2400" dirty="0"/>
              <a:t>Piracy </a:t>
            </a:r>
            <a:r>
              <a:rPr lang="as-IN" sz="2400" dirty="0"/>
              <a:t>শব্দটা অনলাইন বা ইন্টারনেট ক্ষেত্রে ব্যবহার করা হয়</a:t>
            </a:r>
            <a:r>
              <a:rPr lang="as-IN" sz="2400" dirty="0" smtClean="0"/>
              <a:t>।</a:t>
            </a:r>
            <a:endParaRPr lang="en-US" sz="2400" dirty="0" smtClean="0"/>
          </a:p>
          <a:p>
            <a:endParaRPr lang="en-US" sz="2400" dirty="0" smtClean="0"/>
          </a:p>
          <a:p>
            <a:endParaRPr lang="en-US" dirty="0"/>
          </a:p>
          <a:p>
            <a:endParaRPr lang="en-US" dirty="0"/>
          </a:p>
          <a:p>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0150" y="531224"/>
            <a:ext cx="3432400" cy="224681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7005" y="531223"/>
            <a:ext cx="3246457" cy="2246811"/>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645" y="531223"/>
            <a:ext cx="3327049" cy="2246811"/>
          </a:xfrm>
          <a:prstGeom prst="rect">
            <a:avLst/>
          </a:prstGeom>
        </p:spPr>
      </p:pic>
    </p:spTree>
    <p:extLst>
      <p:ext uri="{BB962C8B-B14F-4D97-AF65-F5344CB8AC3E}">
        <p14:creationId xmlns:p14="http://schemas.microsoft.com/office/powerpoint/2010/main" val="1470007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animEffect transition="in" filter="fade">
                                      <p:cBhvr>
                                        <p:cTn id="31" dur="1000"/>
                                        <p:tgtEl>
                                          <p:spTgt spid="2">
                                            <p:txEl>
                                              <p:pRg st="2" end="2"/>
                                            </p:txEl>
                                          </p:spTgt>
                                        </p:tgtEl>
                                      </p:cBhvr>
                                    </p:animEffect>
                                    <p:anim calcmode="lin" valueType="num">
                                      <p:cBhvr>
                                        <p:cTn id="3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
                                            <p:txEl>
                                              <p:pRg st="5" end="5"/>
                                            </p:txEl>
                                          </p:spTgt>
                                        </p:tgtEl>
                                        <p:attrNameLst>
                                          <p:attrName>style.visibility</p:attrName>
                                        </p:attrNameLst>
                                      </p:cBhvr>
                                      <p:to>
                                        <p:strVal val="visible"/>
                                      </p:to>
                                    </p:set>
                                    <p:animEffect transition="in" filter="fade">
                                      <p:cBhvr>
                                        <p:cTn id="38" dur="1000"/>
                                        <p:tgtEl>
                                          <p:spTgt spid="2">
                                            <p:txEl>
                                              <p:pRg st="5" end="5"/>
                                            </p:txEl>
                                          </p:spTgt>
                                        </p:tgtEl>
                                      </p:cBhvr>
                                    </p:animEffect>
                                    <p:anim calcmode="lin" valueType="num">
                                      <p:cBhvr>
                                        <p:cTn id="39"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0"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949" y="4206240"/>
            <a:ext cx="7985760" cy="2246769"/>
          </a:xfrm>
          <a:prstGeom prst="rect">
            <a:avLst/>
          </a:prstGeom>
          <a:noFill/>
        </p:spPr>
        <p:txBody>
          <a:bodyPr wrap="square" rtlCol="0">
            <a:spAutoFit/>
          </a:bodyPr>
          <a:lstStyle/>
          <a:p>
            <a:r>
              <a:rPr lang="as-IN" sz="2800" dirty="0">
                <a:solidFill>
                  <a:srgbClr val="00B0F0"/>
                </a:solidFill>
              </a:rPr>
              <a:t>পাসওয়ার্ড</a:t>
            </a:r>
            <a:r>
              <a:rPr lang="as-IN" sz="2800" dirty="0"/>
              <a:t> হল শব্দ বা বিভিন্ন অক্ষরের সমষ্টি যা ব্যবহার করা হয় ব্যবহারকারীর পরিচয় অথবা প্রবেশ অনুমোদন যাচাইয়ের কাজে যার মাধ্যমে ব্যবহারকারী নির্দিষ্ট জায়গায় প্রবেশাধিকার পায়।</a:t>
            </a:r>
            <a:endParaRPr lang="en-US" sz="2800" dirty="0"/>
          </a:p>
          <a:p>
            <a:pPr marL="285750" indent="-285750">
              <a:buFont typeface="Wingdings" panose="05000000000000000000" pitchFamily="2" charset="2"/>
              <a:buChar char="Ø"/>
            </a:pPr>
            <a:endParaRPr lang="en-US"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982" y="616199"/>
            <a:ext cx="2893355" cy="289335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3883887" y="418011"/>
            <a:ext cx="2667304" cy="2838994"/>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6228" y="669317"/>
            <a:ext cx="2923121" cy="2336380"/>
          </a:xfrm>
          <a:prstGeom prst="rect">
            <a:avLst/>
          </a:prstGeom>
        </p:spPr>
      </p:pic>
    </p:spTree>
    <p:extLst>
      <p:ext uri="{BB962C8B-B14F-4D97-AF65-F5344CB8AC3E}">
        <p14:creationId xmlns:p14="http://schemas.microsoft.com/office/powerpoint/2010/main" val="1043353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67245" y="1863632"/>
            <a:ext cx="8107681" cy="3108543"/>
          </a:xfrm>
          <a:prstGeom prst="rect">
            <a:avLst/>
          </a:prstGeom>
          <a:noFill/>
        </p:spPr>
        <p:txBody>
          <a:bodyPr wrap="square" rtlCol="0">
            <a:spAutoFit/>
          </a:bodyPr>
          <a:lstStyle/>
          <a:p>
            <a:r>
              <a:rPr lang="as-IN" sz="2800" dirty="0" smtClean="0">
                <a:solidFill>
                  <a:srgbClr val="00B0F0"/>
                </a:solidFill>
              </a:rPr>
              <a:t>উপাত্ত(</a:t>
            </a:r>
            <a:r>
              <a:rPr lang="en-US" sz="2800" dirty="0" smtClean="0">
                <a:solidFill>
                  <a:srgbClr val="00B0F0"/>
                </a:solidFill>
              </a:rPr>
              <a:t>DATA) </a:t>
            </a:r>
            <a:r>
              <a:rPr lang="as-IN" sz="2800" dirty="0" smtClean="0"/>
              <a:t>হলো তথ্যের ক্ষুদ্রতম একক। অর্থাৎ ডেটা একটি একক ধারণা। সুনির্দিষ্ট আউটপুট বা ফলাফল পাওয়ার জন্য প্রসেসিংয়ে ব্যবহৃত কাঁচামাল সমূহকে </a:t>
            </a:r>
            <a:r>
              <a:rPr lang="as-IN" sz="2800" dirty="0" smtClean="0">
                <a:solidFill>
                  <a:srgbClr val="00B0F0"/>
                </a:solidFill>
              </a:rPr>
              <a:t>ডেটা বা উপাত্ত </a:t>
            </a:r>
            <a:r>
              <a:rPr lang="as-IN" sz="2800" dirty="0" smtClean="0"/>
              <a:t>বলে। অন্যদিকে ডেটাকে প্রক্রিয়াকরণ করে যে অর্থবহ ফলাফল পাওয়া যায় তাকে </a:t>
            </a:r>
            <a:r>
              <a:rPr lang="as-IN" sz="2800" dirty="0" smtClean="0">
                <a:solidFill>
                  <a:srgbClr val="00B0F0"/>
                </a:solidFill>
              </a:rPr>
              <a:t>তথ্য</a:t>
            </a:r>
            <a:r>
              <a:rPr lang="as-IN" sz="2800" dirty="0" smtClean="0"/>
              <a:t> বলে।</a:t>
            </a:r>
            <a:endParaRPr lang="en-US" sz="2800" dirty="0" smtClean="0"/>
          </a:p>
          <a:p>
            <a:endParaRPr lang="en-US" sz="2800" dirty="0"/>
          </a:p>
        </p:txBody>
      </p:sp>
    </p:spTree>
    <p:extLst>
      <p:ext uri="{BB962C8B-B14F-4D97-AF65-F5344CB8AC3E}">
        <p14:creationId xmlns:p14="http://schemas.microsoft.com/office/powerpoint/2010/main" val="18112348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5955" y="1410788"/>
            <a:ext cx="7811588" cy="4267200"/>
          </a:xfrm>
          <a:prstGeom prst="rect">
            <a:avLst/>
          </a:prstGeom>
          <a:noFill/>
        </p:spPr>
        <p:txBody>
          <a:bodyPr wrap="square" rtlCol="0">
            <a:spAutoFit/>
          </a:bodyPr>
          <a:lstStyle/>
          <a:p>
            <a:r>
              <a:rPr lang="en-US" dirty="0" err="1">
                <a:solidFill>
                  <a:srgbClr val="C00000"/>
                </a:solidFill>
              </a:rPr>
              <a:t>কম্পিউটার</a:t>
            </a:r>
            <a:r>
              <a:rPr lang="en-US" dirty="0">
                <a:solidFill>
                  <a:srgbClr val="C00000"/>
                </a:solidFill>
              </a:rPr>
              <a:t> ,</a:t>
            </a:r>
            <a:r>
              <a:rPr lang="en-US" dirty="0" err="1">
                <a:solidFill>
                  <a:srgbClr val="C00000"/>
                </a:solidFill>
              </a:rPr>
              <a:t>তথ্য-উপাত্ত</a:t>
            </a:r>
            <a:r>
              <a:rPr lang="en-US" dirty="0">
                <a:solidFill>
                  <a:srgbClr val="C00000"/>
                </a:solidFill>
              </a:rPr>
              <a:t> ও </a:t>
            </a:r>
            <a:r>
              <a:rPr lang="en-US" dirty="0" err="1">
                <a:solidFill>
                  <a:srgbClr val="C00000"/>
                </a:solidFill>
              </a:rPr>
              <a:t>সফটওয়্যার-এর</a:t>
            </a:r>
            <a:r>
              <a:rPr lang="en-US" dirty="0">
                <a:solidFill>
                  <a:srgbClr val="C00000"/>
                </a:solidFill>
              </a:rPr>
              <a:t> </a:t>
            </a:r>
            <a:r>
              <a:rPr lang="en-US" dirty="0" err="1">
                <a:solidFill>
                  <a:srgbClr val="C00000"/>
                </a:solidFill>
              </a:rPr>
              <a:t>নিরাপত্তায়</a:t>
            </a:r>
            <a:r>
              <a:rPr lang="en-US" dirty="0">
                <a:solidFill>
                  <a:srgbClr val="C00000"/>
                </a:solidFill>
              </a:rPr>
              <a:t> </a:t>
            </a:r>
            <a:r>
              <a:rPr lang="en-US" dirty="0" err="1">
                <a:solidFill>
                  <a:srgbClr val="C00000"/>
                </a:solidFill>
              </a:rPr>
              <a:t>ইউনিক</a:t>
            </a:r>
            <a:r>
              <a:rPr lang="en-US" dirty="0">
                <a:solidFill>
                  <a:srgbClr val="C00000"/>
                </a:solidFill>
              </a:rPr>
              <a:t> </a:t>
            </a:r>
            <a:r>
              <a:rPr lang="en-US" dirty="0" err="1">
                <a:solidFill>
                  <a:srgbClr val="C00000"/>
                </a:solidFill>
              </a:rPr>
              <a:t>পাসওয়ার্ড</a:t>
            </a:r>
            <a:r>
              <a:rPr lang="en-US" dirty="0">
                <a:solidFill>
                  <a:srgbClr val="C00000"/>
                </a:solidFill>
              </a:rPr>
              <a:t> ও </a:t>
            </a:r>
            <a:r>
              <a:rPr lang="en-US" dirty="0" err="1">
                <a:solidFill>
                  <a:srgbClr val="C00000"/>
                </a:solidFill>
              </a:rPr>
              <a:t>এন্ট্রি</a:t>
            </a:r>
            <a:r>
              <a:rPr lang="en-US" dirty="0">
                <a:solidFill>
                  <a:srgbClr val="C00000"/>
                </a:solidFill>
              </a:rPr>
              <a:t> </a:t>
            </a:r>
            <a:r>
              <a:rPr lang="en-US" dirty="0" err="1">
                <a:solidFill>
                  <a:srgbClr val="C00000"/>
                </a:solidFill>
              </a:rPr>
              <a:t>ভাইরাস</a:t>
            </a:r>
            <a:r>
              <a:rPr lang="en-US" dirty="0">
                <a:solidFill>
                  <a:srgbClr val="C00000"/>
                </a:solidFill>
              </a:rPr>
              <a:t> </a:t>
            </a:r>
            <a:r>
              <a:rPr lang="en-US" dirty="0" err="1">
                <a:solidFill>
                  <a:srgbClr val="C00000"/>
                </a:solidFill>
              </a:rPr>
              <a:t>ব্যবহারের</a:t>
            </a:r>
            <a:r>
              <a:rPr lang="en-US" dirty="0">
                <a:solidFill>
                  <a:srgbClr val="C00000"/>
                </a:solidFill>
              </a:rPr>
              <a:t> </a:t>
            </a:r>
            <a:r>
              <a:rPr lang="en-US" dirty="0" err="1">
                <a:solidFill>
                  <a:srgbClr val="C00000"/>
                </a:solidFill>
              </a:rPr>
              <a:t>গুরুত্ব</a:t>
            </a:r>
            <a:r>
              <a:rPr lang="en-US" dirty="0">
                <a:solidFill>
                  <a:srgbClr val="C00000"/>
                </a:solidFill>
              </a:rPr>
              <a:t>:</a:t>
            </a:r>
          </a:p>
          <a:p>
            <a:endParaRPr lang="en-US" dirty="0">
              <a:solidFill>
                <a:srgbClr val="C00000"/>
              </a:solidFill>
            </a:endParaRPr>
          </a:p>
          <a:p>
            <a:r>
              <a:rPr lang="as-IN" dirty="0" smtClean="0"/>
              <a:t>পাসওয়ার্ড </a:t>
            </a:r>
            <a:r>
              <a:rPr lang="as-IN" dirty="0"/>
              <a:t>ডিজিটাল নিরাপত্তার প্রথম এবং প্রধান স্তর। </a:t>
            </a:r>
            <a:r>
              <a:rPr lang="as-IN" dirty="0" smtClean="0"/>
              <a:t>এ</a:t>
            </a:r>
            <a:r>
              <a:rPr lang="en-US" dirty="0" err="1" smtClean="0"/>
              <a:t>টি</a:t>
            </a:r>
            <a:r>
              <a:rPr lang="en-US" dirty="0" smtClean="0"/>
              <a:t> </a:t>
            </a:r>
            <a:r>
              <a:rPr lang="en-US" dirty="0" err="1" smtClean="0"/>
              <a:t>আমাদের</a:t>
            </a:r>
            <a:r>
              <a:rPr lang="as-IN" dirty="0" smtClean="0"/>
              <a:t> </a:t>
            </a:r>
            <a:r>
              <a:rPr lang="as-IN" dirty="0"/>
              <a:t>ব্যক্তিগত তথ্য, আর্থিক ডেটা, এবং অন্যান্য সংবেদনশীল তথ্যকে অননুমোদিত অ্যাক্সেস থেকে রক্ষা করে। একটি শক্তিশালী পাসওয়ার্ড ব্যবহার না করলে, হ্যাকাররা সহজেই </a:t>
            </a:r>
            <a:r>
              <a:rPr lang="as-IN" dirty="0" smtClean="0"/>
              <a:t>অ্যাকাউন্টে </a:t>
            </a:r>
            <a:r>
              <a:rPr lang="as-IN" dirty="0"/>
              <a:t>প্রবেশ করে </a:t>
            </a:r>
            <a:r>
              <a:rPr lang="as-IN" dirty="0" smtClean="0"/>
              <a:t>তথ্য </a:t>
            </a:r>
            <a:r>
              <a:rPr lang="as-IN" dirty="0"/>
              <a:t>চুরি করতে পারে, যা </a:t>
            </a:r>
            <a:r>
              <a:rPr lang="as-IN" dirty="0" smtClean="0"/>
              <a:t>ব্যক্তিগত </a:t>
            </a:r>
            <a:r>
              <a:rPr lang="as-IN" dirty="0"/>
              <a:t>ও পেশাদার জীবনে ব্যাপক ক্ষতি করতে পারে।</a:t>
            </a:r>
            <a:endParaRPr lang="en-US" sz="2000" dirty="0" smtClean="0"/>
          </a:p>
          <a:p>
            <a:endParaRPr lang="en-US" sz="2000" dirty="0"/>
          </a:p>
          <a:p>
            <a:r>
              <a:rPr lang="as-IN" sz="2000" dirty="0" smtClean="0"/>
              <a:t>অ্যান্টিভাইরাস </a:t>
            </a:r>
            <a:r>
              <a:rPr lang="as-IN" sz="2000" dirty="0"/>
              <a:t>সফটওয়্যার ক্ষতিকারক ওয়েবসাইট থেকে আসা পপ-আপ এবং স্প্যাম স্বয়ংক্রিয়ভাবে ব্লক করে সিস্টেমকে সুরক্ষিত রাখে । ওয়েব সুরক্ষা। অ্যান্টিভাইরাস সফটওয়্যার স্ক্যাম ওয়েবসাইটের হুমকি থেকে রক্ষা করতে সাহায্য করে যা সন্দেহাতীত ব্যবহারকারীদের কাছ থেকে ক্রেডিট কার্ড এবং ব্যাংক তথ্য সংগ্রহের জন্য ব্যবহার করা হয়।</a:t>
            </a:r>
            <a:endParaRPr lang="en-US" sz="2000" dirty="0"/>
          </a:p>
        </p:txBody>
      </p:sp>
    </p:spTree>
    <p:extLst>
      <p:ext uri="{BB962C8B-B14F-4D97-AF65-F5344CB8AC3E}">
        <p14:creationId xmlns:p14="http://schemas.microsoft.com/office/powerpoint/2010/main" val="3506091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1000"/>
                                        <p:tgtEl>
                                          <p:spTgt spid="2">
                                            <p:txEl>
                                              <p:pRg st="2" end="2"/>
                                            </p:txEl>
                                          </p:spTgt>
                                        </p:tgtEl>
                                      </p:cBhvr>
                                    </p:animEffect>
                                    <p:anim calcmode="lin" valueType="num">
                                      <p:cBhvr>
                                        <p:cTn id="13"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1000"/>
                                        <p:tgtEl>
                                          <p:spTgt spid="2">
                                            <p:txEl>
                                              <p:pRg st="4" end="4"/>
                                            </p:txEl>
                                          </p:spTgt>
                                        </p:tgtEl>
                                      </p:cBhvr>
                                    </p:animEffect>
                                    <p:anim calcmode="lin" valueType="num">
                                      <p:cBhvr>
                                        <p:cTn id="20"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45947" y="1828800"/>
            <a:ext cx="6235337" cy="2677656"/>
          </a:xfrm>
          <a:prstGeom prst="rect">
            <a:avLst/>
          </a:prstGeom>
          <a:noFill/>
        </p:spPr>
        <p:txBody>
          <a:bodyPr wrap="square" rtlCol="0">
            <a:spAutoFit/>
          </a:bodyPr>
          <a:lstStyle/>
          <a:p>
            <a:r>
              <a:rPr lang="en-US" sz="4000" dirty="0" err="1" smtClean="0">
                <a:solidFill>
                  <a:srgbClr val="FF0000"/>
                </a:solidFill>
              </a:rPr>
              <a:t>মূল্যায়নঃ</a:t>
            </a:r>
            <a:endParaRPr lang="en-US" sz="4000" dirty="0" smtClean="0">
              <a:solidFill>
                <a:srgbClr val="FF0000"/>
              </a:solidFill>
            </a:endParaRPr>
          </a:p>
          <a:p>
            <a:endParaRPr lang="en-US" sz="3200" dirty="0" smtClean="0">
              <a:solidFill>
                <a:srgbClr val="FF0000"/>
              </a:solidFill>
            </a:endParaRPr>
          </a:p>
          <a:p>
            <a:r>
              <a:rPr lang="en-US" sz="2400" dirty="0" smtClean="0"/>
              <a:t>১। </a:t>
            </a:r>
            <a:r>
              <a:rPr lang="en-US" sz="2400" dirty="0" err="1" smtClean="0"/>
              <a:t>কম্পিউটার</a:t>
            </a:r>
            <a:r>
              <a:rPr lang="en-US" sz="2400" dirty="0" smtClean="0"/>
              <a:t> </a:t>
            </a:r>
            <a:r>
              <a:rPr lang="en-US" sz="2400" dirty="0" err="1" smtClean="0"/>
              <a:t>নিরাপত্তা</a:t>
            </a:r>
            <a:r>
              <a:rPr lang="en-US" sz="2400" dirty="0" smtClean="0"/>
              <a:t> </a:t>
            </a:r>
            <a:r>
              <a:rPr lang="en-US" sz="2400" dirty="0" err="1" smtClean="0"/>
              <a:t>কী</a:t>
            </a:r>
            <a:r>
              <a:rPr lang="en-US" sz="2400" dirty="0" smtClean="0"/>
              <a:t>?</a:t>
            </a:r>
          </a:p>
          <a:p>
            <a:r>
              <a:rPr lang="en-US" sz="2400" dirty="0" smtClean="0"/>
              <a:t>২।কম্পিউটার </a:t>
            </a:r>
            <a:r>
              <a:rPr lang="en-US" sz="2400" dirty="0" err="1" smtClean="0"/>
              <a:t>নিরাপদ</a:t>
            </a:r>
            <a:r>
              <a:rPr lang="en-US" sz="2400" dirty="0" smtClean="0"/>
              <a:t> </a:t>
            </a:r>
            <a:r>
              <a:rPr lang="en-US" sz="2400" dirty="0" err="1" smtClean="0"/>
              <a:t>রাখার</a:t>
            </a:r>
            <a:r>
              <a:rPr lang="en-US" sz="2400" dirty="0" smtClean="0"/>
              <a:t> </a:t>
            </a:r>
            <a:r>
              <a:rPr lang="en-US" sz="2400" dirty="0" err="1" smtClean="0"/>
              <a:t>উপায়</a:t>
            </a:r>
            <a:r>
              <a:rPr lang="en-US" sz="2400" dirty="0" smtClean="0"/>
              <a:t>?</a:t>
            </a:r>
          </a:p>
          <a:p>
            <a:r>
              <a:rPr lang="en-US" sz="2400" dirty="0" smtClean="0"/>
              <a:t>৩।ইউনিক </a:t>
            </a:r>
            <a:r>
              <a:rPr lang="en-US" sz="2400" dirty="0" err="1"/>
              <a:t>পাসওয়ার্ড</a:t>
            </a:r>
            <a:r>
              <a:rPr lang="en-US" sz="2400" dirty="0"/>
              <a:t> </a:t>
            </a:r>
            <a:r>
              <a:rPr lang="en-US" sz="2400" dirty="0" err="1" smtClean="0"/>
              <a:t>কেনো</a:t>
            </a:r>
            <a:r>
              <a:rPr lang="en-US" sz="2400" dirty="0" smtClean="0"/>
              <a:t> </a:t>
            </a:r>
            <a:r>
              <a:rPr lang="en-US" sz="2400" dirty="0" err="1" smtClean="0"/>
              <a:t>গুরুত্বপূর্ণ</a:t>
            </a:r>
            <a:r>
              <a:rPr lang="en-US" sz="2400" dirty="0" smtClean="0"/>
              <a:t>?</a:t>
            </a:r>
            <a:endParaRPr lang="en-US" sz="2400" dirty="0"/>
          </a:p>
          <a:p>
            <a:r>
              <a:rPr lang="en-US" sz="2400" dirty="0" smtClean="0"/>
              <a:t>৪।এন্ট্রিভাইরাস </a:t>
            </a:r>
            <a:r>
              <a:rPr lang="en-US" sz="2400" dirty="0" err="1" smtClean="0"/>
              <a:t>সফটওয়্যার</a:t>
            </a:r>
            <a:r>
              <a:rPr lang="en-US" sz="2400" dirty="0" smtClean="0"/>
              <a:t> </a:t>
            </a:r>
            <a:r>
              <a:rPr lang="en-US" sz="2400" dirty="0" err="1" smtClean="0"/>
              <a:t>কেনো</a:t>
            </a:r>
            <a:r>
              <a:rPr lang="en-US" sz="2400" dirty="0" smtClean="0"/>
              <a:t> </a:t>
            </a:r>
            <a:r>
              <a:rPr lang="en-US" sz="2400" dirty="0" err="1" smtClean="0"/>
              <a:t>গুরুত্বপূর্ণ</a:t>
            </a:r>
            <a:r>
              <a:rPr lang="en-US" sz="2400" dirty="0" smtClean="0"/>
              <a:t>?</a:t>
            </a:r>
          </a:p>
        </p:txBody>
      </p:sp>
    </p:spTree>
    <p:extLst>
      <p:ext uri="{BB962C8B-B14F-4D97-AF65-F5344CB8AC3E}">
        <p14:creationId xmlns:p14="http://schemas.microsoft.com/office/powerpoint/2010/main" val="1273552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heel(1)">
                                      <p:cBhvr>
                                        <p:cTn id="13" dur="2000"/>
                                        <p:tgtEl>
                                          <p:spTgt spid="2">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heel(1)">
                                      <p:cBhvr>
                                        <p:cTn id="16" dur="2000"/>
                                        <p:tgtEl>
                                          <p:spTgt spid="2">
                                            <p:txEl>
                                              <p:pRg st="3" end="3"/>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heel(1)">
                                      <p:cBhvr>
                                        <p:cTn id="19" dur="2000"/>
                                        <p:tgtEl>
                                          <p:spTgt spid="2">
                                            <p:txEl>
                                              <p:pRg st="4" end="4"/>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heel(1)">
                                      <p:cBhvr>
                                        <p:cTn id="22" dur="2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68732" y="296091"/>
            <a:ext cx="5582194" cy="6155531"/>
          </a:xfrm>
          <a:prstGeom prst="rect">
            <a:avLst/>
          </a:prstGeom>
          <a:noFill/>
        </p:spPr>
        <p:txBody>
          <a:bodyPr wrap="square" rtlCol="0">
            <a:spAutoFit/>
          </a:bodyPr>
          <a:lstStyle/>
          <a:p>
            <a:r>
              <a:rPr lang="en-US" sz="3600" dirty="0" err="1" smtClean="0"/>
              <a:t>বাড়ীর</a:t>
            </a:r>
            <a:r>
              <a:rPr lang="en-US" sz="3600" dirty="0" smtClean="0"/>
              <a:t> </a:t>
            </a:r>
            <a:r>
              <a:rPr lang="en-US" sz="3600" dirty="0" err="1" smtClean="0"/>
              <a:t>কাজ</a:t>
            </a:r>
            <a:endParaRPr lang="en-US" sz="3600"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smtClean="0"/>
          </a:p>
          <a:p>
            <a:endParaRPr lang="en-US" sz="2800" dirty="0" smtClean="0"/>
          </a:p>
          <a:p>
            <a:endParaRPr lang="en-US" sz="2800" dirty="0"/>
          </a:p>
          <a:p>
            <a:endParaRPr lang="en-US" sz="2800" dirty="0" smtClean="0"/>
          </a:p>
          <a:p>
            <a:endParaRPr lang="en-US" sz="2800" dirty="0"/>
          </a:p>
          <a:p>
            <a:endParaRPr lang="en-US" sz="2800" dirty="0" smtClean="0"/>
          </a:p>
          <a:p>
            <a:endParaRPr lang="en-US" sz="2800" dirty="0"/>
          </a:p>
          <a:p>
            <a:endParaRPr lang="en-US" sz="2800" dirty="0" smtClean="0"/>
          </a:p>
          <a:p>
            <a:endParaRPr lang="en-US"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2904" y="1070246"/>
            <a:ext cx="5717079" cy="3144704"/>
          </a:xfrm>
          <a:prstGeom prst="rect">
            <a:avLst/>
          </a:prstGeom>
        </p:spPr>
      </p:pic>
      <p:sp>
        <p:nvSpPr>
          <p:cNvPr id="3" name="TextBox 2"/>
          <p:cNvSpPr txBox="1"/>
          <p:nvPr/>
        </p:nvSpPr>
        <p:spPr>
          <a:xfrm>
            <a:off x="2542904" y="4685211"/>
            <a:ext cx="5782490" cy="1569660"/>
          </a:xfrm>
          <a:prstGeom prst="rect">
            <a:avLst/>
          </a:prstGeom>
          <a:noFill/>
        </p:spPr>
        <p:txBody>
          <a:bodyPr wrap="square" rtlCol="0">
            <a:spAutoFit/>
          </a:bodyPr>
          <a:lstStyle/>
          <a:p>
            <a:r>
              <a:rPr lang="en-US" sz="2400" dirty="0" smtClean="0"/>
              <a:t>১।কম্পিউটার </a:t>
            </a:r>
            <a:r>
              <a:rPr lang="en-US" sz="2400" dirty="0" err="1"/>
              <a:t>রক্ষণাবেক্ষণে</a:t>
            </a:r>
            <a:r>
              <a:rPr lang="en-US" sz="2400" dirty="0"/>
              <a:t> </a:t>
            </a:r>
            <a:r>
              <a:rPr lang="en-US" sz="2400" dirty="0" err="1"/>
              <a:t>সফটওয়্যার</a:t>
            </a:r>
            <a:r>
              <a:rPr lang="en-US" sz="2400" dirty="0"/>
              <a:t> </a:t>
            </a:r>
            <a:r>
              <a:rPr lang="en-US" sz="2400" dirty="0" err="1"/>
              <a:t>এর</a:t>
            </a:r>
            <a:r>
              <a:rPr lang="en-US" sz="2400" dirty="0"/>
              <a:t> </a:t>
            </a:r>
            <a:r>
              <a:rPr lang="en-US" sz="2400" dirty="0" err="1"/>
              <a:t>গুরুত্ব</a:t>
            </a:r>
            <a:r>
              <a:rPr lang="en-US" sz="2400" dirty="0"/>
              <a:t> </a:t>
            </a:r>
            <a:r>
              <a:rPr lang="en-US" sz="2400" dirty="0" err="1" smtClean="0"/>
              <a:t>লেখ</a:t>
            </a:r>
            <a:r>
              <a:rPr lang="en-US" sz="2400" dirty="0"/>
              <a:t>।</a:t>
            </a:r>
            <a:endParaRPr lang="en-US" sz="2400" dirty="0" smtClean="0"/>
          </a:p>
          <a:p>
            <a:r>
              <a:rPr lang="en-US" sz="2400" dirty="0" smtClean="0"/>
              <a:t>২।সফটওয়্যার </a:t>
            </a:r>
            <a:r>
              <a:rPr lang="en-US" sz="2400" dirty="0" err="1"/>
              <a:t>পাইরেসির</a:t>
            </a:r>
            <a:r>
              <a:rPr lang="en-US" sz="2400" dirty="0"/>
              <a:t> </a:t>
            </a:r>
            <a:r>
              <a:rPr lang="en-US" sz="2400" dirty="0" err="1"/>
              <a:t>বিষয়টি</a:t>
            </a:r>
            <a:r>
              <a:rPr lang="en-US" sz="2400" dirty="0"/>
              <a:t> </a:t>
            </a:r>
            <a:r>
              <a:rPr lang="en-US" sz="2400" dirty="0" err="1"/>
              <a:t>বর্ণ্না</a:t>
            </a:r>
            <a:r>
              <a:rPr lang="en-US" sz="2400" dirty="0"/>
              <a:t> </a:t>
            </a:r>
            <a:r>
              <a:rPr lang="en-US" sz="2400" dirty="0" err="1"/>
              <a:t>কর</a:t>
            </a:r>
            <a:r>
              <a:rPr lang="en-US" sz="2400" dirty="0"/>
              <a:t>।</a:t>
            </a:r>
          </a:p>
        </p:txBody>
      </p:sp>
    </p:spTree>
    <p:extLst>
      <p:ext uri="{BB962C8B-B14F-4D97-AF65-F5344CB8AC3E}">
        <p14:creationId xmlns:p14="http://schemas.microsoft.com/office/powerpoint/2010/main" val="336173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1000"/>
                                        <p:tgtEl>
                                          <p:spTgt spid="3">
                                            <p:txEl>
                                              <p:pRg st="1" end="1"/>
                                            </p:txEl>
                                          </p:spTgt>
                                        </p:tgtEl>
                                      </p:cBhvr>
                                    </p:animEffect>
                                    <p:anim calcmode="lin" valueType="num">
                                      <p:cBhvr>
                                        <p:cTn id="2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flipV="1">
            <a:off x="3041119" y="-498210"/>
            <a:ext cx="3570514" cy="5629387"/>
          </a:xfrm>
          <a:prstGeom prst="rect">
            <a:avLst/>
          </a:prstGeom>
        </p:spPr>
      </p:pic>
      <p:sp>
        <p:nvSpPr>
          <p:cNvPr id="5" name="TextBox 4"/>
          <p:cNvSpPr txBox="1"/>
          <p:nvPr/>
        </p:nvSpPr>
        <p:spPr>
          <a:xfrm flipH="1">
            <a:off x="2011681" y="4502331"/>
            <a:ext cx="5956661" cy="1015663"/>
          </a:xfrm>
          <a:prstGeom prst="rect">
            <a:avLst/>
          </a:prstGeom>
          <a:noFill/>
        </p:spPr>
        <p:txBody>
          <a:bodyPr wrap="square" rtlCol="0">
            <a:spAutoFit/>
          </a:bodyPr>
          <a:lstStyle/>
          <a:p>
            <a:r>
              <a:rPr lang="en-US" sz="6000" dirty="0" err="1" smtClean="0"/>
              <a:t>সবাইকে</a:t>
            </a:r>
            <a:r>
              <a:rPr lang="en-US" sz="6000" dirty="0" smtClean="0"/>
              <a:t> </a:t>
            </a:r>
            <a:r>
              <a:rPr lang="en-US" sz="6000" dirty="0" err="1" smtClean="0"/>
              <a:t>ধন্যবাদ</a:t>
            </a:r>
            <a:endParaRPr lang="en-US" sz="6000" dirty="0"/>
          </a:p>
        </p:txBody>
      </p:sp>
    </p:spTree>
    <p:extLst>
      <p:ext uri="{BB962C8B-B14F-4D97-AF65-F5344CB8AC3E}">
        <p14:creationId xmlns:p14="http://schemas.microsoft.com/office/powerpoint/2010/main" val="1676891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24530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27566" y="365125"/>
            <a:ext cx="8543108" cy="1350464"/>
          </a:xfrm>
        </p:spPr>
        <p:txBody>
          <a:bodyPr>
            <a:normAutofit/>
          </a:bodyPr>
          <a:lstStyle/>
          <a:p>
            <a:r>
              <a:rPr lang="en-US" sz="6000" dirty="0" err="1" smtClean="0"/>
              <a:t>শিক্ষক</a:t>
            </a:r>
            <a:r>
              <a:rPr lang="en-US" sz="6000" dirty="0" smtClean="0"/>
              <a:t> </a:t>
            </a:r>
            <a:r>
              <a:rPr lang="en-US" sz="6000" dirty="0" err="1" smtClean="0"/>
              <a:t>পরিচিতি</a:t>
            </a:r>
            <a:endParaRPr lang="en-US" sz="6000" dirty="0"/>
          </a:p>
        </p:txBody>
      </p:sp>
      <p:sp>
        <p:nvSpPr>
          <p:cNvPr id="4" name="TextBox 3"/>
          <p:cNvSpPr txBox="1"/>
          <p:nvPr/>
        </p:nvSpPr>
        <p:spPr>
          <a:xfrm>
            <a:off x="4145280" y="2060198"/>
            <a:ext cx="5050971" cy="3077766"/>
          </a:xfrm>
          <a:prstGeom prst="rect">
            <a:avLst/>
          </a:prstGeom>
          <a:noFill/>
        </p:spPr>
        <p:txBody>
          <a:bodyPr wrap="square" rtlCol="0">
            <a:spAutoFit/>
          </a:bodyPr>
          <a:lstStyle/>
          <a:p>
            <a:r>
              <a:rPr lang="en-US" sz="4800" dirty="0" err="1" smtClean="0"/>
              <a:t>রাকিবা</a:t>
            </a:r>
            <a:r>
              <a:rPr lang="en-US" sz="4800" dirty="0" smtClean="0"/>
              <a:t> </a:t>
            </a:r>
            <a:r>
              <a:rPr lang="en-US" sz="4800" dirty="0" err="1" smtClean="0"/>
              <a:t>সুলতানা</a:t>
            </a:r>
            <a:endParaRPr lang="en-US" sz="4800" dirty="0" smtClean="0"/>
          </a:p>
          <a:p>
            <a:r>
              <a:rPr lang="en-US" sz="3200" dirty="0" err="1" smtClean="0"/>
              <a:t>ডোমরাকান্দি</a:t>
            </a:r>
            <a:r>
              <a:rPr lang="en-US" sz="3200" dirty="0" smtClean="0"/>
              <a:t> </a:t>
            </a:r>
            <a:r>
              <a:rPr lang="en-US" sz="3200" dirty="0" err="1" smtClean="0"/>
              <a:t>উচ্চ</a:t>
            </a:r>
            <a:r>
              <a:rPr lang="en-US" sz="3200" dirty="0" smtClean="0"/>
              <a:t> </a:t>
            </a:r>
            <a:r>
              <a:rPr lang="en-US" sz="3200" dirty="0" err="1" smtClean="0"/>
              <a:t>বিদ্যালয়</a:t>
            </a:r>
            <a:endParaRPr lang="en-US" sz="3200" dirty="0" smtClean="0"/>
          </a:p>
          <a:p>
            <a:r>
              <a:rPr lang="en-US" sz="3200" dirty="0" err="1" smtClean="0"/>
              <a:t>সহকারী</a:t>
            </a:r>
            <a:r>
              <a:rPr lang="en-US" sz="3200" dirty="0" smtClean="0"/>
              <a:t> </a:t>
            </a:r>
            <a:r>
              <a:rPr lang="en-US" sz="3200" dirty="0" err="1" smtClean="0"/>
              <a:t>শিক্ষক</a:t>
            </a:r>
            <a:r>
              <a:rPr lang="en-US" sz="3200" dirty="0"/>
              <a:t> </a:t>
            </a:r>
            <a:r>
              <a:rPr lang="en-US" sz="3200" dirty="0" smtClean="0"/>
              <a:t>(</a:t>
            </a:r>
            <a:r>
              <a:rPr lang="en-US" sz="3200" dirty="0" err="1" smtClean="0"/>
              <a:t>আইসিটি</a:t>
            </a:r>
            <a:r>
              <a:rPr lang="en-US" sz="3200" dirty="0" smtClean="0"/>
              <a:t>)</a:t>
            </a:r>
          </a:p>
          <a:p>
            <a:r>
              <a:rPr lang="en-US" sz="3200" dirty="0" err="1" smtClean="0"/>
              <a:t>ফরিদপুর</a:t>
            </a:r>
            <a:r>
              <a:rPr lang="en-US" sz="3200" dirty="0" smtClean="0"/>
              <a:t> </a:t>
            </a:r>
            <a:r>
              <a:rPr lang="en-US" sz="3200" dirty="0" err="1" smtClean="0"/>
              <a:t>সদর</a:t>
            </a:r>
            <a:r>
              <a:rPr lang="en-US" sz="3200" dirty="0" smtClean="0"/>
              <a:t>, </a:t>
            </a:r>
            <a:r>
              <a:rPr lang="en-US" sz="3200" dirty="0" err="1" smtClean="0"/>
              <a:t>ফরিদপুর</a:t>
            </a:r>
            <a:endParaRPr lang="en-US" sz="3200" dirty="0" smtClean="0"/>
          </a:p>
          <a:p>
            <a:r>
              <a:rPr lang="en-US" sz="3200" dirty="0" smtClean="0"/>
              <a:t>rakibayusra1@gmail.com</a:t>
            </a:r>
          </a:p>
          <a:p>
            <a:endParaRPr lang="en-US"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b="6604"/>
          <a:stretch/>
        </p:blipFill>
        <p:spPr>
          <a:xfrm>
            <a:off x="636539" y="365125"/>
            <a:ext cx="2402752" cy="2702936"/>
          </a:xfrm>
          <a:prstGeom prst="rect">
            <a:avLst/>
          </a:prstGeom>
        </p:spPr>
      </p:pic>
    </p:spTree>
    <p:extLst>
      <p:ext uri="{BB962C8B-B14F-4D97-AF65-F5344CB8AC3E}">
        <p14:creationId xmlns:p14="http://schemas.microsoft.com/office/powerpoint/2010/main" val="311303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Effect transition="in" filter="fade">
                                      <p:cBhvr>
                                        <p:cTn id="23" dur="1000"/>
                                        <p:tgtEl>
                                          <p:spTgt spid="4">
                                            <p:txEl>
                                              <p:pRg st="0" end="0"/>
                                            </p:txEl>
                                          </p:spTgt>
                                        </p:tgtEl>
                                      </p:cBhvr>
                                    </p:animEffect>
                                    <p:anim calcmode="lin" valueType="num">
                                      <p:cBhvr>
                                        <p:cTn id="2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4">
                                            <p:txEl>
                                              <p:pRg st="1" end="1"/>
                                            </p:txEl>
                                          </p:spTgt>
                                        </p:tgtEl>
                                        <p:attrNameLst>
                                          <p:attrName>style.visibility</p:attrName>
                                        </p:attrNameLst>
                                      </p:cBhvr>
                                      <p:to>
                                        <p:strVal val="visible"/>
                                      </p:to>
                                    </p:set>
                                    <p:animEffect transition="in" filter="fade">
                                      <p:cBhvr>
                                        <p:cTn id="30" dur="1000"/>
                                        <p:tgtEl>
                                          <p:spTgt spid="4">
                                            <p:txEl>
                                              <p:pRg st="1" end="1"/>
                                            </p:txEl>
                                          </p:spTgt>
                                        </p:tgtEl>
                                      </p:cBhvr>
                                    </p:animEffect>
                                    <p:anim calcmode="lin" valueType="num">
                                      <p:cBhvr>
                                        <p:cTn id="31"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4">
                                            <p:txEl>
                                              <p:pRg st="2" end="2"/>
                                            </p:txEl>
                                          </p:spTgt>
                                        </p:tgtEl>
                                        <p:attrNameLst>
                                          <p:attrName>style.visibility</p:attrName>
                                        </p:attrNameLst>
                                      </p:cBhvr>
                                      <p:to>
                                        <p:strVal val="visible"/>
                                      </p:to>
                                    </p:set>
                                    <p:animEffect transition="in" filter="fade">
                                      <p:cBhvr>
                                        <p:cTn id="37" dur="1000"/>
                                        <p:tgtEl>
                                          <p:spTgt spid="4">
                                            <p:txEl>
                                              <p:pRg st="2" end="2"/>
                                            </p:txEl>
                                          </p:spTgt>
                                        </p:tgtEl>
                                      </p:cBhvr>
                                    </p:animEffect>
                                    <p:anim calcmode="lin" valueType="num">
                                      <p:cBhvr>
                                        <p:cTn id="3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4">
                                            <p:txEl>
                                              <p:pRg st="3" end="3"/>
                                            </p:txEl>
                                          </p:spTgt>
                                        </p:tgtEl>
                                        <p:attrNameLst>
                                          <p:attrName>style.visibility</p:attrName>
                                        </p:attrNameLst>
                                      </p:cBhvr>
                                      <p:to>
                                        <p:strVal val="visible"/>
                                      </p:to>
                                    </p:set>
                                    <p:animEffect transition="in" filter="fade">
                                      <p:cBhvr>
                                        <p:cTn id="44" dur="1000"/>
                                        <p:tgtEl>
                                          <p:spTgt spid="4">
                                            <p:txEl>
                                              <p:pRg st="3" end="3"/>
                                            </p:txEl>
                                          </p:spTgt>
                                        </p:tgtEl>
                                      </p:cBhvr>
                                    </p:animEffect>
                                    <p:anim calcmode="lin" valueType="num">
                                      <p:cBhvr>
                                        <p:cTn id="4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4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4">
                                            <p:txEl>
                                              <p:pRg st="4" end="4"/>
                                            </p:txEl>
                                          </p:spTgt>
                                        </p:tgtEl>
                                        <p:attrNameLst>
                                          <p:attrName>style.visibility</p:attrName>
                                        </p:attrNameLst>
                                      </p:cBhvr>
                                      <p:to>
                                        <p:strVal val="visible"/>
                                      </p:to>
                                    </p:set>
                                    <p:animEffect transition="in" filter="fade">
                                      <p:cBhvr>
                                        <p:cTn id="51" dur="1000"/>
                                        <p:tgtEl>
                                          <p:spTgt spid="4">
                                            <p:txEl>
                                              <p:pRg st="4" end="4"/>
                                            </p:txEl>
                                          </p:spTgt>
                                        </p:tgtEl>
                                      </p:cBhvr>
                                    </p:animEffect>
                                    <p:anim calcmode="lin" valueType="num">
                                      <p:cBhvr>
                                        <p:cTn id="5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5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00808" y="1635698"/>
            <a:ext cx="6611673" cy="3354765"/>
          </a:xfrm>
          <a:prstGeom prst="rect">
            <a:avLst/>
          </a:prstGeom>
          <a:noFill/>
        </p:spPr>
        <p:txBody>
          <a:bodyPr wrap="square" rtlCol="0">
            <a:spAutoFit/>
          </a:bodyPr>
          <a:lstStyle/>
          <a:p>
            <a:r>
              <a:rPr lang="en-US" sz="6000" dirty="0" err="1" smtClean="0"/>
              <a:t>পাঠ</a:t>
            </a:r>
            <a:r>
              <a:rPr lang="en-US" sz="6000" dirty="0" smtClean="0"/>
              <a:t> </a:t>
            </a:r>
            <a:r>
              <a:rPr lang="en-US" sz="6000" dirty="0" err="1" smtClean="0"/>
              <a:t>পরিচিতি</a:t>
            </a:r>
            <a:endParaRPr lang="en-US" sz="6000" dirty="0" smtClean="0"/>
          </a:p>
          <a:p>
            <a:r>
              <a:rPr lang="en-US" sz="4000" dirty="0" smtClean="0"/>
              <a:t> </a:t>
            </a:r>
            <a:r>
              <a:rPr lang="en-US" sz="2800" dirty="0" err="1" smtClean="0"/>
              <a:t>বিষয়ঃ</a:t>
            </a:r>
            <a:r>
              <a:rPr lang="en-US" sz="2800" dirty="0" smtClean="0"/>
              <a:t> </a:t>
            </a:r>
            <a:r>
              <a:rPr lang="en-US" sz="2800" dirty="0" err="1" smtClean="0"/>
              <a:t>তথ্য</a:t>
            </a:r>
            <a:r>
              <a:rPr lang="en-US" sz="2800" dirty="0" smtClean="0"/>
              <a:t> ও </a:t>
            </a:r>
            <a:r>
              <a:rPr lang="en-US" sz="2800" dirty="0" err="1" smtClean="0"/>
              <a:t>যোগাযোগ</a:t>
            </a:r>
            <a:r>
              <a:rPr lang="en-US" sz="2800" dirty="0" smtClean="0"/>
              <a:t> </a:t>
            </a:r>
            <a:r>
              <a:rPr lang="en-US" sz="2800" dirty="0" err="1" smtClean="0"/>
              <a:t>প্রযুক্তি</a:t>
            </a:r>
            <a:endParaRPr lang="en-US" sz="2800" dirty="0" smtClean="0"/>
          </a:p>
          <a:p>
            <a:r>
              <a:rPr lang="en-US" sz="2800" dirty="0" smtClean="0"/>
              <a:t> </a:t>
            </a:r>
            <a:r>
              <a:rPr lang="en-US" sz="2800" dirty="0" err="1" smtClean="0"/>
              <a:t>শ্রেণিঃ</a:t>
            </a:r>
            <a:r>
              <a:rPr lang="en-US" sz="2800" dirty="0" smtClean="0"/>
              <a:t> </a:t>
            </a:r>
            <a:r>
              <a:rPr lang="en-US" sz="2800" dirty="0" err="1" smtClean="0"/>
              <a:t>নবম</a:t>
            </a:r>
            <a:endParaRPr lang="en-US" sz="2800" dirty="0" smtClean="0"/>
          </a:p>
          <a:p>
            <a:r>
              <a:rPr lang="en-US" sz="2800" dirty="0" smtClean="0"/>
              <a:t> </a:t>
            </a:r>
            <a:r>
              <a:rPr lang="en-US" sz="2800" dirty="0" err="1" smtClean="0"/>
              <a:t>অধ্যায়ঃ</a:t>
            </a:r>
            <a:r>
              <a:rPr lang="en-US" sz="2800" dirty="0" smtClean="0"/>
              <a:t> ২য়</a:t>
            </a:r>
          </a:p>
          <a:p>
            <a:r>
              <a:rPr lang="en-US" sz="2800" dirty="0" smtClean="0"/>
              <a:t> </a:t>
            </a:r>
            <a:r>
              <a:rPr lang="en-US" sz="2800" dirty="0" err="1" smtClean="0"/>
              <a:t>সময়ঃ</a:t>
            </a:r>
            <a:r>
              <a:rPr lang="en-US" sz="2800" dirty="0" smtClean="0"/>
              <a:t> ৫০ </a:t>
            </a:r>
            <a:r>
              <a:rPr lang="en-US" sz="2800" dirty="0" err="1" smtClean="0"/>
              <a:t>মিনিট</a:t>
            </a:r>
            <a:endParaRPr lang="en-US" sz="2800" dirty="0" smtClean="0"/>
          </a:p>
          <a:p>
            <a:r>
              <a:rPr lang="en-US" sz="2800" dirty="0" smtClean="0"/>
              <a:t> </a:t>
            </a:r>
            <a:r>
              <a:rPr lang="en-US" sz="2800" dirty="0" err="1" smtClean="0"/>
              <a:t>তারিখঃ</a:t>
            </a:r>
            <a:r>
              <a:rPr lang="en-US" sz="2800" dirty="0" smtClean="0"/>
              <a:t> ১০ </a:t>
            </a:r>
            <a:r>
              <a:rPr lang="en-US" sz="2800" dirty="0" err="1" smtClean="0"/>
              <a:t>মে</a:t>
            </a:r>
            <a:r>
              <a:rPr lang="en-US" sz="2800" dirty="0" smtClean="0"/>
              <a:t> ২০২৫</a:t>
            </a:r>
            <a:endParaRPr lang="en-US" sz="2800" dirty="0"/>
          </a:p>
        </p:txBody>
      </p:sp>
    </p:spTree>
    <p:extLst>
      <p:ext uri="{BB962C8B-B14F-4D97-AF65-F5344CB8AC3E}">
        <p14:creationId xmlns:p14="http://schemas.microsoft.com/office/powerpoint/2010/main" val="2143375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8971" y="2282024"/>
            <a:ext cx="2095500" cy="16764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44453" y="4335239"/>
            <a:ext cx="1981200" cy="14859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4740" y="4306420"/>
            <a:ext cx="1962150" cy="1409700"/>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17451" y="346668"/>
            <a:ext cx="2705100" cy="1685925"/>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35053" y="2185324"/>
            <a:ext cx="2619375" cy="1743075"/>
          </a:xfrm>
          <a:prstGeom prst="rect">
            <a:avLst/>
          </a:prstGeom>
        </p:spPr>
      </p:pic>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60511" y="346668"/>
            <a:ext cx="3028950" cy="1514475"/>
          </a:xfrm>
          <a:prstGeom prst="rect">
            <a:avLst/>
          </a:prstGeom>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0923" y="389530"/>
            <a:ext cx="3200400" cy="1428750"/>
          </a:xfrm>
          <a:prstGeom prst="rect">
            <a:avLst/>
          </a:prstGeom>
        </p:spPr>
      </p:pic>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97354" y="2223423"/>
            <a:ext cx="2733675" cy="1666875"/>
          </a:xfrm>
          <a:prstGeom prst="rect">
            <a:avLst/>
          </a:prstGeom>
        </p:spPr>
      </p:pic>
      <p:sp>
        <p:nvSpPr>
          <p:cNvPr id="16" name="TextBox 15"/>
          <p:cNvSpPr txBox="1"/>
          <p:nvPr/>
        </p:nvSpPr>
        <p:spPr>
          <a:xfrm>
            <a:off x="3744453" y="6064900"/>
            <a:ext cx="6918245" cy="584775"/>
          </a:xfrm>
          <a:prstGeom prst="rect">
            <a:avLst/>
          </a:prstGeom>
          <a:noFill/>
        </p:spPr>
        <p:txBody>
          <a:bodyPr wrap="square" rtlCol="0">
            <a:spAutoFit/>
          </a:bodyPr>
          <a:lstStyle/>
          <a:p>
            <a:r>
              <a:rPr lang="en-US" sz="3200" dirty="0" err="1" smtClean="0"/>
              <a:t>উপরের</a:t>
            </a:r>
            <a:r>
              <a:rPr lang="en-US" sz="3200" dirty="0" smtClean="0"/>
              <a:t> </a:t>
            </a:r>
            <a:r>
              <a:rPr lang="en-US" sz="3200" dirty="0" err="1" smtClean="0"/>
              <a:t>চিত্রগুলো</a:t>
            </a:r>
            <a:r>
              <a:rPr lang="en-US" sz="3200" dirty="0"/>
              <a:t> </a:t>
            </a:r>
            <a:r>
              <a:rPr lang="en-US" sz="3200" dirty="0" err="1" smtClean="0"/>
              <a:t>দেখি</a:t>
            </a:r>
            <a:endParaRPr lang="en-US" sz="3200" dirty="0"/>
          </a:p>
        </p:txBody>
      </p:sp>
    </p:spTree>
    <p:extLst>
      <p:ext uri="{BB962C8B-B14F-4D97-AF65-F5344CB8AC3E}">
        <p14:creationId xmlns:p14="http://schemas.microsoft.com/office/powerpoint/2010/main" val="1769280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circle(in)">
                                      <p:cBhvr>
                                        <p:cTn id="25" dur="20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down)">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wheel(1)">
                                      <p:cBhvr>
                                        <p:cTn id="35" dur="20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circle(in)">
                                      <p:cBhvr>
                                        <p:cTn id="40" dur="200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wipe(down)">
                                      <p:cBhvr>
                                        <p:cTn id="4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70182" y="2386149"/>
            <a:ext cx="10145864" cy="1569660"/>
          </a:xfrm>
          <a:prstGeom prst="rect">
            <a:avLst/>
          </a:prstGeom>
          <a:noFill/>
        </p:spPr>
        <p:txBody>
          <a:bodyPr wrap="square" rtlCol="0">
            <a:spAutoFit/>
          </a:bodyPr>
          <a:lstStyle/>
          <a:p>
            <a:r>
              <a:rPr lang="en-US" sz="6000" dirty="0" smtClean="0"/>
              <a:t>          </a:t>
            </a:r>
          </a:p>
          <a:p>
            <a:r>
              <a:rPr lang="en-US" sz="3600" dirty="0" err="1" smtClean="0"/>
              <a:t>কম্পিউটার</a:t>
            </a:r>
            <a:r>
              <a:rPr lang="en-US" sz="3600" dirty="0" smtClean="0"/>
              <a:t> </a:t>
            </a:r>
            <a:r>
              <a:rPr lang="en-US" sz="3600" dirty="0"/>
              <a:t>ও </a:t>
            </a:r>
            <a:r>
              <a:rPr lang="en-US" sz="3600" dirty="0" err="1" smtClean="0"/>
              <a:t>কম্পিউটার</a:t>
            </a:r>
            <a:r>
              <a:rPr lang="en-US" sz="3600" dirty="0" smtClean="0"/>
              <a:t> </a:t>
            </a:r>
            <a:r>
              <a:rPr lang="en-US" sz="3600" dirty="0" err="1" smtClean="0"/>
              <a:t>ব্যবহারকারীর</a:t>
            </a:r>
            <a:r>
              <a:rPr lang="en-US" sz="3600" dirty="0" smtClean="0"/>
              <a:t> </a:t>
            </a:r>
            <a:r>
              <a:rPr lang="en-US" sz="3600" dirty="0" err="1"/>
              <a:t>নিরাপত্তা</a:t>
            </a:r>
            <a:endParaRPr lang="en-US" sz="3600" dirty="0"/>
          </a:p>
        </p:txBody>
      </p:sp>
    </p:spTree>
    <p:extLst>
      <p:ext uri="{BB962C8B-B14F-4D97-AF65-F5344CB8AC3E}">
        <p14:creationId xmlns:p14="http://schemas.microsoft.com/office/powerpoint/2010/main" val="42346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36914" y="513806"/>
            <a:ext cx="9370423" cy="3908762"/>
          </a:xfrm>
          <a:prstGeom prst="rect">
            <a:avLst/>
          </a:prstGeom>
          <a:noFill/>
        </p:spPr>
        <p:txBody>
          <a:bodyPr wrap="square" rtlCol="0">
            <a:spAutoFit/>
          </a:bodyPr>
          <a:lstStyle/>
          <a:p>
            <a:r>
              <a:rPr lang="en-US" sz="4000" dirty="0" err="1" smtClean="0"/>
              <a:t>শিখনফল</a:t>
            </a:r>
            <a:endParaRPr lang="en-US" sz="4000" dirty="0" smtClean="0"/>
          </a:p>
          <a:p>
            <a:endParaRPr lang="en-US" sz="4000" dirty="0"/>
          </a:p>
          <a:p>
            <a:r>
              <a:rPr lang="en-US" sz="2800" dirty="0" err="1"/>
              <a:t>এই</a:t>
            </a:r>
            <a:r>
              <a:rPr lang="en-US" sz="2800" dirty="0"/>
              <a:t> </a:t>
            </a:r>
            <a:r>
              <a:rPr lang="en-US" sz="2800" dirty="0" err="1"/>
              <a:t>পাঠ</a:t>
            </a:r>
            <a:r>
              <a:rPr lang="en-US" sz="2800" dirty="0"/>
              <a:t> </a:t>
            </a:r>
            <a:r>
              <a:rPr lang="en-US" sz="2800" dirty="0" err="1"/>
              <a:t>শেষে</a:t>
            </a:r>
            <a:r>
              <a:rPr lang="en-US" sz="2800" dirty="0"/>
              <a:t> </a:t>
            </a:r>
            <a:r>
              <a:rPr lang="en-US" sz="2800" dirty="0" err="1" smtClean="0"/>
              <a:t>আমরা</a:t>
            </a:r>
            <a:r>
              <a:rPr lang="en-US" sz="2800" dirty="0" smtClean="0"/>
              <a:t> </a:t>
            </a:r>
            <a:r>
              <a:rPr lang="en-US" sz="2800" dirty="0" err="1" smtClean="0"/>
              <a:t>যা</a:t>
            </a:r>
            <a:r>
              <a:rPr lang="en-US" sz="2800" dirty="0" smtClean="0"/>
              <a:t> </a:t>
            </a:r>
            <a:r>
              <a:rPr lang="en-US" sz="2800" dirty="0" err="1" smtClean="0"/>
              <a:t>শিখবো</a:t>
            </a:r>
            <a:r>
              <a:rPr lang="en-US" sz="2800" dirty="0" smtClean="0"/>
              <a:t>…………</a:t>
            </a:r>
            <a:endParaRPr lang="en-US" sz="2800" dirty="0"/>
          </a:p>
          <a:p>
            <a:pPr marL="285750" indent="-285750">
              <a:buFont typeface="Wingdings" panose="05000000000000000000" pitchFamily="2" charset="2"/>
              <a:buChar char="v"/>
            </a:pPr>
            <a:r>
              <a:rPr lang="en-US" sz="2800" dirty="0" err="1"/>
              <a:t>কম্পিউটার</a:t>
            </a:r>
            <a:r>
              <a:rPr lang="en-US" sz="2800" dirty="0"/>
              <a:t> </a:t>
            </a:r>
            <a:r>
              <a:rPr lang="en-US" sz="2800" dirty="0" err="1"/>
              <a:t>রক্ষণাবেক্ষণ</a:t>
            </a:r>
            <a:r>
              <a:rPr lang="en-US" sz="2800" dirty="0"/>
              <a:t> </a:t>
            </a:r>
            <a:r>
              <a:rPr lang="en-US" sz="2800" dirty="0" err="1" smtClean="0"/>
              <a:t>কী</a:t>
            </a:r>
            <a:r>
              <a:rPr lang="en-US" sz="2800" dirty="0"/>
              <a:t>?</a:t>
            </a:r>
          </a:p>
          <a:p>
            <a:pPr marL="285750" indent="-285750">
              <a:buFont typeface="Wingdings" panose="05000000000000000000" pitchFamily="2" charset="2"/>
              <a:buChar char="v"/>
            </a:pPr>
            <a:r>
              <a:rPr lang="en-US" sz="2800" dirty="0" err="1" smtClean="0"/>
              <a:t>কম্পিউটার</a:t>
            </a:r>
            <a:r>
              <a:rPr lang="en-US" sz="2800" dirty="0" smtClean="0"/>
              <a:t> ,</a:t>
            </a:r>
            <a:r>
              <a:rPr lang="en-US" sz="2800" dirty="0" err="1" smtClean="0"/>
              <a:t>তথ্য-উপাত্ত</a:t>
            </a:r>
            <a:r>
              <a:rPr lang="en-US" sz="2800" dirty="0" smtClean="0"/>
              <a:t> ও </a:t>
            </a:r>
            <a:r>
              <a:rPr lang="en-US" sz="2800" dirty="0" err="1" smtClean="0"/>
              <a:t>সফটওইয়্যার-এর</a:t>
            </a:r>
            <a:r>
              <a:rPr lang="en-US" sz="2800" dirty="0" smtClean="0"/>
              <a:t> </a:t>
            </a:r>
            <a:r>
              <a:rPr lang="en-US" sz="2800" dirty="0" err="1" smtClean="0"/>
              <a:t>নিরাপত্তায়</a:t>
            </a:r>
            <a:r>
              <a:rPr lang="en-US" sz="2800" dirty="0" smtClean="0"/>
              <a:t>     </a:t>
            </a:r>
            <a:r>
              <a:rPr lang="en-US" sz="2800" dirty="0" err="1" smtClean="0"/>
              <a:t>ইউনিক</a:t>
            </a:r>
            <a:r>
              <a:rPr lang="en-US" sz="2800" dirty="0" smtClean="0"/>
              <a:t> </a:t>
            </a:r>
            <a:r>
              <a:rPr lang="en-US" sz="2800" dirty="0" err="1" smtClean="0"/>
              <a:t>পাসওয়ার্ড</a:t>
            </a:r>
            <a:r>
              <a:rPr lang="en-US" sz="2800" dirty="0" smtClean="0"/>
              <a:t> ও </a:t>
            </a:r>
            <a:r>
              <a:rPr lang="en-US" sz="2800" dirty="0" err="1" smtClean="0"/>
              <a:t>এন্টি</a:t>
            </a:r>
            <a:r>
              <a:rPr lang="en-US" sz="2800" dirty="0" smtClean="0"/>
              <a:t> </a:t>
            </a:r>
            <a:r>
              <a:rPr lang="en-US" sz="2800" dirty="0" err="1" smtClean="0"/>
              <a:t>ভাইরাস</a:t>
            </a:r>
            <a:r>
              <a:rPr lang="en-US" sz="2800" dirty="0" smtClean="0"/>
              <a:t> </a:t>
            </a:r>
            <a:r>
              <a:rPr lang="en-US" sz="2800" dirty="0" err="1" smtClean="0"/>
              <a:t>ব্যবহারের</a:t>
            </a:r>
            <a:r>
              <a:rPr lang="en-US" sz="2800" dirty="0" smtClean="0"/>
              <a:t> </a:t>
            </a:r>
          </a:p>
          <a:p>
            <a:r>
              <a:rPr lang="en-US" sz="2800" dirty="0" smtClean="0"/>
              <a:t>   </a:t>
            </a:r>
            <a:r>
              <a:rPr lang="en-US" sz="2800" dirty="0" err="1" smtClean="0"/>
              <a:t>গুরুত্ব</a:t>
            </a:r>
            <a:r>
              <a:rPr lang="en-US" sz="2800" dirty="0" smtClean="0"/>
              <a:t> </a:t>
            </a:r>
            <a:r>
              <a:rPr lang="en-US" sz="2800" dirty="0" err="1" smtClean="0"/>
              <a:t>ব্যাখ্যা</a:t>
            </a:r>
            <a:r>
              <a:rPr lang="en-US" sz="2800" dirty="0" smtClean="0"/>
              <a:t> </a:t>
            </a:r>
            <a:r>
              <a:rPr lang="en-US" sz="2800" dirty="0" err="1" smtClean="0"/>
              <a:t>করতে</a:t>
            </a:r>
            <a:r>
              <a:rPr lang="en-US" sz="2800" dirty="0" smtClean="0"/>
              <a:t> </a:t>
            </a:r>
            <a:r>
              <a:rPr lang="en-US" sz="2800" dirty="0" err="1" smtClean="0"/>
              <a:t>পারবে</a:t>
            </a:r>
            <a:r>
              <a:rPr lang="en-US" sz="2800" dirty="0" smtClean="0"/>
              <a:t>।</a:t>
            </a:r>
          </a:p>
          <a:p>
            <a:pPr marL="285750" indent="-285750">
              <a:buFont typeface="Wingdings" panose="05000000000000000000" pitchFamily="2" charset="2"/>
              <a:buChar char="v"/>
            </a:pPr>
            <a:r>
              <a:rPr lang="en-US" sz="2800" dirty="0" err="1" smtClean="0"/>
              <a:t>সফটওয়্যার</a:t>
            </a:r>
            <a:r>
              <a:rPr lang="en-US" sz="2800" dirty="0" smtClean="0"/>
              <a:t> </a:t>
            </a:r>
            <a:r>
              <a:rPr lang="en-US" sz="2800" dirty="0" err="1"/>
              <a:t>এর</a:t>
            </a:r>
            <a:r>
              <a:rPr lang="en-US" sz="2800" dirty="0"/>
              <a:t> </a:t>
            </a:r>
            <a:r>
              <a:rPr lang="en-US" sz="2800" dirty="0" err="1"/>
              <a:t>পাইরেসির</a:t>
            </a:r>
            <a:r>
              <a:rPr lang="en-US" sz="2800" dirty="0"/>
              <a:t> </a:t>
            </a:r>
            <a:r>
              <a:rPr lang="en-US" sz="2800" dirty="0" err="1"/>
              <a:t>বিষয়টি</a:t>
            </a:r>
            <a:r>
              <a:rPr lang="en-US" sz="2800" dirty="0"/>
              <a:t> </a:t>
            </a:r>
            <a:r>
              <a:rPr lang="en-US" sz="2800" dirty="0" err="1"/>
              <a:t>বর্ণ্না</a:t>
            </a:r>
            <a:r>
              <a:rPr lang="en-US" sz="2800" dirty="0"/>
              <a:t> </a:t>
            </a:r>
            <a:r>
              <a:rPr lang="en-US" sz="2800" dirty="0" err="1"/>
              <a:t>করতে</a:t>
            </a:r>
            <a:r>
              <a:rPr lang="en-US" sz="2800" dirty="0"/>
              <a:t> </a:t>
            </a:r>
            <a:r>
              <a:rPr lang="en-US" sz="2800" dirty="0" err="1"/>
              <a:t>পারবে</a:t>
            </a:r>
            <a:r>
              <a:rPr lang="en-US" sz="2800" dirty="0"/>
              <a:t>। </a:t>
            </a:r>
          </a:p>
        </p:txBody>
      </p:sp>
    </p:spTree>
    <p:extLst>
      <p:ext uri="{BB962C8B-B14F-4D97-AF65-F5344CB8AC3E}">
        <p14:creationId xmlns:p14="http://schemas.microsoft.com/office/powerpoint/2010/main" val="2757607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additive="base">
                                        <p:cTn id="36"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additive="base">
                                        <p:cTn id="4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29942" y="792480"/>
            <a:ext cx="4158750" cy="285434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8868" y="792480"/>
            <a:ext cx="3892877" cy="2816437"/>
          </a:xfrm>
          <a:prstGeom prst="rect">
            <a:avLst/>
          </a:prstGeom>
        </p:spPr>
      </p:pic>
      <p:sp>
        <p:nvSpPr>
          <p:cNvPr id="2" name="TextBox 1"/>
          <p:cNvSpPr txBox="1"/>
          <p:nvPr/>
        </p:nvSpPr>
        <p:spPr>
          <a:xfrm>
            <a:off x="2185852" y="3812178"/>
            <a:ext cx="2177142" cy="670559"/>
          </a:xfrm>
          <a:prstGeom prst="rect">
            <a:avLst/>
          </a:prstGeom>
          <a:noFill/>
        </p:spPr>
        <p:txBody>
          <a:bodyPr wrap="square" rtlCol="0">
            <a:spAutoFit/>
          </a:bodyPr>
          <a:lstStyle/>
          <a:p>
            <a:r>
              <a:rPr lang="en-US" sz="3600" dirty="0" err="1" smtClean="0">
                <a:solidFill>
                  <a:srgbClr val="C00000"/>
                </a:solidFill>
              </a:rPr>
              <a:t>ডেস্কটপ</a:t>
            </a:r>
            <a:endParaRPr lang="en-US" sz="3600" dirty="0">
              <a:solidFill>
                <a:srgbClr val="C00000"/>
              </a:solidFill>
            </a:endParaRPr>
          </a:p>
        </p:txBody>
      </p:sp>
      <p:sp>
        <p:nvSpPr>
          <p:cNvPr id="5" name="TextBox 4"/>
          <p:cNvSpPr txBox="1"/>
          <p:nvPr/>
        </p:nvSpPr>
        <p:spPr>
          <a:xfrm>
            <a:off x="6400800" y="3836406"/>
            <a:ext cx="3526971" cy="646331"/>
          </a:xfrm>
          <a:prstGeom prst="rect">
            <a:avLst/>
          </a:prstGeom>
          <a:noFill/>
        </p:spPr>
        <p:txBody>
          <a:bodyPr wrap="square" rtlCol="0">
            <a:spAutoFit/>
          </a:bodyPr>
          <a:lstStyle/>
          <a:p>
            <a:r>
              <a:rPr lang="en-US" sz="3600" dirty="0" err="1" smtClean="0">
                <a:solidFill>
                  <a:srgbClr val="C00000"/>
                </a:solidFill>
              </a:rPr>
              <a:t>ল্যাপটপ</a:t>
            </a:r>
            <a:endParaRPr lang="en-US" sz="3600" dirty="0">
              <a:solidFill>
                <a:srgbClr val="C00000"/>
              </a:solidFill>
            </a:endParaRPr>
          </a:p>
        </p:txBody>
      </p:sp>
      <p:sp>
        <p:nvSpPr>
          <p:cNvPr id="6" name="TextBox 5"/>
          <p:cNvSpPr txBox="1"/>
          <p:nvPr/>
        </p:nvSpPr>
        <p:spPr>
          <a:xfrm>
            <a:off x="1288868" y="5104229"/>
            <a:ext cx="8482148" cy="1077218"/>
          </a:xfrm>
          <a:prstGeom prst="rect">
            <a:avLst/>
          </a:prstGeom>
          <a:noFill/>
        </p:spPr>
        <p:txBody>
          <a:bodyPr wrap="square" rtlCol="0">
            <a:spAutoFit/>
          </a:bodyPr>
          <a:lstStyle/>
          <a:p>
            <a:r>
              <a:rPr lang="en-US" sz="1600" dirty="0" err="1" smtClean="0">
                <a:solidFill>
                  <a:srgbClr val="00B0F0"/>
                </a:solidFill>
              </a:rPr>
              <a:t>কম্পিউটার</a:t>
            </a:r>
            <a:r>
              <a:rPr lang="as-IN" sz="1600" dirty="0" smtClean="0">
                <a:solidFill>
                  <a:srgbClr val="00B0F0"/>
                </a:solidFill>
              </a:rPr>
              <a:t> </a:t>
            </a:r>
            <a:r>
              <a:rPr lang="as-IN" sz="1600" dirty="0">
                <a:solidFill>
                  <a:srgbClr val="00B0F0"/>
                </a:solidFill>
              </a:rPr>
              <a:t>(</a:t>
            </a:r>
            <a:r>
              <a:rPr lang="en-US" sz="1600" dirty="0">
                <a:solidFill>
                  <a:srgbClr val="00B0F0"/>
                </a:solidFill>
              </a:rPr>
              <a:t>Computer) </a:t>
            </a:r>
            <a:r>
              <a:rPr lang="as-IN" sz="1600" dirty="0">
                <a:solidFill>
                  <a:schemeClr val="tx2"/>
                </a:solidFill>
              </a:rPr>
              <a:t>শব্দটি গ্রিক "কম্পিউট" (</a:t>
            </a:r>
            <a:r>
              <a:rPr lang="en-US" sz="1600" dirty="0">
                <a:solidFill>
                  <a:schemeClr val="tx2"/>
                </a:solidFill>
              </a:rPr>
              <a:t>compute) </a:t>
            </a:r>
            <a:r>
              <a:rPr lang="as-IN" sz="1600" dirty="0">
                <a:solidFill>
                  <a:schemeClr val="tx2"/>
                </a:solidFill>
              </a:rPr>
              <a:t>শব্দ থেকে এসেছে। </a:t>
            </a:r>
            <a:r>
              <a:rPr lang="en-US" sz="1600" dirty="0">
                <a:solidFill>
                  <a:schemeClr val="tx2"/>
                </a:solidFill>
              </a:rPr>
              <a:t>Compute </a:t>
            </a:r>
            <a:r>
              <a:rPr lang="as-IN" sz="1600" dirty="0">
                <a:solidFill>
                  <a:schemeClr val="tx2"/>
                </a:solidFill>
              </a:rPr>
              <a:t>শব্দের অর্থ হিসাব বা গণনা করা। আর কম্পিউটার (</a:t>
            </a:r>
            <a:r>
              <a:rPr lang="en-US" sz="1600" dirty="0">
                <a:solidFill>
                  <a:schemeClr val="tx2"/>
                </a:solidFill>
              </a:rPr>
              <a:t>Computer) </a:t>
            </a:r>
            <a:r>
              <a:rPr lang="as-IN" sz="1600" dirty="0">
                <a:solidFill>
                  <a:schemeClr val="tx2"/>
                </a:solidFill>
              </a:rPr>
              <a:t>শব্দের অর্থ গণনাকারী যন্ত্র। কিন্তু এখন আর কম্পিউটারকে শুধু গণনাকারী যন্ত্র বলা যায় না। কম্পিউটার এমন এক যন্ত্র যা তথ্য গ্রহণ করে এবং বিভিন্ন প্রক্রিয়ার মাধ্যমে তা বিশ্লেষণ ও উপস্থাপন করে।</a:t>
            </a:r>
            <a:endParaRPr lang="en-US" sz="1600" dirty="0">
              <a:solidFill>
                <a:srgbClr val="C00000"/>
              </a:solidFill>
            </a:endParaRPr>
          </a:p>
        </p:txBody>
      </p:sp>
    </p:spTree>
    <p:extLst>
      <p:ext uri="{BB962C8B-B14F-4D97-AF65-F5344CB8AC3E}">
        <p14:creationId xmlns:p14="http://schemas.microsoft.com/office/powerpoint/2010/main" val="4008887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0324" y="3730340"/>
            <a:ext cx="11373394" cy="3908762"/>
          </a:xfrm>
          <a:prstGeom prst="rect">
            <a:avLst/>
          </a:prstGeom>
          <a:noFill/>
          <a:ln>
            <a:noFill/>
          </a:ln>
        </p:spPr>
        <p:txBody>
          <a:bodyPr wrap="square" rtlCol="0">
            <a:spAutoFit/>
          </a:bodyPr>
          <a:lstStyle/>
          <a:p>
            <a:r>
              <a:rPr lang="en-US" sz="2800" dirty="0" err="1">
                <a:ln w="0"/>
                <a:solidFill>
                  <a:srgbClr val="C00000"/>
                </a:solidFill>
                <a:effectLst>
                  <a:outerShdw blurRad="38100" dist="25400" dir="5400000" algn="ctr" rotWithShape="0">
                    <a:srgbClr val="6E747A">
                      <a:alpha val="43000"/>
                    </a:srgbClr>
                  </a:outerShdw>
                </a:effectLst>
              </a:rPr>
              <a:t>কম্পিউটার</a:t>
            </a:r>
            <a:r>
              <a:rPr lang="en-US" sz="2800" dirty="0">
                <a:ln w="0"/>
                <a:solidFill>
                  <a:srgbClr val="C00000"/>
                </a:solidFill>
                <a:effectLst>
                  <a:outerShdw blurRad="38100" dist="25400" dir="5400000" algn="ctr" rotWithShape="0">
                    <a:srgbClr val="6E747A">
                      <a:alpha val="43000"/>
                    </a:srgbClr>
                  </a:outerShdw>
                </a:effectLst>
              </a:rPr>
              <a:t> </a:t>
            </a:r>
            <a:r>
              <a:rPr lang="en-US" sz="2800" dirty="0" err="1" smtClean="0">
                <a:ln w="0"/>
                <a:solidFill>
                  <a:srgbClr val="C00000"/>
                </a:solidFill>
                <a:effectLst>
                  <a:outerShdw blurRad="38100" dist="25400" dir="5400000" algn="ctr" rotWithShape="0">
                    <a:srgbClr val="6E747A">
                      <a:alpha val="43000"/>
                    </a:srgbClr>
                  </a:outerShdw>
                </a:effectLst>
              </a:rPr>
              <a:t>রক্ষণাবেক্ষণঃ</a:t>
            </a:r>
            <a:endParaRPr lang="en-US" sz="2800" dirty="0" smtClean="0">
              <a:ln w="0"/>
              <a:solidFill>
                <a:srgbClr val="C00000"/>
              </a:solidFill>
              <a:effectLst>
                <a:outerShdw blurRad="38100" dist="25400" dir="5400000" algn="ctr" rotWithShape="0">
                  <a:srgbClr val="6E747A">
                    <a:alpha val="43000"/>
                  </a:srgbClr>
                </a:outerShdw>
              </a:effectLst>
            </a:endParaRPr>
          </a:p>
          <a:p>
            <a:endParaRPr lang="en-US" dirty="0" smtClean="0">
              <a:ln w="0"/>
              <a:solidFill>
                <a:srgbClr val="00B0F0"/>
              </a:solidFill>
              <a:effectLst>
                <a:outerShdw blurRad="38100" dist="25400" dir="5400000" algn="ctr" rotWithShape="0">
                  <a:srgbClr val="6E747A">
                    <a:alpha val="43000"/>
                  </a:srgbClr>
                </a:outerShdw>
              </a:effectLst>
            </a:endParaRPr>
          </a:p>
          <a:p>
            <a:r>
              <a:rPr lang="en-US" sz="2000" dirty="0" smtClean="0">
                <a:ln w="0">
                  <a:noFill/>
                </a:ln>
                <a:solidFill>
                  <a:srgbClr val="00B0F0"/>
                </a:solidFill>
                <a:effectLst>
                  <a:outerShdw blurRad="38100" dist="25400" dir="5400000" algn="ctr" rotWithShape="0">
                    <a:srgbClr val="6E747A">
                      <a:alpha val="43000"/>
                    </a:srgbClr>
                  </a:outerShdw>
                </a:effectLst>
              </a:rPr>
              <a:t>ক</a:t>
            </a:r>
            <a:r>
              <a:rPr lang="as-IN" sz="2000" dirty="0" smtClean="0">
                <a:ln w="0">
                  <a:noFill/>
                </a:ln>
                <a:solidFill>
                  <a:srgbClr val="00B0F0"/>
                </a:solidFill>
                <a:effectLst>
                  <a:outerShdw blurRad="38100" dist="19050" dir="2700000" algn="tl" rotWithShape="0">
                    <a:schemeClr val="dk1">
                      <a:alpha val="40000"/>
                    </a:schemeClr>
                  </a:outerShdw>
                </a:effectLst>
              </a:rPr>
              <a:t>ম্পিউটার</a:t>
            </a:r>
            <a:r>
              <a:rPr lang="as-IN" sz="2000" dirty="0" smtClean="0">
                <a:ln w="0">
                  <a:noFill/>
                </a:ln>
                <a:solidFill>
                  <a:srgbClr val="00B0F0"/>
                </a:solidFill>
                <a:effectLst>
                  <a:outerShdw blurRad="38100" dist="25400" dir="5400000" algn="ctr" rotWithShape="0">
                    <a:srgbClr val="6E747A">
                      <a:alpha val="43000"/>
                    </a:srgbClr>
                  </a:outerShdw>
                </a:effectLst>
              </a:rPr>
              <a:t> </a:t>
            </a:r>
            <a:r>
              <a:rPr lang="as-IN" sz="2000" dirty="0">
                <a:ln w="0">
                  <a:noFill/>
                </a:ln>
                <a:solidFill>
                  <a:srgbClr val="00B0F0"/>
                </a:solidFill>
                <a:effectLst>
                  <a:outerShdw blurRad="38100" dist="25400" dir="5400000" algn="ctr" rotWithShape="0">
                    <a:srgbClr val="6E747A">
                      <a:alpha val="43000"/>
                    </a:srgbClr>
                  </a:outerShdw>
                </a:effectLst>
              </a:rPr>
              <a:t>রক্ষণাবেক্ষণ (</a:t>
            </a:r>
            <a:r>
              <a:rPr lang="en-US" sz="2000" dirty="0">
                <a:ln w="0">
                  <a:noFill/>
                </a:ln>
                <a:solidFill>
                  <a:srgbClr val="00B0F0"/>
                </a:solidFill>
                <a:effectLst>
                  <a:outerShdw blurRad="38100" dist="25400" dir="5400000" algn="ctr" rotWithShape="0">
                    <a:srgbClr val="6E747A">
                      <a:alpha val="43000"/>
                    </a:srgbClr>
                  </a:outerShdw>
                </a:effectLst>
              </a:rPr>
              <a:t>Computer Maintenance) </a:t>
            </a:r>
            <a:r>
              <a:rPr lang="as-IN" sz="2000" dirty="0">
                <a:ln w="0">
                  <a:noFill/>
                </a:ln>
                <a:effectLst>
                  <a:outerShdw blurRad="38100" dist="25400" dir="5400000" algn="ctr" rotWithShape="0">
                    <a:srgbClr val="6E747A">
                      <a:alpha val="43000"/>
                    </a:srgbClr>
                  </a:outerShdw>
                </a:effectLst>
              </a:rPr>
              <a:t>হলো একটি প্রক্রিয়া যার মাধ্যমে কম্পিউটারের কার্যকারিতা বজায় রাখা, কর্মক্ষমতা উন্নত করা, এবং সমস্যা সমাধান করা হয়। কম্পিউটার রক্ষণাবেক্ষণ সফটওয়্যার আপডেট করা, হার্ডওয়্যার পরিষ্কার করা, ডেটা ব্যাকআপ নেওয়া এবং নিরাপত্তা ব্যবস্থা উন্নয়নের মতো কার্যক্রম অন্তর্ভুক্ত করে</a:t>
            </a:r>
            <a:r>
              <a:rPr lang="as-IN" sz="2000" dirty="0" smtClean="0">
                <a:ln w="0">
                  <a:noFill/>
                </a:ln>
                <a:effectLst>
                  <a:outerShdw blurRad="38100" dist="25400" dir="5400000" algn="ctr" rotWithShape="0">
                    <a:srgbClr val="6E747A">
                      <a:alpha val="43000"/>
                    </a:srgbClr>
                  </a:outerShdw>
                </a:effectLst>
              </a:rPr>
              <a:t>।</a:t>
            </a:r>
            <a:endParaRPr lang="en-US" sz="2000" dirty="0" smtClean="0">
              <a:ln w="0">
                <a:noFill/>
              </a:ln>
              <a:effectLst>
                <a:outerShdw blurRad="38100" dist="25400" dir="5400000" algn="ctr" rotWithShape="0">
                  <a:srgbClr val="6E747A">
                    <a:alpha val="43000"/>
                  </a:srgbClr>
                </a:outerShdw>
              </a:effectLst>
            </a:endParaRPr>
          </a:p>
          <a:p>
            <a:endParaRPr lang="en-US" sz="2000" dirty="0">
              <a:ln w="0">
                <a:noFill/>
              </a:ln>
              <a:effectLst>
                <a:outerShdw blurRad="38100" dist="25400" dir="5400000" algn="ctr" rotWithShape="0">
                  <a:srgbClr val="6E747A">
                    <a:alpha val="43000"/>
                  </a:srgbClr>
                </a:outerShdw>
              </a:effectLst>
            </a:endParaRPr>
          </a:p>
          <a:p>
            <a:endParaRPr lang="en-US" sz="2000" dirty="0" smtClean="0">
              <a:ln w="0">
                <a:noFill/>
              </a:ln>
              <a:effectLst>
                <a:outerShdw blurRad="38100" dist="25400" dir="5400000" algn="ctr" rotWithShape="0">
                  <a:srgbClr val="6E747A">
                    <a:alpha val="43000"/>
                  </a:srgbClr>
                </a:outerShdw>
              </a:effectLst>
            </a:endParaRPr>
          </a:p>
          <a:p>
            <a:endParaRPr lang="en-US" sz="2000" dirty="0">
              <a:ln w="0">
                <a:noFill/>
              </a:ln>
              <a:effectLst>
                <a:outerShdw blurRad="38100" dist="25400" dir="5400000" algn="ctr" rotWithShape="0">
                  <a:srgbClr val="6E747A">
                    <a:alpha val="43000"/>
                  </a:srgbClr>
                </a:outerShdw>
              </a:effectLst>
            </a:endParaRPr>
          </a:p>
          <a:p>
            <a:endParaRPr lang="en-US" sz="2000" dirty="0" smtClean="0">
              <a:ln w="0">
                <a:noFill/>
              </a:ln>
              <a:effectLst>
                <a:outerShdw blurRad="38100" dist="25400" dir="5400000" algn="ctr" rotWithShape="0">
                  <a:srgbClr val="6E747A">
                    <a:alpha val="43000"/>
                  </a:srgbClr>
                </a:outerShdw>
              </a:effectLst>
            </a:endParaRPr>
          </a:p>
          <a:p>
            <a:endParaRPr lang="as-IN" sz="1400" dirty="0">
              <a:ln w="0">
                <a:noFill/>
              </a:ln>
              <a:effectLst>
                <a:outerShdw blurRad="38100" dist="25400" dir="5400000" algn="ctr" rotWithShape="0">
                  <a:srgbClr val="6E747A">
                    <a:alpha val="43000"/>
                  </a:srgbClr>
                </a:outerShdw>
              </a:effectLst>
            </a:endParaRPr>
          </a:p>
          <a:p>
            <a:endParaRPr lang="en-US" sz="1400" dirty="0" smtClean="0">
              <a:ln w="0">
                <a:noFill/>
              </a:ln>
              <a:effectLst>
                <a:outerShdw blurRad="38100" dist="25400" dir="5400000" algn="ctr" rotWithShape="0">
                  <a:srgbClr val="6E747A">
                    <a:alpha val="43000"/>
                  </a:srgbClr>
                </a:outerShdw>
              </a:effectLst>
            </a:endParaRPr>
          </a:p>
          <a:p>
            <a:endParaRPr lang="as-IN" sz="1400" dirty="0">
              <a:ln w="0">
                <a:noFill/>
              </a:ln>
              <a:effectLst>
                <a:outerShdw blurRad="38100" dist="25400" dir="5400000" algn="ctr" rotWithShape="0">
                  <a:srgbClr val="6E747A">
                    <a:alpha val="43000"/>
                  </a:srgbClr>
                </a:outerShdw>
              </a:effectLs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432" y="860323"/>
            <a:ext cx="3475364" cy="209973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9817" y="860323"/>
            <a:ext cx="3268571" cy="209973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85166" y="860323"/>
            <a:ext cx="3273800" cy="2099733"/>
          </a:xfrm>
          <a:prstGeom prst="rect">
            <a:avLst/>
          </a:prstGeom>
        </p:spPr>
      </p:pic>
    </p:spTree>
    <p:extLst>
      <p:ext uri="{BB962C8B-B14F-4D97-AF65-F5344CB8AC3E}">
        <p14:creationId xmlns:p14="http://schemas.microsoft.com/office/powerpoint/2010/main" val="299336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fade">
                                      <p:cBhvr>
                                        <p:cTn id="20" dur="1000"/>
                                        <p:tgtEl>
                                          <p:spTgt spid="2">
                                            <p:txEl>
                                              <p:pRg st="0" end="0"/>
                                            </p:txEl>
                                          </p:spTgt>
                                        </p:tgtEl>
                                      </p:cBhvr>
                                    </p:animEffect>
                                    <p:anim calcmode="lin" valueType="num">
                                      <p:cBhvr>
                                        <p:cTn id="21"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fade">
                                      <p:cBhvr>
                                        <p:cTn id="27" dur="1000"/>
                                        <p:tgtEl>
                                          <p:spTgt spid="2">
                                            <p:txEl>
                                              <p:pRg st="2" end="2"/>
                                            </p:txEl>
                                          </p:spTgt>
                                        </p:tgtEl>
                                      </p:cBhvr>
                                    </p:animEffect>
                                    <p:anim calcmode="lin" valueType="num">
                                      <p:cBhvr>
                                        <p:cTn id="2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additive="base">
                                        <p:cTn id="34" dur="500" fill="hold"/>
                                        <p:tgtEl>
                                          <p:spTgt spid="3"/>
                                        </p:tgtEl>
                                        <p:attrNameLst>
                                          <p:attrName>ppt_x</p:attrName>
                                        </p:attrNameLst>
                                      </p:cBhvr>
                                      <p:tavLst>
                                        <p:tav tm="0">
                                          <p:val>
                                            <p:strVal val="#ppt_x"/>
                                          </p:val>
                                        </p:tav>
                                        <p:tav tm="100000">
                                          <p:val>
                                            <p:strVal val="#ppt_x"/>
                                          </p:val>
                                        </p:tav>
                                      </p:tavLst>
                                    </p:anim>
                                    <p:anim calcmode="lin" valueType="num">
                                      <p:cBhvr additive="base">
                                        <p:cTn id="3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additive="base">
                                        <p:cTn id="40" dur="500" fill="hold"/>
                                        <p:tgtEl>
                                          <p:spTgt spid="5"/>
                                        </p:tgtEl>
                                        <p:attrNameLst>
                                          <p:attrName>ppt_x</p:attrName>
                                        </p:attrNameLst>
                                      </p:cBhvr>
                                      <p:tavLst>
                                        <p:tav tm="0">
                                          <p:val>
                                            <p:strVal val="#ppt_x"/>
                                          </p:val>
                                        </p:tav>
                                        <p:tav tm="100000">
                                          <p:val>
                                            <p:strVal val="#ppt_x"/>
                                          </p:val>
                                        </p:tav>
                                      </p:tavLst>
                                    </p:anim>
                                    <p:anim calcmode="lin" valueType="num">
                                      <p:cBhvr additive="base">
                                        <p:cTn id="4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53736" y="4336868"/>
            <a:ext cx="9144001" cy="954107"/>
          </a:xfrm>
          <a:prstGeom prst="rect">
            <a:avLst/>
          </a:prstGeom>
          <a:noFill/>
        </p:spPr>
        <p:txBody>
          <a:bodyPr wrap="square" rtlCol="0">
            <a:spAutoFit/>
          </a:bodyPr>
          <a:lstStyle/>
          <a:p>
            <a:r>
              <a:rPr lang="en-US" sz="2800" dirty="0">
                <a:solidFill>
                  <a:srgbClr val="00B0F0"/>
                </a:solidFill>
              </a:rPr>
              <a:t>স</a:t>
            </a:r>
            <a:r>
              <a:rPr lang="as-IN" sz="2800" dirty="0">
                <a:solidFill>
                  <a:srgbClr val="00B0F0"/>
                </a:solidFill>
              </a:rPr>
              <a:t>ফ্টওয়্যার</a:t>
            </a:r>
            <a:r>
              <a:rPr lang="en-US" sz="2800" dirty="0">
                <a:solidFill>
                  <a:srgbClr val="00B0F0"/>
                </a:solidFill>
              </a:rPr>
              <a:t> </a:t>
            </a:r>
            <a:r>
              <a:rPr lang="as-IN" sz="2800" dirty="0"/>
              <a:t>হল কম্পিউটার বা অন্যান্য ইলেকট্রনিক ডিভাইসে চালিত সমস্ত প্রোগ্রাম, অ্যাপ্লিকেশন এবং কোড।</a:t>
            </a:r>
            <a:endParaRPr lang="en-US"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526" y="702012"/>
            <a:ext cx="4423287" cy="2943497"/>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7687" y="797806"/>
            <a:ext cx="4484734" cy="2511451"/>
          </a:xfrm>
          <a:prstGeom prst="rect">
            <a:avLst/>
          </a:prstGeom>
        </p:spPr>
      </p:pic>
    </p:spTree>
    <p:extLst>
      <p:ext uri="{BB962C8B-B14F-4D97-AF65-F5344CB8AC3E}">
        <p14:creationId xmlns:p14="http://schemas.microsoft.com/office/powerpoint/2010/main" val="898140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ircle(in)">
                                      <p:cBhvr>
                                        <p:cTn id="1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523</TotalTime>
  <Words>475</Words>
  <Application>Microsoft Office PowerPoint</Application>
  <PresentationFormat>Widescreen</PresentationFormat>
  <Paragraphs>75</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Trebuchet MS</vt:lpstr>
      <vt:lpstr>Vrinda</vt:lpstr>
      <vt:lpstr>Wingdings</vt:lpstr>
      <vt:lpstr>Wingdings 3</vt:lpstr>
      <vt:lpstr>Facet</vt:lpstr>
      <vt:lpstr>PowerPoint Presentation</vt:lpstr>
      <vt:lpstr>শিক্ষক পরিচিতি</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WALTON</dc:creator>
  <cp:lastModifiedBy>WALTON</cp:lastModifiedBy>
  <cp:revision>71</cp:revision>
  <dcterms:created xsi:type="dcterms:W3CDTF">2025-05-03T04:04:22Z</dcterms:created>
  <dcterms:modified xsi:type="dcterms:W3CDTF">2025-05-08T06:48:42Z</dcterms:modified>
</cp:coreProperties>
</file>