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50"/>
  </p:notesMasterIdLst>
  <p:sldIdLst>
    <p:sldId id="427" r:id="rId2"/>
    <p:sldId id="428" r:id="rId3"/>
    <p:sldId id="369" r:id="rId4"/>
    <p:sldId id="371" r:id="rId5"/>
    <p:sldId id="372" r:id="rId6"/>
    <p:sldId id="373" r:id="rId7"/>
    <p:sldId id="374" r:id="rId8"/>
    <p:sldId id="376" r:id="rId9"/>
    <p:sldId id="377" r:id="rId10"/>
    <p:sldId id="378" r:id="rId11"/>
    <p:sldId id="379" r:id="rId12"/>
    <p:sldId id="380" r:id="rId13"/>
    <p:sldId id="387" r:id="rId14"/>
    <p:sldId id="389" r:id="rId15"/>
    <p:sldId id="383" r:id="rId16"/>
    <p:sldId id="384" r:id="rId17"/>
    <p:sldId id="390" r:id="rId18"/>
    <p:sldId id="391" r:id="rId19"/>
    <p:sldId id="392" r:id="rId20"/>
    <p:sldId id="417" r:id="rId21"/>
    <p:sldId id="393" r:id="rId22"/>
    <p:sldId id="429" r:id="rId23"/>
    <p:sldId id="394" r:id="rId24"/>
    <p:sldId id="395" r:id="rId25"/>
    <p:sldId id="398" r:id="rId26"/>
    <p:sldId id="399" r:id="rId27"/>
    <p:sldId id="400" r:id="rId28"/>
    <p:sldId id="401" r:id="rId29"/>
    <p:sldId id="402" r:id="rId30"/>
    <p:sldId id="403" r:id="rId31"/>
    <p:sldId id="404" r:id="rId32"/>
    <p:sldId id="405" r:id="rId33"/>
    <p:sldId id="406" r:id="rId34"/>
    <p:sldId id="422" r:id="rId35"/>
    <p:sldId id="415" r:id="rId36"/>
    <p:sldId id="416" r:id="rId37"/>
    <p:sldId id="411" r:id="rId38"/>
    <p:sldId id="412" r:id="rId39"/>
    <p:sldId id="418" r:id="rId40"/>
    <p:sldId id="413" r:id="rId41"/>
    <p:sldId id="414" r:id="rId42"/>
    <p:sldId id="420" r:id="rId43"/>
    <p:sldId id="424" r:id="rId44"/>
    <p:sldId id="421" r:id="rId45"/>
    <p:sldId id="419" r:id="rId46"/>
    <p:sldId id="425" r:id="rId47"/>
    <p:sldId id="426" r:id="rId48"/>
    <p:sldId id="423" r:id="rId4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bq1hV+eqR8iManJxwIWHJw==" hashData="2AtcpOU7suQdax12UdZ2T7sbLRrYxGn340X3eh8CN+CzzhautB7SyPB3mkj1ur3fOKJtjE8FUkEBoGSi16R01w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62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840579710145025"/>
          <c:y val="0"/>
          <c:w val="0.52928753471033263"/>
          <c:h val="1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Motibation</c:v>
                </c:pt>
              </c:strCache>
            </c:strRef>
          </c:tx>
          <c:explosion val="5"/>
          <c:dLbls>
            <c:dLbl>
              <c:idx val="0"/>
              <c:layout>
                <c:manualLayout>
                  <c:x val="-0.11475179732968173"/>
                  <c:y val="0.17753623188405862"/>
                </c:manualLayout>
              </c:layout>
              <c:tx>
                <c:rich>
                  <a:bodyPr/>
                  <a:lstStyle/>
                  <a:p>
                    <a:r>
                      <a:rPr lang="en-US" sz="3600" dirty="0"/>
                      <a:t>Needs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E7E-4D57-A11C-7A5B0A7B7BE9}"/>
                </c:ext>
              </c:extLst>
            </c:dLbl>
            <c:dLbl>
              <c:idx val="1"/>
              <c:layout>
                <c:manualLayout>
                  <c:x val="-0.16628661227129249"/>
                  <c:y val="-8.2860512001217246E-2"/>
                </c:manualLayout>
              </c:layout>
              <c:tx>
                <c:rich>
                  <a:bodyPr/>
                  <a:lstStyle/>
                  <a:p>
                    <a:r>
                      <a:rPr lang="en-US" sz="3600" b="1" dirty="0"/>
                      <a:t>Wants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E7E-4D57-A11C-7A5B0A7B7BE9}"/>
                </c:ext>
              </c:extLst>
            </c:dLbl>
            <c:dLbl>
              <c:idx val="2"/>
              <c:layout>
                <c:manualLayout>
                  <c:x val="6.7930503252311147E-3"/>
                  <c:y val="-9.1014492753623777E-2"/>
                </c:manualLayout>
              </c:layout>
              <c:tx>
                <c:rich>
                  <a:bodyPr/>
                  <a:lstStyle/>
                  <a:p>
                    <a:r>
                      <a:rPr lang="en-US" sz="2400" b="1" dirty="0"/>
                      <a:t>Goal Oriented behaviour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E7E-4D57-A11C-7A5B0A7B7BE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2800" b="1"/>
                      <a:t>Gaining</a:t>
                    </a:r>
                  </a:p>
                  <a:p>
                    <a:r>
                      <a:rPr lang="en-US" sz="2800" b="1"/>
                      <a:t> Incentive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E7E-4D57-A11C-7A5B0A7B7BE9}"/>
                </c:ext>
              </c:extLst>
            </c:dLbl>
            <c:dLbl>
              <c:idx val="4"/>
              <c:layout>
                <c:manualLayout>
                  <c:x val="0.14303368328958868"/>
                  <c:y val="0.20568487053153445"/>
                </c:manualLayout>
              </c:layout>
              <c:tx>
                <c:rich>
                  <a:bodyPr/>
                  <a:lstStyle/>
                  <a:p>
                    <a:r>
                      <a:rPr lang="en-US" sz="2400" b="1" dirty="0">
                        <a:solidFill>
                          <a:srgbClr val="FFFF00"/>
                        </a:solidFill>
                      </a:rPr>
                      <a:t>Satisfaction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E7E-4D57-A11C-7A5B0A7B7BE9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Needs</c:v>
                </c:pt>
                <c:pt idx="1">
                  <c:v>Wants</c:v>
                </c:pt>
                <c:pt idx="2">
                  <c:v>Goal Oriented behaviour</c:v>
                </c:pt>
                <c:pt idx="3">
                  <c:v>Gaining Incentive</c:v>
                </c:pt>
                <c:pt idx="4">
                  <c:v>satisfaction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20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E7E-4D57-A11C-7A5B0A7B7B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0.17913</cdr:x>
      <cdr:y>0.01462</cdr:y>
    </cdr:from>
    <cdr:to>
      <cdr:x>0.31153</cdr:x>
      <cdr:y>0.23392</cdr:y>
    </cdr:to>
    <cdr:sp macro="" textlink="">
      <cdr:nvSpPr>
        <cdr:cNvPr id="3" name="Straight Arrow Connector 2"/>
        <cdr:cNvSpPr/>
      </cdr:nvSpPr>
      <cdr:spPr>
        <a:xfrm xmlns:a="http://schemas.openxmlformats.org/drawingml/2006/main" flipV="1">
          <a:off x="1752600" y="76200"/>
          <a:ext cx="1295400" cy="1143000"/>
        </a:xfrm>
        <a:prstGeom xmlns:a="http://schemas.openxmlformats.org/drawingml/2006/main" prst="straightConnector1">
          <a:avLst/>
        </a:prstGeom>
        <a:ln xmlns:a="http://schemas.openxmlformats.org/drawingml/2006/main" w="57150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0.14797</cdr:x>
      <cdr:y>0.46784</cdr:y>
    </cdr:from>
    <cdr:to>
      <cdr:x>0.21807</cdr:x>
      <cdr:y>0.87719</cdr:y>
    </cdr:to>
    <cdr:sp macro="" textlink="">
      <cdr:nvSpPr>
        <cdr:cNvPr id="5" name="Straight Arrow Connector 4"/>
        <cdr:cNvSpPr/>
      </cdr:nvSpPr>
      <cdr:spPr>
        <a:xfrm xmlns:a="http://schemas.openxmlformats.org/drawingml/2006/main" rot="16200000" flipV="1">
          <a:off x="1447799" y="2438400"/>
          <a:ext cx="685801" cy="2133600"/>
        </a:xfrm>
        <a:prstGeom xmlns:a="http://schemas.openxmlformats.org/drawingml/2006/main" prst="straightConnector1">
          <a:avLst/>
        </a:prstGeom>
        <a:ln xmlns:a="http://schemas.openxmlformats.org/drawingml/2006/main" w="57150">
          <a:solidFill>
            <a:srgbClr val="7030A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0.3271</cdr:x>
      <cdr:y>0.96057</cdr:y>
    </cdr:from>
    <cdr:to>
      <cdr:x>0.56074</cdr:x>
      <cdr:y>1</cdr:y>
    </cdr:to>
    <cdr:sp macro="" textlink="">
      <cdr:nvSpPr>
        <cdr:cNvPr id="7" name="Straight Arrow Connector 6"/>
        <cdr:cNvSpPr/>
      </cdr:nvSpPr>
      <cdr:spPr>
        <a:xfrm xmlns:a="http://schemas.openxmlformats.org/drawingml/2006/main" rot="10800000">
          <a:off x="3200400" y="5123679"/>
          <a:ext cx="2285952" cy="210320"/>
        </a:xfrm>
        <a:prstGeom xmlns:a="http://schemas.openxmlformats.org/drawingml/2006/main" prst="straightConnector1">
          <a:avLst/>
        </a:prstGeom>
        <a:ln xmlns:a="http://schemas.openxmlformats.org/drawingml/2006/main" w="57150">
          <a:solidFill>
            <a:srgbClr val="FF000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0.70059</cdr:x>
      <cdr:y>0.53061</cdr:y>
    </cdr:from>
    <cdr:to>
      <cdr:x>0.77848</cdr:x>
      <cdr:y>0.8144</cdr:y>
    </cdr:to>
    <cdr:sp macro="" textlink="">
      <cdr:nvSpPr>
        <cdr:cNvPr id="9" name="Straight Arrow Connector 8"/>
        <cdr:cNvSpPr/>
      </cdr:nvSpPr>
      <cdr:spPr>
        <a:xfrm xmlns:a="http://schemas.openxmlformats.org/drawingml/2006/main" rot="5400000">
          <a:off x="6478761" y="3206095"/>
          <a:ext cx="1513736" cy="762082"/>
        </a:xfrm>
        <a:prstGeom xmlns:a="http://schemas.openxmlformats.org/drawingml/2006/main" prst="straightConnector1">
          <a:avLst/>
        </a:prstGeom>
        <a:ln xmlns:a="http://schemas.openxmlformats.org/drawingml/2006/main" w="57150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</cdr:x>
      <cdr:y>0</cdr:y>
    </cdr:from>
    <cdr:to>
      <cdr:x>0.88045</cdr:x>
      <cdr:y>0.11244</cdr:y>
    </cdr:to>
    <cdr:pic>
      <cdr:nvPicPr>
        <cdr:cNvPr id="2" name="chart">
          <a:extLst xmlns:a="http://schemas.openxmlformats.org/drawingml/2006/main">
            <a:ext uri="{FF2B5EF4-FFF2-40B4-BE49-F238E27FC236}">
              <a16:creationId xmlns:a16="http://schemas.microsoft.com/office/drawing/2014/main" id="{C4F2B97D-2D80-4A21-BE53-FFAB9865996F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8614395" cy="634039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</cdr:x>
      <cdr:y>0</cdr:y>
    </cdr:from>
    <cdr:to>
      <cdr:x>0.88045</cdr:x>
      <cdr:y>0.11244</cdr:y>
    </cdr:to>
    <cdr:pic>
      <cdr:nvPicPr>
        <cdr:cNvPr id="4" name="chart">
          <a:extLst xmlns:a="http://schemas.openxmlformats.org/drawingml/2006/main">
            <a:ext uri="{FF2B5EF4-FFF2-40B4-BE49-F238E27FC236}">
              <a16:creationId xmlns:a16="http://schemas.microsoft.com/office/drawing/2014/main" id="{E2C4BA06-AD49-4494-BE3C-A962D3BA4200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8614395" cy="634039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5504A6-72CD-470E-A002-8E22E993D96B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EB460-D638-4351-BE63-DFEFC3CF669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55FE626F-E6C2-4182-8F33-F313A0EB2A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2986558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838200" y="228601"/>
            <a:ext cx="7772400" cy="533400"/>
          </a:xfrm>
        </p:spPr>
        <p:txBody>
          <a:bodyPr>
            <a:normAutofit fontScale="90000"/>
          </a:bodyPr>
          <a:lstStyle/>
          <a:p>
            <a:pPr algn="l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4400" dirty="0">
                <a:latin typeface="RinkiyMJ" pitchFamily="2" charset="0"/>
                <a:cs typeface="RinkiyMJ" pitchFamily="2" charset="0"/>
              </a:rPr>
              <a:t>‡</a:t>
            </a:r>
            <a:r>
              <a:rPr lang="en-US" sz="3600" dirty="0" err="1">
                <a:latin typeface="RinkiyMJ" pitchFamily="2" charset="0"/>
                <a:cs typeface="RinkiyMJ" pitchFamily="2" charset="0"/>
              </a:rPr>
              <a:t>cÖlYvi</a:t>
            </a:r>
            <a:r>
              <a:rPr lang="en-US" sz="3600" dirty="0">
                <a:latin typeface="RinkiyMJ" pitchFamily="2" charset="0"/>
                <a:cs typeface="RinkiyMJ" pitchFamily="2" charset="0"/>
              </a:rPr>
              <a:t> ˆ</a:t>
            </a:r>
            <a:r>
              <a:rPr lang="en-US" sz="3600" dirty="0" err="1">
                <a:latin typeface="RinkiyMJ" pitchFamily="2" charset="0"/>
                <a:cs typeface="RinkiyMJ" pitchFamily="2" charset="0"/>
              </a:rPr>
              <a:t>ewkó</a:t>
            </a:r>
            <a:r>
              <a:rPr lang="en-US" sz="3600" dirty="0">
                <a:latin typeface="RinkiyMJ" pitchFamily="2" charset="0"/>
                <a:cs typeface="RinkiyMJ" pitchFamily="2" charset="0"/>
              </a:rPr>
              <a:t>¨ -</a:t>
            </a:r>
            <a:r>
              <a:rPr lang="en-US" sz="1800" dirty="0"/>
              <a:t>Features of Motivation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685800"/>
            <a:ext cx="7543800" cy="5029200"/>
          </a:xfrm>
        </p:spPr>
        <p:txBody>
          <a:bodyPr>
            <a:normAutofit fontScale="25000" lnSpcReduction="20000"/>
          </a:bodyPr>
          <a:lstStyle/>
          <a:p>
            <a:pPr algn="just"/>
            <a:endParaRPr lang="en-US" sz="36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1.gvbe</a:t>
            </a:r>
            <a:r>
              <a:rPr lang="en-US" sz="1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mswkøô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welq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 </a:t>
            </a:r>
            <a:r>
              <a:rPr lang="en-US" sz="1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Human related matter) Wants based</a:t>
            </a:r>
            <a:endParaRPr lang="en-US" sz="11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2.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gb¯ÍvwË¡K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welq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1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Psychological Matter)</a:t>
            </a:r>
            <a:endParaRPr lang="en-US" sz="11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3.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Aweivg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cÖwµqv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1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Continuous Process )</a:t>
            </a:r>
            <a:endParaRPr lang="en-US" sz="11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jÿ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†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Kw›`ªK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1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Goal oriented )</a:t>
            </a:r>
            <a:endParaRPr lang="en-US" sz="11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5.BwZevPK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ev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bwZevPK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1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Positive and Negative )</a:t>
            </a:r>
            <a:endParaRPr lang="en-US" sz="11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6.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cwiw¯’wZ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wbf©vi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(</a:t>
            </a:r>
            <a:r>
              <a:rPr lang="en-US" sz="1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Situation based)</a:t>
            </a:r>
            <a:endParaRPr lang="en-US" sz="11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7.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Abygvb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wfwËK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(</a:t>
            </a:r>
            <a:r>
              <a:rPr lang="en-US" sz="1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Prediction based)</a:t>
            </a:r>
            <a:endParaRPr lang="en-US" sz="11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8.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RwUj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cÖwµqv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1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Complex process)</a:t>
            </a:r>
            <a:endParaRPr lang="en-US" sz="11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9.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AvPi‡Yi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gva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¨‡g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dj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cÖKvk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1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Expression of result by conduct)</a:t>
            </a:r>
            <a:endParaRPr lang="en-US" sz="11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14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10| </a:t>
            </a:r>
            <a:r>
              <a:rPr lang="en-US" sz="14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Pvwn`v</a:t>
            </a:r>
            <a:r>
              <a:rPr lang="en-US" sz="14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4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wbf©i</a:t>
            </a:r>
            <a:r>
              <a:rPr lang="en-US" sz="14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14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Wants based)</a:t>
            </a:r>
            <a:endParaRPr lang="en-US" sz="14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6500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6000" dirty="0">
                <a:solidFill>
                  <a:srgbClr val="FF0000"/>
                </a:solidFill>
              </a:rPr>
              <a:t>.</a:t>
            </a: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315EA2-D28F-41CD-9DDD-CB6D505118BA}"/>
              </a:ext>
            </a:extLst>
          </p:cNvPr>
          <p:cNvSpPr/>
          <p:nvPr/>
        </p:nvSpPr>
        <p:spPr>
          <a:xfrm>
            <a:off x="5486400" y="6027003"/>
            <a:ext cx="3886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Prepared By-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 Md. </a:t>
            </a:r>
            <a:r>
              <a:rPr lang="en-US" sz="1200" b="1" dirty="0" err="1">
                <a:solidFill>
                  <a:schemeClr val="bg1"/>
                </a:solidFill>
              </a:rPr>
              <a:t>Shajjad</a:t>
            </a:r>
            <a:r>
              <a:rPr lang="en-US" sz="1200" b="1" dirty="0">
                <a:solidFill>
                  <a:schemeClr val="bg1"/>
                </a:solidFill>
              </a:rPr>
              <a:t> Hossain  Asst. Professor                                                                                         Department of Management.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 Alhaj </a:t>
            </a:r>
            <a:r>
              <a:rPr lang="en-US" sz="1200" b="1" dirty="0" err="1">
                <a:solidFill>
                  <a:schemeClr val="bg1"/>
                </a:solidFill>
              </a:rPr>
              <a:t>Ahed</a:t>
            </a:r>
            <a:r>
              <a:rPr lang="en-US" sz="1200" b="1" dirty="0">
                <a:solidFill>
                  <a:schemeClr val="bg1"/>
                </a:solidFill>
              </a:rPr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838200" y="228600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7300" dirty="0">
                <a:latin typeface="RinkiyMJ" pitchFamily="2" charset="0"/>
                <a:cs typeface="RinkiyMJ" pitchFamily="2" charset="0"/>
              </a:rPr>
              <a:t>‡</a:t>
            </a:r>
            <a:r>
              <a:rPr lang="en-US" sz="6000" dirty="0" err="1">
                <a:latin typeface="RinkiyMJ" pitchFamily="2" charset="0"/>
                <a:cs typeface="RinkiyMJ" pitchFamily="2" charset="0"/>
              </a:rPr>
              <a:t>cÖlYvi</a:t>
            </a:r>
            <a:r>
              <a:rPr lang="en-US" sz="6000" dirty="0">
                <a:latin typeface="RinkiyMJ" pitchFamily="2" charset="0"/>
                <a:cs typeface="RinkiyMJ" pitchFamily="2" charset="0"/>
              </a:rPr>
              <a:t> ¸</a:t>
            </a:r>
            <a:r>
              <a:rPr lang="en-US" sz="6000" dirty="0" err="1">
                <a:latin typeface="RinkiyMJ" pitchFamily="2" charset="0"/>
                <a:cs typeface="RinkiyMJ" pitchFamily="2" charset="0"/>
              </a:rPr>
              <a:t>iæZ</a:t>
            </a:r>
            <a:r>
              <a:rPr lang="en-US" sz="6000" dirty="0">
                <a:latin typeface="RinkiyMJ" pitchFamily="2" charset="0"/>
                <a:cs typeface="RinkiyMJ" pitchFamily="2" charset="0"/>
              </a:rPr>
              <a:t>¡ -</a:t>
            </a:r>
            <a:br>
              <a:rPr lang="en-US" sz="4000" dirty="0"/>
            </a:br>
            <a:r>
              <a:rPr lang="en-US" sz="3600" dirty="0"/>
              <a:t>Features of Motivation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1524000"/>
            <a:ext cx="7543800" cy="3886200"/>
          </a:xfrm>
        </p:spPr>
        <p:txBody>
          <a:bodyPr>
            <a:normAutofit fontScale="25000" lnSpcReduction="20000"/>
          </a:bodyPr>
          <a:lstStyle/>
          <a:p>
            <a:pPr algn="just"/>
            <a:endParaRPr lang="en-US" sz="36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1.gvbe kw³i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m‡ev©Ëg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e¨envi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 </a:t>
            </a:r>
            <a:r>
              <a:rPr lang="en-US" sz="1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Maximum use of man power, </a:t>
            </a:r>
            <a:endParaRPr lang="en-US" sz="11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2.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Kg©xi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g‡bvej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Dbœqb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1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Development of employee morale )</a:t>
            </a:r>
            <a:endParaRPr lang="en-US" sz="11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3. `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ÿZv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e„w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× (</a:t>
            </a:r>
            <a:r>
              <a:rPr lang="en-US" sz="1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Increase in efficiency )</a:t>
            </a:r>
            <a:endParaRPr lang="en-US" sz="11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AwaK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Drcv`b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1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Mass production )</a:t>
            </a:r>
            <a:endParaRPr lang="en-US" sz="11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5.AcPq 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n«vm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1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Reduction of wastage )</a:t>
            </a:r>
            <a:endParaRPr lang="en-US" sz="11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6.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kÖg-NyY©qgvbZv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n«vm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1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Reducing labor turnover )</a:t>
            </a:r>
            <a:endParaRPr lang="en-US" sz="11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7.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DËg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kÖg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e¨e¯’vcbv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m¤úK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cÖwZôv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11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Stabilishing</a:t>
            </a:r>
            <a:r>
              <a:rPr lang="en-US" sz="1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fair </a:t>
            </a:r>
            <a:r>
              <a:rPr lang="en-US" sz="112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labour</a:t>
            </a:r>
            <a:r>
              <a:rPr lang="en-US" sz="1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-management relation)</a:t>
            </a:r>
            <a:endParaRPr lang="en-US" sz="11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6500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6000" dirty="0">
                <a:solidFill>
                  <a:srgbClr val="FF0000"/>
                </a:solidFill>
              </a:rPr>
              <a:t>.</a:t>
            </a:r>
          </a:p>
          <a:p>
            <a:endParaRPr lang="en-US" sz="4400" dirty="0">
              <a:latin typeface="SutonnyMJ" pitchFamily="2" charset="0"/>
              <a:cs typeface="SutonnyMJ" pitchFamily="2" charset="0"/>
            </a:endParaRPr>
          </a:p>
          <a:p>
            <a:r>
              <a:rPr lang="en-US" sz="4800" b="1" dirty="0">
                <a:solidFill>
                  <a:schemeClr val="bg1"/>
                </a:solidFill>
              </a:rPr>
              <a:t>Prepared By-</a:t>
            </a:r>
          </a:p>
          <a:p>
            <a:r>
              <a:rPr lang="en-US" sz="4800" b="1" dirty="0">
                <a:solidFill>
                  <a:schemeClr val="bg1"/>
                </a:solidFill>
              </a:rPr>
              <a:t> Md. </a:t>
            </a:r>
            <a:r>
              <a:rPr lang="en-US" sz="4800" b="1" dirty="0" err="1">
                <a:solidFill>
                  <a:schemeClr val="bg1"/>
                </a:solidFill>
              </a:rPr>
              <a:t>Shajjad</a:t>
            </a:r>
            <a:r>
              <a:rPr lang="en-US" sz="4800" b="1" dirty="0">
                <a:solidFill>
                  <a:schemeClr val="bg1"/>
                </a:solidFill>
              </a:rPr>
              <a:t> Hossain  Asst. Professor                                                                                         Department of Management.</a:t>
            </a:r>
          </a:p>
          <a:p>
            <a:r>
              <a:rPr lang="en-US" sz="4800" b="1" dirty="0">
                <a:solidFill>
                  <a:schemeClr val="bg1"/>
                </a:solidFill>
              </a:rPr>
              <a:t> Alhaj </a:t>
            </a:r>
            <a:r>
              <a:rPr lang="en-US" sz="4800" b="1" dirty="0" err="1">
                <a:solidFill>
                  <a:schemeClr val="bg1"/>
                </a:solidFill>
              </a:rPr>
              <a:t>Ahed</a:t>
            </a:r>
            <a:r>
              <a:rPr lang="en-US" sz="4800" b="1" dirty="0">
                <a:solidFill>
                  <a:schemeClr val="bg1"/>
                </a:solidFill>
              </a:rPr>
              <a:t> Ali Biswas Degree College, Pabna</a:t>
            </a:r>
          </a:p>
          <a:p>
            <a:endParaRPr lang="en-US" sz="44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533400" y="228601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4400" dirty="0" err="1">
                <a:latin typeface="RinkiyMJ" pitchFamily="2" charset="0"/>
                <a:cs typeface="RinkiyMJ" pitchFamily="2" charset="0"/>
              </a:rPr>
              <a:t>Afve</a:t>
            </a:r>
            <a:r>
              <a:rPr lang="en-US" sz="4400" dirty="0">
                <a:latin typeface="RinkiyMJ" pitchFamily="2" charset="0"/>
                <a:cs typeface="RinkiyMJ" pitchFamily="2" charset="0"/>
              </a:rPr>
              <a:t>- </a:t>
            </a:r>
            <a:r>
              <a:rPr lang="en-US" sz="4400" dirty="0" err="1">
                <a:latin typeface="RinkiyMJ" pitchFamily="2" charset="0"/>
                <a:cs typeface="RinkiyMJ" pitchFamily="2" charset="0"/>
              </a:rPr>
              <a:t>Pvwn`v-mš‘wó</a:t>
            </a:r>
            <a:r>
              <a:rPr lang="en-US" sz="4400" dirty="0">
                <a:latin typeface="RinkiyMJ" pitchFamily="2" charset="0"/>
                <a:cs typeface="RinkiyMJ" pitchFamily="2" charset="0"/>
              </a:rPr>
              <a:t> </a:t>
            </a:r>
            <a:r>
              <a:rPr lang="en-US" sz="4400" dirty="0" err="1">
                <a:latin typeface="RinkiyMJ" pitchFamily="2" charset="0"/>
                <a:cs typeface="RinkiyMJ" pitchFamily="2" charset="0"/>
              </a:rPr>
              <a:t>wkKj</a:t>
            </a:r>
            <a:r>
              <a:rPr lang="en-US" sz="3600" dirty="0">
                <a:latin typeface="RinkiyMJ" pitchFamily="2" charset="0"/>
                <a:cs typeface="RinkiyMJ" pitchFamily="2" charset="0"/>
              </a:rPr>
              <a:t> </a:t>
            </a:r>
            <a:br>
              <a:rPr lang="en-US" sz="2700" dirty="0">
                <a:latin typeface="RinkiyMJ" pitchFamily="2" charset="0"/>
                <a:cs typeface="RinkiyMJ" pitchFamily="2" charset="0"/>
              </a:rPr>
            </a:br>
            <a:r>
              <a:rPr lang="en-US" sz="2200" dirty="0"/>
              <a:t>Need –Want -Satisfaction Chain-</a:t>
            </a:r>
            <a:br>
              <a:rPr lang="en-US" sz="1800" dirty="0"/>
            </a:br>
            <a:r>
              <a:rPr lang="en-US" sz="1800" dirty="0" err="1"/>
              <a:t>Weihrich</a:t>
            </a:r>
            <a:r>
              <a:rPr lang="en-US" sz="1800" dirty="0"/>
              <a:t> &amp; Koontz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228600" y="1524000"/>
            <a:ext cx="8915400" cy="4343400"/>
          </a:xfrm>
        </p:spPr>
        <p:txBody>
          <a:bodyPr>
            <a:normAutofit/>
          </a:bodyPr>
          <a:lstStyle/>
          <a:p>
            <a:pPr algn="just"/>
            <a:endParaRPr lang="en-US" sz="3600" b="1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6500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6000" dirty="0">
              <a:solidFill>
                <a:srgbClr val="FF0000"/>
              </a:solidFill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04800" y="1752600"/>
            <a:ext cx="17526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Needs</a:t>
            </a:r>
          </a:p>
        </p:txBody>
      </p:sp>
      <p:sp>
        <p:nvSpPr>
          <p:cNvPr id="5" name="Rectangle 4"/>
          <p:cNvSpPr/>
          <p:nvPr/>
        </p:nvSpPr>
        <p:spPr>
          <a:xfrm>
            <a:off x="2743200" y="1752600"/>
            <a:ext cx="838200" cy="14478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Give rise to</a:t>
            </a:r>
          </a:p>
        </p:txBody>
      </p:sp>
      <p:sp>
        <p:nvSpPr>
          <p:cNvPr id="6" name="Rectangle 5"/>
          <p:cNvSpPr/>
          <p:nvPr/>
        </p:nvSpPr>
        <p:spPr>
          <a:xfrm>
            <a:off x="4114800" y="1752600"/>
            <a:ext cx="13716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Wants</a:t>
            </a:r>
          </a:p>
        </p:txBody>
      </p:sp>
      <p:sp>
        <p:nvSpPr>
          <p:cNvPr id="7" name="Rectangle 6"/>
          <p:cNvSpPr/>
          <p:nvPr/>
        </p:nvSpPr>
        <p:spPr>
          <a:xfrm>
            <a:off x="5867400" y="1752600"/>
            <a:ext cx="1066800" cy="15240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</a:rPr>
              <a:t>Which cause</a:t>
            </a:r>
          </a:p>
        </p:txBody>
      </p:sp>
      <p:sp>
        <p:nvSpPr>
          <p:cNvPr id="8" name="Rectangle 7"/>
          <p:cNvSpPr/>
          <p:nvPr/>
        </p:nvSpPr>
        <p:spPr>
          <a:xfrm>
            <a:off x="1066800" y="4495800"/>
            <a:ext cx="990600" cy="17526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Which give rise to</a:t>
            </a:r>
          </a:p>
        </p:txBody>
      </p:sp>
      <p:sp>
        <p:nvSpPr>
          <p:cNvPr id="9" name="Rectangle 8"/>
          <p:cNvSpPr/>
          <p:nvPr/>
        </p:nvSpPr>
        <p:spPr>
          <a:xfrm>
            <a:off x="2743200" y="4648200"/>
            <a:ext cx="16002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Actions</a:t>
            </a:r>
          </a:p>
        </p:txBody>
      </p:sp>
      <p:sp>
        <p:nvSpPr>
          <p:cNvPr id="10" name="Rectangle 9"/>
          <p:cNvSpPr/>
          <p:nvPr/>
        </p:nvSpPr>
        <p:spPr>
          <a:xfrm>
            <a:off x="4953000" y="4648200"/>
            <a:ext cx="914400" cy="167640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Which Result in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543800" y="1752600"/>
            <a:ext cx="16002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Tensions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629400" y="4724400"/>
            <a:ext cx="22860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Satisfaction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2133600" y="2209800"/>
            <a:ext cx="533400" cy="228600"/>
          </a:xfrm>
          <a:prstGeom prst="rightArrow">
            <a:avLst/>
          </a:prstGeom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3581400" y="2209800"/>
            <a:ext cx="533400" cy="228600"/>
          </a:xfrm>
          <a:prstGeom prst="rightArrow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5486400" y="2286000"/>
            <a:ext cx="533400" cy="228600"/>
          </a:xfrm>
          <a:prstGeom prst="rightArrow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>
            <a:off x="6934200" y="2286000"/>
            <a:ext cx="533400" cy="228600"/>
          </a:xfrm>
          <a:prstGeom prst="rightArrow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Down Arrow 16"/>
          <p:cNvSpPr/>
          <p:nvPr/>
        </p:nvSpPr>
        <p:spPr>
          <a:xfrm flipH="1">
            <a:off x="8458200" y="2971800"/>
            <a:ext cx="228600" cy="609600"/>
          </a:xfrm>
          <a:prstGeom prst="downArrow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eft Arrow 17"/>
          <p:cNvSpPr/>
          <p:nvPr/>
        </p:nvSpPr>
        <p:spPr>
          <a:xfrm>
            <a:off x="304800" y="3581400"/>
            <a:ext cx="8229600" cy="228600"/>
          </a:xfrm>
          <a:prstGeom prst="leftArrow">
            <a:avLst/>
          </a:prstGeom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own Arrow 18"/>
          <p:cNvSpPr/>
          <p:nvPr/>
        </p:nvSpPr>
        <p:spPr>
          <a:xfrm>
            <a:off x="381000" y="3810000"/>
            <a:ext cx="152400" cy="1676400"/>
          </a:xfrm>
          <a:prstGeom prst="downArrow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ight Arrow 19"/>
          <p:cNvSpPr/>
          <p:nvPr/>
        </p:nvSpPr>
        <p:spPr>
          <a:xfrm>
            <a:off x="533400" y="5334000"/>
            <a:ext cx="533400" cy="228600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Arrow 20"/>
          <p:cNvSpPr/>
          <p:nvPr/>
        </p:nvSpPr>
        <p:spPr>
          <a:xfrm>
            <a:off x="2057400" y="5257800"/>
            <a:ext cx="685800" cy="228600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ight Arrow 21"/>
          <p:cNvSpPr/>
          <p:nvPr/>
        </p:nvSpPr>
        <p:spPr>
          <a:xfrm flipV="1">
            <a:off x="4343400" y="5257800"/>
            <a:ext cx="685800" cy="228600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Arrow 22"/>
          <p:cNvSpPr/>
          <p:nvPr/>
        </p:nvSpPr>
        <p:spPr>
          <a:xfrm flipV="1">
            <a:off x="5943600" y="5257800"/>
            <a:ext cx="685800" cy="228600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own Arrow 23"/>
          <p:cNvSpPr/>
          <p:nvPr/>
        </p:nvSpPr>
        <p:spPr>
          <a:xfrm>
            <a:off x="7772400" y="5943600"/>
            <a:ext cx="381000" cy="609600"/>
          </a:xfrm>
          <a:prstGeom prst="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Left Arrow 24"/>
          <p:cNvSpPr/>
          <p:nvPr/>
        </p:nvSpPr>
        <p:spPr>
          <a:xfrm>
            <a:off x="521804" y="6248400"/>
            <a:ext cx="7250596" cy="457200"/>
          </a:xfrm>
          <a:prstGeom prst="lef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chemeClr val="bg1"/>
                </a:solidFill>
              </a:rPr>
              <a:t>Prepared By-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 Md. </a:t>
            </a:r>
            <a:r>
              <a:rPr lang="en-US" sz="1200" b="1" dirty="0" err="1">
                <a:solidFill>
                  <a:schemeClr val="bg1"/>
                </a:solidFill>
              </a:rPr>
              <a:t>Shajjad</a:t>
            </a:r>
            <a:r>
              <a:rPr lang="en-US" sz="1200" b="1" dirty="0">
                <a:solidFill>
                  <a:schemeClr val="bg1"/>
                </a:solidFill>
              </a:rPr>
              <a:t> Hossain  Asst. Professor                                                                                         Department of Management.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 Alhaj </a:t>
            </a:r>
            <a:r>
              <a:rPr lang="en-US" sz="1200" b="1" dirty="0" err="1">
                <a:solidFill>
                  <a:schemeClr val="bg1"/>
                </a:solidFill>
              </a:rPr>
              <a:t>Ahed</a:t>
            </a:r>
            <a:r>
              <a:rPr lang="en-US" sz="1200" b="1" dirty="0">
                <a:solidFill>
                  <a:schemeClr val="bg1"/>
                </a:solidFill>
              </a:rPr>
              <a:t> Ali Biswas Degree College, Pabna</a:t>
            </a:r>
          </a:p>
        </p:txBody>
      </p:sp>
      <p:sp>
        <p:nvSpPr>
          <p:cNvPr id="26" name="Up Arrow 25"/>
          <p:cNvSpPr/>
          <p:nvPr/>
        </p:nvSpPr>
        <p:spPr>
          <a:xfrm>
            <a:off x="0" y="2286000"/>
            <a:ext cx="228600" cy="4267200"/>
          </a:xfrm>
          <a:prstGeom prst="up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ight Arrow 26"/>
          <p:cNvSpPr/>
          <p:nvPr/>
        </p:nvSpPr>
        <p:spPr>
          <a:xfrm>
            <a:off x="0" y="1981200"/>
            <a:ext cx="304800" cy="304800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2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2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build="p" animBg="1"/>
      <p:bldP spid="7" grpId="0" build="p" animBg="1"/>
      <p:bldP spid="8" grpId="0" build="p" animBg="1"/>
      <p:bldP spid="9" grpId="0" build="p" animBg="1"/>
      <p:bldP spid="10" grpId="0" build="p" animBg="1"/>
      <p:bldP spid="11" grpId="0" build="p" animBg="1"/>
      <p:bldP spid="12" grpId="0" build="p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838200" y="228601"/>
            <a:ext cx="7772400" cy="761999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4000" dirty="0">
                <a:effectLst/>
                <a:latin typeface="RinkiyMJ" pitchFamily="2" charset="0"/>
                <a:cs typeface="RinkiyMJ" pitchFamily="2" charset="0"/>
              </a:rPr>
              <a:t>‡</a:t>
            </a:r>
            <a:r>
              <a:rPr lang="en-US" sz="3100" dirty="0" err="1">
                <a:effectLst/>
                <a:latin typeface="RinkiyMJ" pitchFamily="2" charset="0"/>
                <a:cs typeface="RinkiyMJ" pitchFamily="2" charset="0"/>
              </a:rPr>
              <a:t>cÖlYvi</a:t>
            </a:r>
            <a:r>
              <a:rPr lang="en-US" sz="3100" dirty="0">
                <a:effectLst/>
                <a:latin typeface="RinkiyMJ" pitchFamily="2" charset="0"/>
                <a:cs typeface="RinkiyMJ" pitchFamily="2" charset="0"/>
              </a:rPr>
              <a:t> </a:t>
            </a:r>
            <a:r>
              <a:rPr lang="en-US" sz="3100" dirty="0" err="1">
                <a:effectLst/>
                <a:latin typeface="RinkiyMJ" pitchFamily="2" charset="0"/>
                <a:cs typeface="RinkiyMJ" pitchFamily="2" charset="0"/>
              </a:rPr>
              <a:t>mv</a:t>
            </a:r>
            <a:r>
              <a:rPr lang="en-US" sz="3100" dirty="0">
                <a:effectLst/>
                <a:latin typeface="RinkiyMJ" pitchFamily="2" charset="0"/>
                <a:cs typeface="RinkiyMJ" pitchFamily="2" charset="0"/>
              </a:rPr>
              <a:t>‡_ </a:t>
            </a:r>
            <a:r>
              <a:rPr lang="en-US" sz="3100" dirty="0" err="1">
                <a:effectLst/>
                <a:latin typeface="RinkiyMJ" pitchFamily="2" charset="0"/>
                <a:cs typeface="RinkiyMJ" pitchFamily="2" charset="0"/>
              </a:rPr>
              <a:t>m¤úK</a:t>
            </a:r>
            <a:r>
              <a:rPr lang="en-US" sz="3100" dirty="0">
                <a:effectLst/>
                <a:latin typeface="RinkiyMJ" pitchFamily="2" charset="0"/>
                <a:cs typeface="RinkiyMJ" pitchFamily="2" charset="0"/>
              </a:rPr>
              <a:t>© hy³ </a:t>
            </a:r>
            <a:r>
              <a:rPr lang="en-US" sz="3100" dirty="0" err="1">
                <a:effectLst/>
                <a:latin typeface="RinkiyMJ" pitchFamily="2" charset="0"/>
                <a:cs typeface="RinkiyMJ" pitchFamily="2" charset="0"/>
              </a:rPr>
              <a:t>welq</a:t>
            </a:r>
            <a:r>
              <a:rPr lang="en-US" sz="3100" dirty="0">
                <a:effectLst/>
                <a:latin typeface="RinkiyMJ" pitchFamily="2" charset="0"/>
                <a:cs typeface="RinkiyMJ" pitchFamily="2" charset="0"/>
              </a:rPr>
              <a:t> -</a:t>
            </a:r>
            <a:br>
              <a:rPr lang="en-US" sz="2200" dirty="0"/>
            </a:br>
            <a:r>
              <a:rPr lang="en-US" sz="2000" dirty="0"/>
              <a:t>Term related to Motivation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1371600"/>
            <a:ext cx="7543800" cy="4191000"/>
          </a:xfrm>
        </p:spPr>
        <p:txBody>
          <a:bodyPr>
            <a:normAutofit fontScale="25000" lnSpcReduction="20000"/>
          </a:bodyPr>
          <a:lstStyle/>
          <a:p>
            <a:pPr algn="just"/>
            <a:endParaRPr lang="en-US" sz="36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1.cÖ‡qvRb :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cÖ‡qvRb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n‡”Q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gvby‡li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Ggb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GKwU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gvbwmK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¯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Íi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, 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hLb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Kvb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wKQzi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cÖvwß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†_‡K †m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wb‡R‡K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ewÂZ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g‡b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 </a:t>
            </a:r>
          </a:p>
          <a:p>
            <a:pPr algn="just"/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           (</a:t>
            </a:r>
            <a:r>
              <a:rPr lang="en-US" sz="1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Need= Felt of Deprivation) </a:t>
            </a:r>
          </a:p>
          <a:p>
            <a:pPr algn="just"/>
            <a:endParaRPr lang="en-US" sz="11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1371600" indent="-1371600" algn="just"/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Afve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: 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cÖ‡qvRb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e¨w³i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Ávb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, ms¯‹…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wZ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e¨w³Z¡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Øviv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wbw`©ó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e¯‘MZ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avibvq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iæcvšÍwiZ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n‡j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Zv‡K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Afve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n‡j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 </a:t>
            </a:r>
          </a:p>
          <a:p>
            <a:pPr marL="1371600" indent="-1371600" algn="just">
              <a:buAutoNum type="arabicPeriod" startAt="2"/>
            </a:pP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1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Wants = Need + Cultural and individual)</a:t>
            </a:r>
            <a:endParaRPr lang="en-US" sz="112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3.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Pvwn`v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: †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Kvb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wKQzi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Afve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, H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Afve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cyib‡i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mvg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_©¨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Ges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A_© e¨‡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qi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B”Qv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_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vK‡j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Zv‡K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Pvwn`v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112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112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 </a:t>
            </a:r>
          </a:p>
          <a:p>
            <a:pPr algn="just"/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9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Demand = Wants + Ability and Willingness to buy)</a:t>
            </a:r>
            <a:endParaRPr lang="en-US" sz="96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6000" dirty="0">
                <a:solidFill>
                  <a:srgbClr val="FF0000"/>
                </a:solidFill>
              </a:rPr>
              <a:t>.</a:t>
            </a: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r>
              <a:rPr lang="en-US" sz="4400" b="1" dirty="0">
                <a:solidFill>
                  <a:schemeClr val="bg1"/>
                </a:solidFill>
              </a:rPr>
              <a:t>Prepared By-</a:t>
            </a:r>
          </a:p>
          <a:p>
            <a:r>
              <a:rPr lang="en-US" sz="4400" b="1" dirty="0">
                <a:solidFill>
                  <a:schemeClr val="bg1"/>
                </a:solidFill>
              </a:rPr>
              <a:t> Md. </a:t>
            </a:r>
            <a:r>
              <a:rPr lang="en-US" sz="4400" b="1" dirty="0" err="1">
                <a:solidFill>
                  <a:schemeClr val="bg1"/>
                </a:solidFill>
              </a:rPr>
              <a:t>Shajjad</a:t>
            </a:r>
            <a:r>
              <a:rPr lang="en-US" sz="4400" b="1" dirty="0">
                <a:solidFill>
                  <a:schemeClr val="bg1"/>
                </a:solidFill>
              </a:rPr>
              <a:t> Hossain  Asst. Professor                                                                                        </a:t>
            </a:r>
          </a:p>
          <a:p>
            <a:r>
              <a:rPr lang="en-US" sz="4400" b="1" dirty="0">
                <a:solidFill>
                  <a:schemeClr val="bg1"/>
                </a:solidFill>
              </a:rPr>
              <a:t> Department of Management.</a:t>
            </a:r>
          </a:p>
          <a:p>
            <a:r>
              <a:rPr lang="en-US" sz="4400" b="1" dirty="0">
                <a:solidFill>
                  <a:schemeClr val="bg1"/>
                </a:solidFill>
              </a:rPr>
              <a:t> Alhaj </a:t>
            </a:r>
            <a:r>
              <a:rPr lang="en-US" sz="4400" b="1" dirty="0" err="1">
                <a:solidFill>
                  <a:schemeClr val="bg1"/>
                </a:solidFill>
              </a:rPr>
              <a:t>Ahed</a:t>
            </a:r>
            <a:r>
              <a:rPr lang="en-US" sz="4400" b="1" dirty="0">
                <a:solidFill>
                  <a:schemeClr val="bg1"/>
                </a:solidFill>
              </a:rPr>
              <a:t> Ali Biswas Degree College, Pabna</a:t>
            </a: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838200" y="228601"/>
            <a:ext cx="7772400" cy="761999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4000" dirty="0">
                <a:effectLst/>
                <a:latin typeface="RinkiyMJ" pitchFamily="2" charset="0"/>
                <a:cs typeface="RinkiyMJ" pitchFamily="2" charset="0"/>
              </a:rPr>
              <a:t>‡</a:t>
            </a:r>
            <a:r>
              <a:rPr lang="en-US" sz="3100" dirty="0" err="1">
                <a:effectLst/>
                <a:latin typeface="RinkiyMJ" pitchFamily="2" charset="0"/>
                <a:cs typeface="RinkiyMJ" pitchFamily="2" charset="0"/>
              </a:rPr>
              <a:t>cÖlYvi</a:t>
            </a:r>
            <a:r>
              <a:rPr lang="en-US" sz="3100" dirty="0">
                <a:effectLst/>
                <a:latin typeface="RinkiyMJ" pitchFamily="2" charset="0"/>
                <a:cs typeface="RinkiyMJ" pitchFamily="2" charset="0"/>
              </a:rPr>
              <a:t> </a:t>
            </a:r>
            <a:r>
              <a:rPr lang="en-US" sz="3100" dirty="0" err="1">
                <a:effectLst/>
                <a:latin typeface="RinkiyMJ" pitchFamily="2" charset="0"/>
                <a:cs typeface="RinkiyMJ" pitchFamily="2" charset="0"/>
              </a:rPr>
              <a:t>mv</a:t>
            </a:r>
            <a:r>
              <a:rPr lang="en-US" sz="3100" dirty="0">
                <a:effectLst/>
                <a:latin typeface="RinkiyMJ" pitchFamily="2" charset="0"/>
                <a:cs typeface="RinkiyMJ" pitchFamily="2" charset="0"/>
              </a:rPr>
              <a:t>‡_ </a:t>
            </a:r>
            <a:r>
              <a:rPr lang="en-US" sz="3100" dirty="0" err="1">
                <a:effectLst/>
                <a:latin typeface="RinkiyMJ" pitchFamily="2" charset="0"/>
                <a:cs typeface="RinkiyMJ" pitchFamily="2" charset="0"/>
              </a:rPr>
              <a:t>m¤úK</a:t>
            </a:r>
            <a:r>
              <a:rPr lang="en-US" sz="3100" dirty="0">
                <a:effectLst/>
                <a:latin typeface="RinkiyMJ" pitchFamily="2" charset="0"/>
                <a:cs typeface="RinkiyMJ" pitchFamily="2" charset="0"/>
              </a:rPr>
              <a:t>© hy³ </a:t>
            </a:r>
            <a:r>
              <a:rPr lang="en-US" sz="3100" dirty="0" err="1">
                <a:effectLst/>
                <a:latin typeface="RinkiyMJ" pitchFamily="2" charset="0"/>
                <a:cs typeface="RinkiyMJ" pitchFamily="2" charset="0"/>
              </a:rPr>
              <a:t>welq</a:t>
            </a:r>
            <a:r>
              <a:rPr lang="en-US" sz="3100" dirty="0">
                <a:effectLst/>
                <a:latin typeface="RinkiyMJ" pitchFamily="2" charset="0"/>
                <a:cs typeface="RinkiyMJ" pitchFamily="2" charset="0"/>
              </a:rPr>
              <a:t> -</a:t>
            </a:r>
            <a:br>
              <a:rPr lang="en-US" sz="2200" dirty="0"/>
            </a:br>
            <a:r>
              <a:rPr lang="en-US" sz="2000" dirty="0"/>
              <a:t>Term related to Motivation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1143000"/>
            <a:ext cx="7543800" cy="4495800"/>
          </a:xfrm>
        </p:spPr>
        <p:txBody>
          <a:bodyPr>
            <a:normAutofit fontScale="32500" lnSpcReduction="20000"/>
          </a:bodyPr>
          <a:lstStyle/>
          <a:p>
            <a:pPr algn="just"/>
            <a:endParaRPr lang="en-US" sz="34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ZvoYv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: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Afve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ev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cÖ‡hvR‡bi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Kvi‡bB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Kg©x‡`i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g‡a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cyi‡bi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Rb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†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Ubkb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m„wó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n‡h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_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v‡K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5|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jÿ¨vwfgyLx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AvPib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ev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KvR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: </a:t>
            </a:r>
            <a:r>
              <a:rPr lang="en-US" sz="9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Goal Oriented </a:t>
            </a:r>
            <a:r>
              <a:rPr lang="en-US" sz="9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Behaviour</a:t>
            </a:r>
            <a:r>
              <a:rPr lang="en-US" sz="9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/ Action: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ZvoYvi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†_‡K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Kvb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wbw`©ó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jÿ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wba©vib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_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v‡K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Ges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mB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jÿ‡K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wN‡i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Zvi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AvPib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cÖwiPvwjZ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wbhwš¿Z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n‡q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_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v‡K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6.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jÿ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AR©b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:- †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cÖlYv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cÖwµqvq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G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ch©v‡q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Zvi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mywbw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`©ó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cÖ‡Póvi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gva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¨‡g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‡`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i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Pvwn`v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c~ib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cvi‡j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Zviv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mš‘wó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jvf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98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  <a:endParaRPr lang="en-US" sz="6200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6000" dirty="0">
                <a:solidFill>
                  <a:srgbClr val="FF0000"/>
                </a:solidFill>
              </a:rPr>
              <a:t>.</a:t>
            </a: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808F61-2428-4969-A32D-869012E18F13}"/>
              </a:ext>
            </a:extLst>
          </p:cNvPr>
          <p:cNvSpPr/>
          <p:nvPr/>
        </p:nvSpPr>
        <p:spPr>
          <a:xfrm>
            <a:off x="5562600" y="6027003"/>
            <a:ext cx="38563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Prepared By-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 Md. </a:t>
            </a:r>
            <a:r>
              <a:rPr lang="en-US" sz="1200" b="1" dirty="0" err="1">
                <a:solidFill>
                  <a:schemeClr val="bg1"/>
                </a:solidFill>
              </a:rPr>
              <a:t>Shajjad</a:t>
            </a:r>
            <a:r>
              <a:rPr lang="en-US" sz="1200" b="1" dirty="0">
                <a:solidFill>
                  <a:schemeClr val="bg1"/>
                </a:solidFill>
              </a:rPr>
              <a:t> Hossain  Asst. Professor                                                                                         Department of Management.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 Alhaj </a:t>
            </a:r>
            <a:r>
              <a:rPr lang="en-US" sz="1200" b="1" dirty="0" err="1">
                <a:solidFill>
                  <a:schemeClr val="bg1"/>
                </a:solidFill>
              </a:rPr>
              <a:t>Ahed</a:t>
            </a:r>
            <a:r>
              <a:rPr lang="en-US" sz="1200" b="1" dirty="0">
                <a:solidFill>
                  <a:schemeClr val="bg1"/>
                </a:solidFill>
              </a:rPr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14400" y="152400"/>
            <a:ext cx="7696200" cy="685800"/>
          </a:xfrm>
        </p:spPr>
        <p:txBody>
          <a:bodyPr>
            <a:normAutofit fontScale="90000"/>
          </a:bodyPr>
          <a:lstStyle/>
          <a:p>
            <a:pPr algn="l"/>
            <a:r>
              <a:rPr lang="en-US" sz="4400" dirty="0">
                <a:latin typeface="RinkiyMJ" pitchFamily="2" charset="0"/>
                <a:cs typeface="RinkiyMJ" pitchFamily="2" charset="0"/>
              </a:rPr>
              <a:t> 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cÖlYv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Pµ</a:t>
            </a:r>
            <a:r>
              <a:rPr lang="en-US" sz="3200" dirty="0">
                <a:latin typeface="RinkiyMJ" pitchFamily="2" charset="0"/>
                <a:cs typeface="RinkiyMJ" pitchFamily="2" charset="0"/>
              </a:rPr>
              <a:t>          </a:t>
            </a:r>
            <a:r>
              <a:rPr lang="en-US" sz="2400" dirty="0"/>
              <a:t>Motivation Cycle</a:t>
            </a:r>
          </a:p>
        </p:txBody>
      </p:sp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3583901071"/>
              </p:ext>
            </p:extLst>
          </p:nvPr>
        </p:nvGraphicFramePr>
        <p:xfrm>
          <a:off x="0" y="914400"/>
          <a:ext cx="9784080" cy="533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2" name="Straight Arrow Connector 11"/>
          <p:cNvCxnSpPr/>
          <p:nvPr/>
        </p:nvCxnSpPr>
        <p:spPr>
          <a:xfrm rot="16200000" flipH="1">
            <a:off x="5867400" y="1066800"/>
            <a:ext cx="990600" cy="9906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5F28C559-9D56-4201-A355-F374F55A6ADF}"/>
              </a:ext>
            </a:extLst>
          </p:cNvPr>
          <p:cNvSpPr/>
          <p:nvPr/>
        </p:nvSpPr>
        <p:spPr>
          <a:xfrm>
            <a:off x="6096000" y="6086354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50" b="1" dirty="0">
                <a:solidFill>
                  <a:schemeClr val="bg1"/>
                </a:solidFill>
              </a:rPr>
              <a:t>Prepared By-</a:t>
            </a:r>
          </a:p>
          <a:p>
            <a:r>
              <a:rPr lang="en-US" sz="1050" b="1" dirty="0">
                <a:solidFill>
                  <a:schemeClr val="bg1"/>
                </a:solidFill>
              </a:rPr>
              <a:t> Md. </a:t>
            </a:r>
            <a:r>
              <a:rPr lang="en-US" sz="1050" b="1" dirty="0" err="1">
                <a:solidFill>
                  <a:schemeClr val="bg1"/>
                </a:solidFill>
              </a:rPr>
              <a:t>Shajjad</a:t>
            </a:r>
            <a:r>
              <a:rPr lang="en-US" sz="1050" b="1" dirty="0">
                <a:solidFill>
                  <a:schemeClr val="bg1"/>
                </a:solidFill>
              </a:rPr>
              <a:t> Hossain  Asst. Professor                                                                                         Department of Management.</a:t>
            </a:r>
          </a:p>
          <a:p>
            <a:r>
              <a:rPr lang="en-US" sz="1050" b="1" dirty="0">
                <a:solidFill>
                  <a:schemeClr val="bg1"/>
                </a:solidFill>
              </a:rPr>
              <a:t> Alhaj </a:t>
            </a:r>
            <a:r>
              <a:rPr lang="en-US" sz="1050" b="1" dirty="0" err="1">
                <a:solidFill>
                  <a:schemeClr val="bg1"/>
                </a:solidFill>
              </a:rPr>
              <a:t>Ahed</a:t>
            </a:r>
            <a:r>
              <a:rPr lang="en-US" sz="1050" b="1" dirty="0">
                <a:solidFill>
                  <a:schemeClr val="bg1"/>
                </a:solidFill>
              </a:rPr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9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9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9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9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9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9" grpId="0">
        <p:bldSub>
          <a:bldChart bld="category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838200" y="228601"/>
            <a:ext cx="7772400" cy="8382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4900" b="0" dirty="0">
                <a:effectLst/>
                <a:latin typeface="RinkiyMJ" pitchFamily="2" charset="0"/>
                <a:cs typeface="RinkiyMJ" pitchFamily="2" charset="0"/>
              </a:rPr>
              <a:t>‡</a:t>
            </a:r>
            <a:r>
              <a:rPr lang="en-US" sz="4000" b="0" dirty="0" err="1">
                <a:effectLst/>
                <a:latin typeface="RinkiyMJ" pitchFamily="2" charset="0"/>
                <a:cs typeface="RinkiyMJ" pitchFamily="2" charset="0"/>
              </a:rPr>
              <a:t>cÖlYv</a:t>
            </a:r>
            <a:r>
              <a:rPr lang="en-US" sz="4000" b="0" dirty="0">
                <a:effectLst/>
                <a:latin typeface="RinkiyMJ" pitchFamily="2" charset="0"/>
                <a:cs typeface="RinkiyMJ" pitchFamily="2" charset="0"/>
              </a:rPr>
              <a:t> `</a:t>
            </a:r>
            <a:r>
              <a:rPr lang="en-US" sz="4000" b="0" dirty="0" err="1">
                <a:effectLst/>
                <a:latin typeface="RinkiyMJ" pitchFamily="2" charset="0"/>
                <a:cs typeface="RinkiyMJ" pitchFamily="2" charset="0"/>
              </a:rPr>
              <a:t>v‡bi</a:t>
            </a:r>
            <a:r>
              <a:rPr lang="en-US" sz="4000" b="0" dirty="0">
                <a:effectLst/>
                <a:latin typeface="RinkiyMJ" pitchFamily="2" charset="0"/>
                <a:cs typeface="RinkiyMJ" pitchFamily="2" charset="0"/>
              </a:rPr>
              <a:t> </a:t>
            </a:r>
            <a:r>
              <a:rPr lang="en-US" sz="4000" b="0" dirty="0" err="1">
                <a:effectLst/>
                <a:latin typeface="RinkiyMJ" pitchFamily="2" charset="0"/>
                <a:cs typeface="RinkiyMJ" pitchFamily="2" charset="0"/>
              </a:rPr>
              <a:t>c×wZ</a:t>
            </a:r>
            <a:r>
              <a:rPr lang="en-US" sz="4000" b="0" dirty="0">
                <a:effectLst/>
                <a:latin typeface="RinkiyMJ" pitchFamily="2" charset="0"/>
                <a:cs typeface="RinkiyMJ" pitchFamily="2" charset="0"/>
              </a:rPr>
              <a:t> -</a:t>
            </a:r>
            <a:br>
              <a:rPr lang="en-US" sz="2200" b="0" dirty="0">
                <a:effectLst/>
              </a:rPr>
            </a:br>
            <a:r>
              <a:rPr lang="en-US" sz="2000" b="0" dirty="0">
                <a:effectLst/>
              </a:rPr>
              <a:t>Techniques</a:t>
            </a:r>
            <a:r>
              <a:rPr lang="en-US" sz="2000" dirty="0"/>
              <a:t> of Motivation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524000" y="1881809"/>
            <a:ext cx="7543800" cy="4953000"/>
          </a:xfrm>
        </p:spPr>
        <p:txBody>
          <a:bodyPr>
            <a:normAutofit fontScale="92500" lnSpcReduction="20000"/>
          </a:bodyPr>
          <a:lstStyle/>
          <a:p>
            <a:pPr algn="just"/>
            <a:endParaRPr lang="en-US" sz="3600" b="1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6500" dirty="0"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6000" dirty="0">
              <a:solidFill>
                <a:srgbClr val="FF0000"/>
              </a:solidFill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1300" b="1" dirty="0">
              <a:solidFill>
                <a:schemeClr val="bg1"/>
              </a:solidFill>
            </a:endParaRPr>
          </a:p>
          <a:p>
            <a:endParaRPr lang="en-US" sz="1300" b="1" dirty="0">
              <a:solidFill>
                <a:schemeClr val="bg1"/>
              </a:solidFill>
            </a:endParaRPr>
          </a:p>
          <a:p>
            <a:endParaRPr lang="en-US" sz="1300" b="1" dirty="0">
              <a:solidFill>
                <a:schemeClr val="bg1"/>
              </a:solidFill>
            </a:endParaRPr>
          </a:p>
          <a:p>
            <a:endParaRPr lang="en-US" sz="1300" b="1" dirty="0">
              <a:solidFill>
                <a:schemeClr val="bg1"/>
              </a:solidFill>
            </a:endParaRPr>
          </a:p>
          <a:p>
            <a:r>
              <a:rPr lang="en-US" sz="1300" b="1" dirty="0">
                <a:solidFill>
                  <a:schemeClr val="bg1"/>
                </a:solidFill>
              </a:rPr>
              <a:t>Prepared By-</a:t>
            </a:r>
          </a:p>
          <a:p>
            <a:r>
              <a:rPr lang="en-US" sz="1300" b="1" dirty="0">
                <a:solidFill>
                  <a:schemeClr val="bg1"/>
                </a:solidFill>
              </a:rPr>
              <a:t> Md. </a:t>
            </a:r>
            <a:r>
              <a:rPr lang="en-US" sz="1300" b="1" dirty="0" err="1">
                <a:solidFill>
                  <a:schemeClr val="bg1"/>
                </a:solidFill>
              </a:rPr>
              <a:t>Shajjad</a:t>
            </a:r>
            <a:r>
              <a:rPr lang="en-US" sz="1300" b="1" dirty="0">
                <a:solidFill>
                  <a:schemeClr val="bg1"/>
                </a:solidFill>
              </a:rPr>
              <a:t> Hossain  Asst. Professor                                                                                         Department of Management.</a:t>
            </a:r>
          </a:p>
          <a:p>
            <a:r>
              <a:rPr lang="en-US" sz="1300" b="1" dirty="0">
                <a:solidFill>
                  <a:schemeClr val="bg1"/>
                </a:solidFill>
              </a:rPr>
              <a:t> Alhaj </a:t>
            </a:r>
            <a:r>
              <a:rPr lang="en-US" sz="1300" b="1" dirty="0" err="1">
                <a:solidFill>
                  <a:schemeClr val="bg1"/>
                </a:solidFill>
              </a:rPr>
              <a:t>Ahed</a:t>
            </a:r>
            <a:r>
              <a:rPr lang="en-US" sz="1300" b="1" dirty="0">
                <a:solidFill>
                  <a:schemeClr val="bg1"/>
                </a:solidFill>
              </a:rPr>
              <a:t> Ali Biswas Degree College, Pabna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65412" y="1070213"/>
            <a:ext cx="7924800" cy="2362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dirty="0" err="1">
                <a:latin typeface="SutonnyMJ" pitchFamily="2" charset="0"/>
                <a:cs typeface="SutonnyMJ" pitchFamily="2" charset="0"/>
              </a:rPr>
              <a:t>BwZevPK</a:t>
            </a:r>
            <a:r>
              <a:rPr lang="en-US" sz="5400" dirty="0">
                <a:latin typeface="SutonnyMJ" pitchFamily="2" charset="0"/>
                <a:cs typeface="SutonnyMJ" pitchFamily="2" charset="0"/>
              </a:rPr>
              <a:t> ‡</a:t>
            </a:r>
            <a:r>
              <a:rPr lang="en-US" sz="5400" dirty="0" err="1">
                <a:latin typeface="SutonnyMJ" pitchFamily="2" charset="0"/>
                <a:cs typeface="SutonnyMJ" pitchFamily="2" charset="0"/>
              </a:rPr>
              <a:t>cÖlYv</a:t>
            </a:r>
            <a:r>
              <a:rPr lang="en-US" sz="5400" dirty="0">
                <a:latin typeface="SutonnyMJ" pitchFamily="2" charset="0"/>
                <a:cs typeface="SutonnyMJ" pitchFamily="2" charset="0"/>
              </a:rPr>
              <a:t>:- </a:t>
            </a:r>
            <a:r>
              <a:rPr lang="en-US" sz="4800" dirty="0" err="1">
                <a:latin typeface="SutonnyMJ" pitchFamily="2" charset="0"/>
                <a:cs typeface="SutonnyMJ" pitchFamily="2" charset="0"/>
              </a:rPr>
              <a:t>Drmvn-DÏxcbv</a:t>
            </a:r>
            <a:r>
              <a:rPr lang="en-US" sz="4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cÖ`v‡bi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gva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¨‡g¨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Kg©x‡`i‡K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Kv‡R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DØy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×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Kiv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|</a:t>
            </a:r>
            <a:endParaRPr lang="en-US" sz="4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81977" y="3733800"/>
            <a:ext cx="7924800" cy="1981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5400" dirty="0" err="1">
                <a:latin typeface="SutonnyMJ" pitchFamily="2" charset="0"/>
                <a:cs typeface="SutonnyMJ" pitchFamily="2" charset="0"/>
              </a:rPr>
              <a:t>bwZevPK</a:t>
            </a:r>
            <a:r>
              <a:rPr lang="en-US" sz="54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5400" dirty="0" err="1">
                <a:latin typeface="SutonnyMJ" pitchFamily="2" charset="0"/>
                <a:cs typeface="SutonnyMJ" pitchFamily="2" charset="0"/>
              </a:rPr>
              <a:t>cÖlYv</a:t>
            </a:r>
            <a:r>
              <a:rPr lang="en-US" sz="5400" dirty="0">
                <a:latin typeface="SutonnyMJ" pitchFamily="2" charset="0"/>
                <a:cs typeface="SutonnyMJ" pitchFamily="2" charset="0"/>
              </a:rPr>
              <a:t>:-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fq-fxwZ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cÖ`k©b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g‡bi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Dci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Pvc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m„wó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Kg©x‡`i‡K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Kv‡R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DØy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× </a:t>
            </a:r>
            <a:r>
              <a:rPr lang="en-US" sz="4400" dirty="0" err="1">
                <a:latin typeface="SutonnyMJ" pitchFamily="2" charset="0"/>
                <a:cs typeface="SutonnyMJ" pitchFamily="2" charset="0"/>
              </a:rPr>
              <a:t>Kiv</a:t>
            </a:r>
            <a:r>
              <a:rPr lang="en-US" sz="4400" dirty="0">
                <a:latin typeface="SutonnyMJ" pitchFamily="2" charset="0"/>
                <a:cs typeface="SutonnyMJ" pitchFamily="2" charset="0"/>
              </a:rPr>
              <a:t>|</a:t>
            </a:r>
            <a:endParaRPr lang="en-US" sz="4800" dirty="0"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 animBg="1"/>
      <p:bldP spid="5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838200" y="228601"/>
            <a:ext cx="7772400" cy="990599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4900" b="0" dirty="0">
                <a:effectLst/>
                <a:latin typeface="RinkiyMJ" pitchFamily="2" charset="0"/>
                <a:cs typeface="RinkiyMJ" pitchFamily="2" charset="0"/>
              </a:rPr>
              <a:t>‡</a:t>
            </a:r>
            <a:r>
              <a:rPr lang="en-US" sz="4000" b="0" dirty="0" err="1">
                <a:effectLst/>
                <a:latin typeface="RinkiyMJ" pitchFamily="2" charset="0"/>
                <a:cs typeface="RinkiyMJ" pitchFamily="2" charset="0"/>
              </a:rPr>
              <a:t>cÖlYv</a:t>
            </a:r>
            <a:r>
              <a:rPr lang="en-US" sz="4000" b="0" dirty="0">
                <a:effectLst/>
                <a:latin typeface="RinkiyMJ" pitchFamily="2" charset="0"/>
                <a:cs typeface="RinkiyMJ" pitchFamily="2" charset="0"/>
              </a:rPr>
              <a:t> `</a:t>
            </a:r>
            <a:r>
              <a:rPr lang="en-US" sz="4000" b="0" dirty="0" err="1">
                <a:effectLst/>
                <a:latin typeface="RinkiyMJ" pitchFamily="2" charset="0"/>
                <a:cs typeface="RinkiyMJ" pitchFamily="2" charset="0"/>
              </a:rPr>
              <a:t>v‡bi</a:t>
            </a:r>
            <a:r>
              <a:rPr lang="en-US" sz="4000" b="0" dirty="0">
                <a:effectLst/>
                <a:latin typeface="RinkiyMJ" pitchFamily="2" charset="0"/>
                <a:cs typeface="RinkiyMJ" pitchFamily="2" charset="0"/>
              </a:rPr>
              <a:t> </a:t>
            </a:r>
            <a:r>
              <a:rPr lang="en-US" sz="4000" b="0" dirty="0" err="1">
                <a:effectLst/>
                <a:latin typeface="RinkiyMJ" pitchFamily="2" charset="0"/>
                <a:cs typeface="RinkiyMJ" pitchFamily="2" charset="0"/>
              </a:rPr>
              <a:t>BwZevPK</a:t>
            </a:r>
            <a:r>
              <a:rPr lang="en-US" sz="4000" b="0" dirty="0">
                <a:effectLst/>
                <a:latin typeface="RinkiyMJ" pitchFamily="2" charset="0"/>
                <a:cs typeface="RinkiyMJ" pitchFamily="2" charset="0"/>
              </a:rPr>
              <a:t> </a:t>
            </a:r>
            <a:r>
              <a:rPr lang="en-US" sz="4000" b="0" dirty="0" err="1">
                <a:effectLst/>
                <a:latin typeface="RinkiyMJ" pitchFamily="2" charset="0"/>
                <a:cs typeface="RinkiyMJ" pitchFamily="2" charset="0"/>
              </a:rPr>
              <a:t>Dcvq</a:t>
            </a:r>
            <a:r>
              <a:rPr lang="en-US" sz="4000" b="0" dirty="0">
                <a:effectLst/>
                <a:latin typeface="RinkiyMJ" pitchFamily="2" charset="0"/>
                <a:cs typeface="RinkiyMJ" pitchFamily="2" charset="0"/>
              </a:rPr>
              <a:t> -</a:t>
            </a:r>
            <a:br>
              <a:rPr lang="en-US" sz="2200" b="0" dirty="0">
                <a:effectLst/>
              </a:rPr>
            </a:br>
            <a:r>
              <a:rPr lang="en-US" sz="2200" b="0" dirty="0">
                <a:effectLst/>
              </a:rPr>
              <a:t>Positive </a:t>
            </a:r>
            <a:r>
              <a:rPr lang="en-US" sz="2000" b="0" dirty="0">
                <a:effectLst/>
              </a:rPr>
              <a:t>Techniques</a:t>
            </a:r>
            <a:r>
              <a:rPr lang="en-US" sz="2000" dirty="0"/>
              <a:t> of Motivation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1219199"/>
            <a:ext cx="7543800" cy="4807803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en-US" sz="7600" dirty="0">
                <a:latin typeface="SutonnyMJ" pitchFamily="2" charset="0"/>
                <a:cs typeface="SutonnyMJ" pitchFamily="2" charset="0"/>
              </a:rPr>
              <a:t>K. </a:t>
            </a:r>
            <a:r>
              <a:rPr lang="en-US" sz="7600" dirty="0" err="1">
                <a:latin typeface="SutonnyMJ" pitchFamily="2" charset="0"/>
                <a:cs typeface="SutonnyMJ" pitchFamily="2" charset="0"/>
              </a:rPr>
              <a:t>Avw_©K</a:t>
            </a:r>
            <a:r>
              <a:rPr lang="en-US" sz="7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7600" dirty="0" err="1">
                <a:latin typeface="SutonnyMJ" pitchFamily="2" charset="0"/>
                <a:cs typeface="SutonnyMJ" pitchFamily="2" charset="0"/>
              </a:rPr>
              <a:t>Dcvq</a:t>
            </a:r>
            <a:r>
              <a:rPr lang="en-US" sz="7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7600" dirty="0">
                <a:latin typeface="Arial" pitchFamily="34" charset="0"/>
                <a:cs typeface="Arial" pitchFamily="34" charset="0"/>
              </a:rPr>
              <a:t>Financial means</a:t>
            </a:r>
            <a:r>
              <a:rPr lang="en-US" sz="7600" dirty="0">
                <a:latin typeface="SutonnyMJ" pitchFamily="2" charset="0"/>
                <a:cs typeface="SutonnyMJ" pitchFamily="2" charset="0"/>
              </a:rPr>
              <a:t>:-</a:t>
            </a:r>
          </a:p>
          <a:p>
            <a:pPr algn="just"/>
            <a:r>
              <a:rPr lang="en-US" sz="8000" dirty="0">
                <a:latin typeface="SutonnyMJ" pitchFamily="2" charset="0"/>
                <a:cs typeface="SutonnyMJ" pitchFamily="2" charset="0"/>
              </a:rPr>
              <a:t>1.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b¨vh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¨ †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eZb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  (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Fair wages)</a:t>
            </a:r>
            <a:endParaRPr lang="en-US" sz="8000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8000" dirty="0">
                <a:latin typeface="SutonnyMJ" pitchFamily="2" charset="0"/>
                <a:cs typeface="SutonnyMJ" pitchFamily="2" charset="0"/>
              </a:rPr>
              <a:t>2. </a:t>
            </a:r>
            <a:r>
              <a:rPr lang="en-US" sz="8000" dirty="0" err="1">
                <a:latin typeface="SutonnyMJ" pitchFamily="2" charset="0"/>
                <a:cs typeface="SutonnyMJ" pitchFamily="2" charset="0"/>
              </a:rPr>
              <a:t>gybvdvi</a:t>
            </a:r>
            <a:r>
              <a:rPr lang="en-US" sz="8000" dirty="0">
                <a:latin typeface="SutonnyMJ" pitchFamily="2" charset="0"/>
                <a:cs typeface="SutonnyMJ" pitchFamily="2" charset="0"/>
              </a:rPr>
              <a:t> Ask (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Profit sharing )</a:t>
            </a:r>
            <a:endParaRPr lang="en-US" sz="8000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8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3. †</a:t>
            </a:r>
            <a:r>
              <a:rPr lang="en-US" sz="8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evbvm</a:t>
            </a:r>
            <a:r>
              <a:rPr lang="en-US" sz="8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Bonus)</a:t>
            </a:r>
            <a:endParaRPr lang="en-US" sz="80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8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 </a:t>
            </a:r>
            <a:r>
              <a:rPr lang="en-US" sz="8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Avw_©K</a:t>
            </a:r>
            <a:r>
              <a:rPr lang="en-US" sz="8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8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wbivcËv</a:t>
            </a:r>
            <a:r>
              <a:rPr lang="en-US" sz="8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Financial security )</a:t>
            </a:r>
            <a:endParaRPr lang="en-US" sz="80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8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5. </a:t>
            </a:r>
            <a:r>
              <a:rPr lang="en-US" sz="8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AwMÖg</a:t>
            </a:r>
            <a:r>
              <a:rPr lang="en-US" sz="8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Advance)</a:t>
            </a:r>
            <a:endParaRPr lang="en-US" sz="80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8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6. </a:t>
            </a:r>
            <a:r>
              <a:rPr lang="en-US" sz="8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evm¯’vb</a:t>
            </a:r>
            <a:r>
              <a:rPr lang="en-US" sz="8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House allowance )</a:t>
            </a:r>
            <a:endParaRPr lang="en-US" sz="80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8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7. </a:t>
            </a:r>
            <a:r>
              <a:rPr lang="en-US" sz="8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wPwKrmv</a:t>
            </a:r>
            <a:r>
              <a:rPr lang="en-US" sz="8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8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fvZv</a:t>
            </a:r>
            <a:r>
              <a:rPr lang="en-US" sz="8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Medical allowance )</a:t>
            </a:r>
            <a:endParaRPr lang="en-US" sz="80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8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8. </a:t>
            </a:r>
            <a:r>
              <a:rPr lang="en-US" sz="8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c‡`vbœwZ</a:t>
            </a:r>
            <a:r>
              <a:rPr lang="en-US" sz="8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Promotion)</a:t>
            </a:r>
            <a:endParaRPr lang="en-US" sz="80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8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9. </a:t>
            </a:r>
            <a:r>
              <a:rPr lang="en-US" sz="8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hvZvqvZ</a:t>
            </a:r>
            <a:r>
              <a:rPr lang="en-US" sz="8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8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fvZv</a:t>
            </a:r>
            <a:r>
              <a:rPr lang="en-US" sz="8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Conveyance allowance )</a:t>
            </a:r>
            <a:endParaRPr lang="en-US" sz="80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8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10. </a:t>
            </a:r>
            <a:r>
              <a:rPr lang="en-US" sz="8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b¨vh</a:t>
            </a:r>
            <a:r>
              <a:rPr lang="en-US" sz="8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8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gy‡j</a:t>
            </a:r>
            <a:r>
              <a:rPr lang="en-US" sz="8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8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cY</a:t>
            </a:r>
            <a:r>
              <a:rPr lang="en-US" sz="8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8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mieivn</a:t>
            </a:r>
            <a:r>
              <a:rPr lang="en-US" sz="8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(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Commodity supply at fair price)</a:t>
            </a:r>
            <a:endParaRPr lang="en-US" sz="80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8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11.cyi¯‹vi (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Prize)</a:t>
            </a:r>
            <a:endParaRPr lang="en-US" sz="80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8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12. </a:t>
            </a:r>
            <a:r>
              <a:rPr lang="en-US" sz="8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åg‡bi</a:t>
            </a:r>
            <a:r>
              <a:rPr lang="en-US" sz="8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8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my‡hvM</a:t>
            </a:r>
            <a:r>
              <a:rPr lang="en-US" sz="8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8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Traveling allowance)</a:t>
            </a:r>
          </a:p>
          <a:p>
            <a:pPr algn="just"/>
            <a:r>
              <a:rPr lang="en-US" sz="8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13. </a:t>
            </a:r>
            <a:r>
              <a:rPr lang="en-US" sz="8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bMi</a:t>
            </a:r>
            <a:r>
              <a:rPr lang="en-US" sz="8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8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ev</a:t>
            </a:r>
            <a:r>
              <a:rPr lang="en-US" sz="8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8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cvnvwo</a:t>
            </a:r>
            <a:r>
              <a:rPr lang="en-US" sz="8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8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fvZv</a:t>
            </a:r>
            <a:r>
              <a:rPr lang="en-US" sz="8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8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Urban and hill allowance )</a:t>
            </a:r>
          </a:p>
          <a:p>
            <a:pPr algn="just"/>
            <a:r>
              <a:rPr lang="en-US" sz="8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14. </a:t>
            </a:r>
            <a:r>
              <a:rPr lang="en-US" sz="8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Aemi</a:t>
            </a:r>
            <a:r>
              <a:rPr lang="en-US" sz="8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8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fvZv</a:t>
            </a:r>
            <a:r>
              <a:rPr lang="en-US" sz="8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8000" dirty="0">
                <a:latin typeface="Arial" pitchFamily="34" charset="0"/>
                <a:cs typeface="Arial" pitchFamily="34" charset="0"/>
              </a:rPr>
              <a:t>Retirement Benefit )</a:t>
            </a:r>
            <a:endParaRPr lang="en-US" sz="80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8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15. </a:t>
            </a:r>
            <a:r>
              <a:rPr lang="en-US" sz="8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Ab¨vb</a:t>
            </a:r>
            <a:r>
              <a:rPr lang="en-US" sz="8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(</a:t>
            </a:r>
            <a:r>
              <a:rPr lang="en-US" sz="8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Other facilities)</a:t>
            </a:r>
            <a:endParaRPr lang="en-US" sz="80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C4696E7-7C88-4AF2-BC00-DE01D2D07B3F}"/>
              </a:ext>
            </a:extLst>
          </p:cNvPr>
          <p:cNvSpPr/>
          <p:nvPr/>
        </p:nvSpPr>
        <p:spPr>
          <a:xfrm>
            <a:off x="5562600" y="6027003"/>
            <a:ext cx="3581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Prepared By-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 Md. </a:t>
            </a:r>
            <a:r>
              <a:rPr lang="en-US" sz="1200" b="1" dirty="0" err="1">
                <a:solidFill>
                  <a:schemeClr val="bg1"/>
                </a:solidFill>
              </a:rPr>
              <a:t>Shajjad</a:t>
            </a:r>
            <a:r>
              <a:rPr lang="en-US" sz="1200" b="1" dirty="0">
                <a:solidFill>
                  <a:schemeClr val="bg1"/>
                </a:solidFill>
              </a:rPr>
              <a:t> Hossain  Asst. Professor                                                                                         Department of Management.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 Alhaj </a:t>
            </a:r>
            <a:r>
              <a:rPr lang="en-US" sz="1200" b="1" dirty="0" err="1">
                <a:solidFill>
                  <a:schemeClr val="bg1"/>
                </a:solidFill>
              </a:rPr>
              <a:t>Ahed</a:t>
            </a:r>
            <a:r>
              <a:rPr lang="en-US" sz="1200" b="1" dirty="0">
                <a:solidFill>
                  <a:schemeClr val="bg1"/>
                </a:solidFill>
              </a:rPr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838200" y="228601"/>
            <a:ext cx="7772400" cy="12192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6000" b="0" dirty="0">
                <a:effectLst/>
                <a:latin typeface="RinkiyMJ" pitchFamily="2" charset="0"/>
                <a:cs typeface="RinkiyMJ" pitchFamily="2" charset="0"/>
              </a:rPr>
              <a:t>‡</a:t>
            </a:r>
            <a:r>
              <a:rPr lang="en-US" sz="4900" b="0" dirty="0" err="1">
                <a:effectLst/>
                <a:latin typeface="RinkiyMJ" pitchFamily="2" charset="0"/>
                <a:cs typeface="RinkiyMJ" pitchFamily="2" charset="0"/>
              </a:rPr>
              <a:t>cÖlYv</a:t>
            </a:r>
            <a:r>
              <a:rPr lang="en-US" sz="4900" b="0" dirty="0">
                <a:effectLst/>
                <a:latin typeface="RinkiyMJ" pitchFamily="2" charset="0"/>
                <a:cs typeface="RinkiyMJ" pitchFamily="2" charset="0"/>
              </a:rPr>
              <a:t> `</a:t>
            </a:r>
            <a:r>
              <a:rPr lang="en-US" sz="4900" b="0" dirty="0" err="1">
                <a:effectLst/>
                <a:latin typeface="RinkiyMJ" pitchFamily="2" charset="0"/>
                <a:cs typeface="RinkiyMJ" pitchFamily="2" charset="0"/>
              </a:rPr>
              <a:t>v‡bi</a:t>
            </a:r>
            <a:r>
              <a:rPr lang="en-US" sz="4900" b="0" dirty="0">
                <a:effectLst/>
                <a:latin typeface="RinkiyMJ" pitchFamily="2" charset="0"/>
                <a:cs typeface="RinkiyMJ" pitchFamily="2" charset="0"/>
              </a:rPr>
              <a:t> </a:t>
            </a:r>
            <a:r>
              <a:rPr lang="en-US" sz="4900" b="0" dirty="0" err="1">
                <a:effectLst/>
                <a:latin typeface="RinkiyMJ" pitchFamily="2" charset="0"/>
                <a:cs typeface="RinkiyMJ" pitchFamily="2" charset="0"/>
              </a:rPr>
              <a:t>BwZevPK</a:t>
            </a:r>
            <a:r>
              <a:rPr lang="en-US" sz="4900" b="0" dirty="0">
                <a:effectLst/>
                <a:latin typeface="RinkiyMJ" pitchFamily="2" charset="0"/>
                <a:cs typeface="RinkiyMJ" pitchFamily="2" charset="0"/>
              </a:rPr>
              <a:t> </a:t>
            </a:r>
            <a:r>
              <a:rPr lang="en-US" sz="4900" b="0" dirty="0" err="1">
                <a:effectLst/>
                <a:latin typeface="RinkiyMJ" pitchFamily="2" charset="0"/>
                <a:cs typeface="RinkiyMJ" pitchFamily="2" charset="0"/>
              </a:rPr>
              <a:t>Dcvq</a:t>
            </a:r>
            <a:r>
              <a:rPr lang="en-US" sz="4900" b="0" dirty="0">
                <a:effectLst/>
                <a:latin typeface="RinkiyMJ" pitchFamily="2" charset="0"/>
                <a:cs typeface="RinkiyMJ" pitchFamily="2" charset="0"/>
              </a:rPr>
              <a:t> -</a:t>
            </a:r>
            <a:br>
              <a:rPr lang="en-US" sz="3100" b="0" dirty="0">
                <a:effectLst/>
              </a:rPr>
            </a:br>
            <a:r>
              <a:rPr lang="en-US" sz="3100" b="0" dirty="0" err="1">
                <a:effectLst/>
              </a:rPr>
              <a:t>Positive</a:t>
            </a:r>
            <a:r>
              <a:rPr lang="en-US" sz="2700" b="0" dirty="0" err="1">
                <a:effectLst/>
              </a:rPr>
              <a:t>Techniques</a:t>
            </a:r>
            <a:r>
              <a:rPr lang="en-US" sz="2700" dirty="0"/>
              <a:t> of Motivation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1523999"/>
            <a:ext cx="7543800" cy="4564559"/>
          </a:xfrm>
        </p:spPr>
        <p:txBody>
          <a:bodyPr>
            <a:normAutofit fontScale="47500" lnSpcReduction="20000"/>
          </a:bodyPr>
          <a:lstStyle/>
          <a:p>
            <a:pPr algn="ctr"/>
            <a:r>
              <a:rPr lang="en-US" sz="7600" dirty="0">
                <a:latin typeface="SutonnyMJ" pitchFamily="2" charset="0"/>
                <a:cs typeface="SutonnyMJ" pitchFamily="2" charset="0"/>
              </a:rPr>
              <a:t>L. </a:t>
            </a:r>
            <a:r>
              <a:rPr lang="en-US" sz="7600" dirty="0" err="1">
                <a:latin typeface="SutonnyMJ" pitchFamily="2" charset="0"/>
                <a:cs typeface="SutonnyMJ" pitchFamily="2" charset="0"/>
              </a:rPr>
              <a:t>Avbw_©K</a:t>
            </a:r>
            <a:r>
              <a:rPr lang="en-US" sz="7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7600" dirty="0" err="1">
                <a:latin typeface="SutonnyMJ" pitchFamily="2" charset="0"/>
                <a:cs typeface="SutonnyMJ" pitchFamily="2" charset="0"/>
              </a:rPr>
              <a:t>Dcvq</a:t>
            </a:r>
            <a:r>
              <a:rPr lang="en-US" sz="7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7600" dirty="0">
                <a:latin typeface="Arial" pitchFamily="34" charset="0"/>
                <a:cs typeface="Arial" pitchFamily="34" charset="0"/>
              </a:rPr>
              <a:t>Non-financial means</a:t>
            </a:r>
            <a:r>
              <a:rPr lang="en-US" sz="7600" dirty="0">
                <a:latin typeface="SutonnyMJ" pitchFamily="2" charset="0"/>
                <a:cs typeface="SutonnyMJ" pitchFamily="2" charset="0"/>
              </a:rPr>
              <a:t>:-</a:t>
            </a:r>
          </a:p>
          <a:p>
            <a:pPr algn="just"/>
            <a:r>
              <a:rPr lang="en-US" sz="4200" dirty="0">
                <a:latin typeface="SutonnyMJ" pitchFamily="2" charset="0"/>
                <a:cs typeface="SutonnyMJ" pitchFamily="2" charset="0"/>
              </a:rPr>
              <a:t>1. </a:t>
            </a:r>
            <a:r>
              <a:rPr lang="en-US" sz="4200" dirty="0" err="1">
                <a:latin typeface="SutonnyMJ" pitchFamily="2" charset="0"/>
                <a:cs typeface="SutonnyMJ" pitchFamily="2" charset="0"/>
              </a:rPr>
              <a:t>AbyK‚j</a:t>
            </a:r>
            <a:r>
              <a:rPr lang="en-US" sz="4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200" dirty="0" err="1">
                <a:latin typeface="SutonnyMJ" pitchFamily="2" charset="0"/>
                <a:cs typeface="SutonnyMJ" pitchFamily="2" charset="0"/>
              </a:rPr>
              <a:t>Kvh</a:t>
            </a:r>
            <a:r>
              <a:rPr lang="en-US" sz="4200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sz="4200" dirty="0" err="1">
                <a:latin typeface="SutonnyMJ" pitchFamily="2" charset="0"/>
                <a:cs typeface="SutonnyMJ" pitchFamily="2" charset="0"/>
              </a:rPr>
              <a:t>cwi‡ek</a:t>
            </a:r>
            <a:r>
              <a:rPr lang="en-US" sz="4200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sz="4200" dirty="0">
                <a:latin typeface="Arial" pitchFamily="34" charset="0"/>
                <a:cs typeface="Arial" pitchFamily="34" charset="0"/>
              </a:rPr>
              <a:t>Favorable work environment)</a:t>
            </a:r>
            <a:endParaRPr lang="en-US" sz="4200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4200" dirty="0">
                <a:latin typeface="SutonnyMJ" pitchFamily="2" charset="0"/>
                <a:cs typeface="SutonnyMJ" pitchFamily="2" charset="0"/>
              </a:rPr>
              <a:t>2. </a:t>
            </a:r>
            <a:r>
              <a:rPr lang="en-US" sz="4200" dirty="0" err="1">
                <a:latin typeface="SutonnyMJ" pitchFamily="2" charset="0"/>
                <a:cs typeface="SutonnyMJ" pitchFamily="2" charset="0"/>
              </a:rPr>
              <a:t>PvKzwii</a:t>
            </a:r>
            <a:r>
              <a:rPr lang="en-US" sz="42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200" dirty="0" err="1">
                <a:latin typeface="SutonnyMJ" pitchFamily="2" charset="0"/>
                <a:cs typeface="SutonnyMJ" pitchFamily="2" charset="0"/>
              </a:rPr>
              <a:t>wbivcËv</a:t>
            </a:r>
            <a:r>
              <a:rPr lang="en-US" sz="4200" dirty="0">
                <a:latin typeface="SutonnyMJ" pitchFamily="2" charset="0"/>
                <a:cs typeface="SutonnyMJ" pitchFamily="2" charset="0"/>
              </a:rPr>
              <a:t>  (</a:t>
            </a:r>
            <a:r>
              <a:rPr lang="en-US" sz="4200" dirty="0">
                <a:latin typeface="Arial" pitchFamily="34" charset="0"/>
                <a:cs typeface="Arial" pitchFamily="34" charset="0"/>
              </a:rPr>
              <a:t>Job security) </a:t>
            </a:r>
            <a:endParaRPr lang="en-US" sz="4200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4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3. KZ…©Z¡ </a:t>
            </a:r>
            <a:r>
              <a:rPr lang="en-US" sz="4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cÖ`vb</a:t>
            </a:r>
            <a:r>
              <a:rPr lang="en-US" sz="4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4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gyj¨vqb</a:t>
            </a:r>
            <a:r>
              <a:rPr lang="en-US" sz="4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4200" dirty="0">
                <a:latin typeface="Arial" pitchFamily="34" charset="0"/>
                <a:cs typeface="Arial" pitchFamily="34" charset="0"/>
              </a:rPr>
              <a:t>Delegate authority and evaluation) </a:t>
            </a:r>
            <a:endParaRPr lang="en-US" sz="42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4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 </a:t>
            </a:r>
            <a:r>
              <a:rPr lang="en-US" sz="4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DËg</a:t>
            </a:r>
            <a:r>
              <a:rPr lang="en-US" sz="4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e¨envi</a:t>
            </a:r>
            <a:r>
              <a:rPr lang="en-US" sz="4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4200" dirty="0">
                <a:latin typeface="Arial" pitchFamily="34" charset="0"/>
                <a:cs typeface="Arial" pitchFamily="34" charset="0"/>
              </a:rPr>
              <a:t>Good </a:t>
            </a:r>
            <a:r>
              <a:rPr lang="en-US" sz="4200" dirty="0" err="1">
                <a:latin typeface="Arial" pitchFamily="34" charset="0"/>
                <a:cs typeface="Arial" pitchFamily="34" charset="0"/>
              </a:rPr>
              <a:t>behaviour</a:t>
            </a:r>
            <a:r>
              <a:rPr lang="en-US" sz="4200" dirty="0">
                <a:latin typeface="Arial" pitchFamily="34" charset="0"/>
                <a:cs typeface="Arial" pitchFamily="34" charset="0"/>
              </a:rPr>
              <a:t>) </a:t>
            </a:r>
            <a:endParaRPr lang="en-US" sz="42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4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5. </a:t>
            </a:r>
            <a:r>
              <a:rPr lang="en-US" sz="4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gZ</a:t>
            </a:r>
            <a:r>
              <a:rPr lang="en-US" sz="4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cÖKv‡ki</a:t>
            </a:r>
            <a:r>
              <a:rPr lang="en-US" sz="4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¯^</a:t>
            </a:r>
            <a:r>
              <a:rPr lang="en-US" sz="4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vaxbZv</a:t>
            </a:r>
            <a:r>
              <a:rPr lang="en-US" sz="4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4200" dirty="0">
                <a:latin typeface="Arial" pitchFamily="34" charset="0"/>
                <a:cs typeface="Arial" pitchFamily="34" charset="0"/>
              </a:rPr>
              <a:t>Freedom of speech)</a:t>
            </a:r>
            <a:endParaRPr lang="en-US" sz="42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4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6. e¨w³MZ </a:t>
            </a:r>
            <a:r>
              <a:rPr lang="en-US" sz="4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ÿgZv</a:t>
            </a:r>
            <a:r>
              <a:rPr lang="en-US" sz="4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cÖ`vb</a:t>
            </a:r>
            <a:r>
              <a:rPr lang="en-US" sz="4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4200" dirty="0">
                <a:latin typeface="Arial" pitchFamily="34" charset="0"/>
                <a:cs typeface="Arial" pitchFamily="34" charset="0"/>
              </a:rPr>
              <a:t>Providing  personal power </a:t>
            </a:r>
            <a:endParaRPr lang="en-US" sz="42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4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7. †</a:t>
            </a:r>
            <a:r>
              <a:rPr lang="en-US" sz="4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mŠnv</a:t>
            </a:r>
            <a:r>
              <a:rPr lang="en-US" sz="4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`¨</a:t>
            </a:r>
            <a:r>
              <a:rPr lang="en-US" sz="4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gyjK</a:t>
            </a:r>
            <a:r>
              <a:rPr lang="en-US" sz="4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m¤úK</a:t>
            </a:r>
            <a:r>
              <a:rPr lang="en-US" sz="4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 (</a:t>
            </a:r>
            <a:r>
              <a:rPr lang="en-US" sz="4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4200" dirty="0" err="1">
                <a:latin typeface="Arial" pitchFamily="34" charset="0"/>
                <a:cs typeface="Arial" pitchFamily="34" charset="0"/>
              </a:rPr>
              <a:t>armoneors</a:t>
            </a:r>
            <a:r>
              <a:rPr lang="en-US" sz="4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00" dirty="0" err="1">
                <a:latin typeface="Arial" pitchFamily="34" charset="0"/>
                <a:cs typeface="Arial" pitchFamily="34" charset="0"/>
              </a:rPr>
              <a:t>relarionship</a:t>
            </a:r>
            <a:endParaRPr lang="en-US" sz="42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4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8. </a:t>
            </a:r>
            <a:r>
              <a:rPr lang="en-US" sz="4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we‡bv`b</a:t>
            </a:r>
            <a:r>
              <a:rPr lang="en-US" sz="4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4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wekÖv‡gi</a:t>
            </a:r>
            <a:r>
              <a:rPr lang="en-US" sz="4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my‡hvM</a:t>
            </a:r>
            <a:r>
              <a:rPr lang="en-US" sz="4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4200" dirty="0">
                <a:latin typeface="Arial" pitchFamily="34" charset="0"/>
                <a:cs typeface="Arial" pitchFamily="34" charset="0"/>
              </a:rPr>
              <a:t>Entertainment and rest facilities)</a:t>
            </a:r>
            <a:endParaRPr lang="en-US" sz="42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4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9. </a:t>
            </a:r>
            <a:r>
              <a:rPr lang="en-US" sz="4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cÖwZôv‡bi</a:t>
            </a:r>
            <a:r>
              <a:rPr lang="en-US" sz="4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mybvg</a:t>
            </a:r>
            <a:r>
              <a:rPr lang="en-US" sz="4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4200" dirty="0">
                <a:latin typeface="Arial" pitchFamily="34" charset="0"/>
                <a:cs typeface="Arial" pitchFamily="34" charset="0"/>
              </a:rPr>
              <a:t>Conveyance allowance)</a:t>
            </a:r>
            <a:endParaRPr lang="en-US" sz="42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4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10. </a:t>
            </a:r>
            <a:r>
              <a:rPr lang="en-US" sz="4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cÖwkÿ‡bi</a:t>
            </a:r>
            <a:r>
              <a:rPr lang="en-US" sz="4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my‡hvM</a:t>
            </a:r>
            <a:r>
              <a:rPr lang="en-US" sz="4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4200" dirty="0">
                <a:latin typeface="Arial" pitchFamily="34" charset="0"/>
                <a:cs typeface="Arial" pitchFamily="34" charset="0"/>
              </a:rPr>
              <a:t>Training facilities) </a:t>
            </a:r>
            <a:endParaRPr lang="en-US" sz="42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4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11.¯^</a:t>
            </a:r>
            <a:r>
              <a:rPr lang="en-US" sz="4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xK</a:t>
            </a:r>
            <a:r>
              <a:rPr lang="en-US" sz="4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…</a:t>
            </a:r>
            <a:r>
              <a:rPr lang="en-US" sz="4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wZ</a:t>
            </a:r>
            <a:r>
              <a:rPr lang="en-US" sz="4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4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cÖksmv</a:t>
            </a:r>
            <a:r>
              <a:rPr lang="en-US" sz="4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4200" dirty="0">
                <a:latin typeface="Arial" pitchFamily="34" charset="0"/>
                <a:cs typeface="Arial" pitchFamily="34" charset="0"/>
              </a:rPr>
              <a:t>Recognition and praising </a:t>
            </a:r>
            <a:endParaRPr lang="en-US" sz="42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4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12. </a:t>
            </a:r>
            <a:r>
              <a:rPr lang="en-US" sz="4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myôz</a:t>
            </a:r>
            <a:r>
              <a:rPr lang="en-US" sz="4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Z`viwK</a:t>
            </a:r>
            <a:r>
              <a:rPr lang="en-US" sz="4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(</a:t>
            </a:r>
            <a:r>
              <a:rPr lang="en-US" sz="5100" dirty="0">
                <a:latin typeface="Arial" pitchFamily="34" charset="0"/>
                <a:cs typeface="Arial" pitchFamily="34" charset="0"/>
              </a:rPr>
              <a:t>Proper supervision)</a:t>
            </a:r>
          </a:p>
          <a:p>
            <a:pPr algn="just"/>
            <a:r>
              <a:rPr lang="en-US" sz="51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13. </a:t>
            </a:r>
            <a:r>
              <a:rPr lang="en-US" sz="51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cÖwZ‡hvwMZv</a:t>
            </a:r>
            <a:r>
              <a:rPr lang="en-US" sz="51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5400" dirty="0" err="1">
                <a:latin typeface="Arial" pitchFamily="34" charset="0"/>
                <a:cs typeface="Arial" pitchFamily="34" charset="0"/>
              </a:rPr>
              <a:t>Competion</a:t>
            </a:r>
            <a:r>
              <a:rPr lang="en-US" sz="5400" dirty="0">
                <a:latin typeface="Arial" pitchFamily="34" charset="0"/>
                <a:cs typeface="Arial" pitchFamily="34" charset="0"/>
              </a:rPr>
              <a:t>)</a:t>
            </a:r>
            <a:endParaRPr lang="en-US" sz="51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0DC4E65-DFE9-46B9-8739-3A58806B481B}"/>
              </a:ext>
            </a:extLst>
          </p:cNvPr>
          <p:cNvSpPr/>
          <p:nvPr/>
        </p:nvSpPr>
        <p:spPr>
          <a:xfrm>
            <a:off x="5791200" y="6088559"/>
            <a:ext cx="35814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</a:rPr>
              <a:t>Prepared By-</a:t>
            </a:r>
          </a:p>
          <a:p>
            <a:r>
              <a:rPr lang="en-US" sz="1100" b="1" dirty="0">
                <a:solidFill>
                  <a:schemeClr val="bg1"/>
                </a:solidFill>
              </a:rPr>
              <a:t> Md. </a:t>
            </a:r>
            <a:r>
              <a:rPr lang="en-US" sz="1100" b="1" dirty="0" err="1">
                <a:solidFill>
                  <a:schemeClr val="bg1"/>
                </a:solidFill>
              </a:rPr>
              <a:t>Shajjad</a:t>
            </a:r>
            <a:r>
              <a:rPr lang="en-US" sz="1100" b="1" dirty="0">
                <a:solidFill>
                  <a:schemeClr val="bg1"/>
                </a:solidFill>
              </a:rPr>
              <a:t> Hossain  Asst. Professor                                                                                         Department of Management.</a:t>
            </a:r>
          </a:p>
          <a:p>
            <a:r>
              <a:rPr lang="en-US" sz="1100" b="1" dirty="0">
                <a:solidFill>
                  <a:schemeClr val="bg1"/>
                </a:solidFill>
              </a:rPr>
              <a:t> Alhaj </a:t>
            </a:r>
            <a:r>
              <a:rPr lang="en-US" sz="1100" b="1" dirty="0" err="1">
                <a:solidFill>
                  <a:schemeClr val="bg1"/>
                </a:solidFill>
              </a:rPr>
              <a:t>Ahed</a:t>
            </a:r>
            <a:r>
              <a:rPr lang="en-US" sz="1100" b="1" dirty="0">
                <a:solidFill>
                  <a:schemeClr val="bg1"/>
                </a:solidFill>
              </a:rPr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838200" y="228601"/>
            <a:ext cx="7772400" cy="1219200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6000" b="0" dirty="0">
                <a:effectLst/>
                <a:latin typeface="RinkiyMJ" pitchFamily="2" charset="0"/>
                <a:cs typeface="RinkiyMJ" pitchFamily="2" charset="0"/>
              </a:rPr>
              <a:t>‡</a:t>
            </a:r>
            <a:r>
              <a:rPr lang="en-US" sz="4900" b="0" dirty="0" err="1">
                <a:effectLst/>
                <a:latin typeface="RinkiyMJ" pitchFamily="2" charset="0"/>
                <a:cs typeface="RinkiyMJ" pitchFamily="2" charset="0"/>
              </a:rPr>
              <a:t>cÖlYv</a:t>
            </a:r>
            <a:r>
              <a:rPr lang="en-US" sz="4900" b="0" dirty="0">
                <a:effectLst/>
                <a:latin typeface="RinkiyMJ" pitchFamily="2" charset="0"/>
                <a:cs typeface="RinkiyMJ" pitchFamily="2" charset="0"/>
              </a:rPr>
              <a:t> `</a:t>
            </a:r>
            <a:r>
              <a:rPr lang="en-US" sz="4900" b="0" dirty="0" err="1">
                <a:effectLst/>
                <a:latin typeface="RinkiyMJ" pitchFamily="2" charset="0"/>
                <a:cs typeface="RinkiyMJ" pitchFamily="2" charset="0"/>
              </a:rPr>
              <a:t>v‡bi</a:t>
            </a:r>
            <a:r>
              <a:rPr lang="en-US" sz="4900" b="0" dirty="0">
                <a:effectLst/>
                <a:latin typeface="RinkiyMJ" pitchFamily="2" charset="0"/>
                <a:cs typeface="RinkiyMJ" pitchFamily="2" charset="0"/>
              </a:rPr>
              <a:t> ‡</a:t>
            </a:r>
            <a:r>
              <a:rPr lang="en-US" sz="4900" b="0" dirty="0" err="1">
                <a:effectLst/>
                <a:latin typeface="RinkiyMJ" pitchFamily="2" charset="0"/>
                <a:cs typeface="RinkiyMJ" pitchFamily="2" charset="0"/>
              </a:rPr>
              <a:t>bwZevPK</a:t>
            </a:r>
            <a:r>
              <a:rPr lang="en-US" sz="4900" b="0" dirty="0">
                <a:effectLst/>
                <a:latin typeface="RinkiyMJ" pitchFamily="2" charset="0"/>
                <a:cs typeface="RinkiyMJ" pitchFamily="2" charset="0"/>
              </a:rPr>
              <a:t> </a:t>
            </a:r>
            <a:r>
              <a:rPr lang="en-US" sz="4900" b="0" dirty="0" err="1">
                <a:effectLst/>
                <a:latin typeface="RinkiyMJ" pitchFamily="2" charset="0"/>
                <a:cs typeface="RinkiyMJ" pitchFamily="2" charset="0"/>
              </a:rPr>
              <a:t>Dcvq</a:t>
            </a:r>
            <a:r>
              <a:rPr lang="en-US" sz="4900" b="0" dirty="0">
                <a:effectLst/>
                <a:latin typeface="RinkiyMJ" pitchFamily="2" charset="0"/>
                <a:cs typeface="RinkiyMJ" pitchFamily="2" charset="0"/>
              </a:rPr>
              <a:t> -</a:t>
            </a:r>
            <a:br>
              <a:rPr lang="en-US" sz="3100" b="0" dirty="0">
                <a:effectLst/>
              </a:rPr>
            </a:br>
            <a:r>
              <a:rPr lang="en-US" sz="3100" b="0" dirty="0" err="1">
                <a:effectLst/>
              </a:rPr>
              <a:t>Negative</a:t>
            </a:r>
            <a:r>
              <a:rPr lang="en-US" sz="2700" b="0" dirty="0" err="1">
                <a:effectLst/>
              </a:rPr>
              <a:t>Techniques</a:t>
            </a:r>
            <a:r>
              <a:rPr lang="en-US" sz="2700" dirty="0"/>
              <a:t> of Motivation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1524000"/>
            <a:ext cx="7543800" cy="4267200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en-US" sz="7600" dirty="0">
                <a:latin typeface="SutonnyMJ" pitchFamily="2" charset="0"/>
                <a:cs typeface="SutonnyMJ" pitchFamily="2" charset="0"/>
              </a:rPr>
              <a:t>1. </a:t>
            </a:r>
            <a:r>
              <a:rPr lang="en-US" sz="7600" dirty="0" err="1">
                <a:latin typeface="SutonnyMJ" pitchFamily="2" charset="0"/>
                <a:cs typeface="SutonnyMJ" pitchFamily="2" charset="0"/>
              </a:rPr>
              <a:t>wZi</a:t>
            </a:r>
            <a:r>
              <a:rPr lang="en-US" sz="7600" dirty="0">
                <a:latin typeface="SutonnyMJ" pitchFamily="2" charset="0"/>
                <a:cs typeface="SutonnyMJ" pitchFamily="2" charset="0"/>
              </a:rPr>
              <a:t>¯‹vi (</a:t>
            </a:r>
            <a:r>
              <a:rPr lang="en-US" sz="7600" dirty="0">
                <a:latin typeface="Arial" pitchFamily="34" charset="0"/>
                <a:cs typeface="Arial" pitchFamily="34" charset="0"/>
              </a:rPr>
              <a:t>Provoke)</a:t>
            </a:r>
            <a:endParaRPr lang="en-US" sz="7600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7600" dirty="0">
                <a:latin typeface="SutonnyMJ" pitchFamily="2" charset="0"/>
                <a:cs typeface="SutonnyMJ" pitchFamily="2" charset="0"/>
              </a:rPr>
              <a:t>2. </a:t>
            </a:r>
            <a:r>
              <a:rPr lang="en-US" sz="7600" dirty="0" err="1">
                <a:latin typeface="SutonnyMJ" pitchFamily="2" charset="0"/>
                <a:cs typeface="SutonnyMJ" pitchFamily="2" charset="0"/>
              </a:rPr>
              <a:t>c`vebwZ</a:t>
            </a:r>
            <a:r>
              <a:rPr lang="en-US" sz="7600" dirty="0">
                <a:latin typeface="SutonnyMJ" pitchFamily="2" charset="0"/>
                <a:cs typeface="SutonnyMJ" pitchFamily="2" charset="0"/>
              </a:rPr>
              <a:t>(</a:t>
            </a:r>
            <a:r>
              <a:rPr lang="en-US" sz="7600" dirty="0">
                <a:latin typeface="Arial" pitchFamily="34" charset="0"/>
                <a:cs typeface="Arial" pitchFamily="34" charset="0"/>
              </a:rPr>
              <a:t>Demotion) </a:t>
            </a:r>
            <a:endParaRPr lang="en-US" sz="7600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7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3. </a:t>
            </a:r>
            <a:r>
              <a:rPr lang="en-US" sz="7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kvw¯Í</a:t>
            </a:r>
            <a:r>
              <a:rPr lang="en-US" sz="7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7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cÖ`vb</a:t>
            </a:r>
            <a:r>
              <a:rPr lang="en-US" sz="7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(</a:t>
            </a:r>
            <a:r>
              <a:rPr lang="en-US" sz="7600" dirty="0">
                <a:latin typeface="Arial" pitchFamily="34" charset="0"/>
                <a:cs typeface="Arial" pitchFamily="34" charset="0"/>
              </a:rPr>
              <a:t>Punishment) </a:t>
            </a:r>
            <a:endParaRPr lang="en-US" sz="76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7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 </a:t>
            </a:r>
            <a:r>
              <a:rPr lang="en-US" sz="7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eiLv¯Í</a:t>
            </a:r>
            <a:r>
              <a:rPr lang="en-US" sz="7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7600" dirty="0">
                <a:latin typeface="Arial" pitchFamily="34" charset="0"/>
                <a:cs typeface="Arial" pitchFamily="34" charset="0"/>
              </a:rPr>
              <a:t>Dismissal) </a:t>
            </a:r>
            <a:endParaRPr lang="en-US" sz="76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7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5. </a:t>
            </a:r>
            <a:r>
              <a:rPr lang="en-US" sz="7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QvUvB</a:t>
            </a:r>
            <a:r>
              <a:rPr lang="en-US" sz="7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7600" dirty="0">
                <a:latin typeface="Arial" pitchFamily="34" charset="0"/>
                <a:cs typeface="Arial" pitchFamily="34" charset="0"/>
              </a:rPr>
              <a:t>Lay-off)</a:t>
            </a:r>
            <a:endParaRPr lang="en-US" sz="76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r>
              <a:rPr lang="en-US" sz="2800" b="1" dirty="0">
                <a:solidFill>
                  <a:schemeClr val="bg1"/>
                </a:solidFill>
              </a:rPr>
              <a:t>Prepared By-</a:t>
            </a: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FF22E4B-1EF2-4008-AAD7-987D99A4229E}"/>
              </a:ext>
            </a:extLst>
          </p:cNvPr>
          <p:cNvSpPr/>
          <p:nvPr/>
        </p:nvSpPr>
        <p:spPr>
          <a:xfrm>
            <a:off x="5486400" y="6027003"/>
            <a:ext cx="37569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Prepared By-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 Md. </a:t>
            </a:r>
            <a:r>
              <a:rPr lang="en-US" sz="1200" b="1" dirty="0" err="1">
                <a:solidFill>
                  <a:schemeClr val="bg1"/>
                </a:solidFill>
              </a:rPr>
              <a:t>Shajjad</a:t>
            </a:r>
            <a:r>
              <a:rPr lang="en-US" sz="1200" b="1" dirty="0">
                <a:solidFill>
                  <a:schemeClr val="bg1"/>
                </a:solidFill>
              </a:rPr>
              <a:t> Hossain  Asst. Professor                                                                                         Department of Management.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 Alhaj </a:t>
            </a:r>
            <a:r>
              <a:rPr lang="en-US" sz="1200" b="1" dirty="0" err="1">
                <a:solidFill>
                  <a:schemeClr val="bg1"/>
                </a:solidFill>
              </a:rPr>
              <a:t>Ahed</a:t>
            </a:r>
            <a:r>
              <a:rPr lang="en-US" sz="1200" b="1" dirty="0">
                <a:solidFill>
                  <a:schemeClr val="bg1"/>
                </a:solidFill>
              </a:rPr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Image result for Picture himaloy climbi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BDA5507-EBEE-403A-9AC3-BEF0785D9B85}"/>
              </a:ext>
            </a:extLst>
          </p:cNvPr>
          <p:cNvSpPr/>
          <p:nvPr/>
        </p:nvSpPr>
        <p:spPr>
          <a:xfrm>
            <a:off x="5363570" y="6025487"/>
            <a:ext cx="3810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accent2"/>
                </a:solidFill>
              </a:rPr>
              <a:t>Prepared By-</a:t>
            </a:r>
          </a:p>
          <a:p>
            <a:r>
              <a:rPr lang="en-US" sz="1200" dirty="0">
                <a:solidFill>
                  <a:schemeClr val="accent2"/>
                </a:solidFill>
              </a:rPr>
              <a:t> Md. </a:t>
            </a:r>
            <a:r>
              <a:rPr lang="en-US" sz="1200" dirty="0" err="1">
                <a:solidFill>
                  <a:schemeClr val="accent2"/>
                </a:solidFill>
              </a:rPr>
              <a:t>Shajjad</a:t>
            </a:r>
            <a:r>
              <a:rPr lang="en-US" sz="1200" dirty="0">
                <a:solidFill>
                  <a:schemeClr val="accent2"/>
                </a:solidFill>
              </a:rPr>
              <a:t> Hossain  Asst. Professor                                                                                         Department of Management.</a:t>
            </a:r>
          </a:p>
          <a:p>
            <a:r>
              <a:rPr lang="en-US" sz="1200" dirty="0">
                <a:solidFill>
                  <a:schemeClr val="accent2"/>
                </a:solidFill>
              </a:rPr>
              <a:t> Alhaj </a:t>
            </a:r>
            <a:r>
              <a:rPr lang="en-US" sz="1200" dirty="0" err="1">
                <a:solidFill>
                  <a:schemeClr val="accent2"/>
                </a:solidFill>
              </a:rPr>
              <a:t>Ahed</a:t>
            </a:r>
            <a:r>
              <a:rPr lang="en-US" sz="1200" dirty="0">
                <a:solidFill>
                  <a:schemeClr val="accent2"/>
                </a:solidFill>
              </a:rPr>
              <a:t> Ali Biswas Degree College, Pabna</a:t>
            </a:r>
          </a:p>
        </p:txBody>
      </p:sp>
    </p:spTree>
    <p:extLst>
      <p:ext uri="{BB962C8B-B14F-4D97-AF65-F5344CB8AC3E}">
        <p14:creationId xmlns:p14="http://schemas.microsoft.com/office/powerpoint/2010/main" val="1732845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66018"/>
            <a:ext cx="8229600" cy="4525963"/>
          </a:xfrm>
        </p:spPr>
        <p:txBody>
          <a:bodyPr/>
          <a:lstStyle/>
          <a:p>
            <a:r>
              <a:rPr lang="en-US" b="1" dirty="0">
                <a:latin typeface="SutonnyMJ" pitchFamily="2" charset="0"/>
                <a:cs typeface="SutonnyMJ" pitchFamily="2" charset="0"/>
              </a:rPr>
              <a:t>                          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Drcv`b</a:t>
            </a:r>
            <a:endParaRPr lang="en-US" b="1" dirty="0">
              <a:latin typeface="SutonnyMJ" pitchFamily="2" charset="0"/>
              <a:cs typeface="SutonnyMJ" pitchFamily="2" charset="0"/>
            </a:endParaRPr>
          </a:p>
          <a:p>
            <a:r>
              <a:rPr lang="en-US" b="1" dirty="0" err="1">
                <a:latin typeface="SutonnyMJ" pitchFamily="2" charset="0"/>
                <a:cs typeface="SutonnyMJ" pitchFamily="2" charset="0"/>
              </a:rPr>
              <a:t>Drcv`vbkxjZv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= --------------- |</a:t>
            </a:r>
          </a:p>
          <a:p>
            <a:r>
              <a:rPr lang="en-US" b="1" dirty="0">
                <a:latin typeface="SutonnyMJ" pitchFamily="2" charset="0"/>
                <a:cs typeface="SutonnyMJ" pitchFamily="2" charset="0"/>
              </a:rPr>
              <a:t>                          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DcKiY</a:t>
            </a:r>
            <a:endParaRPr lang="en-US" b="1" dirty="0">
              <a:latin typeface="SutonnyMJ" pitchFamily="2" charset="0"/>
              <a:cs typeface="SutonnyMJ" pitchFamily="2" charset="0"/>
            </a:endParaRPr>
          </a:p>
          <a:p>
            <a:endParaRPr lang="en-US" dirty="0">
              <a:latin typeface="SutonnyMJ" pitchFamily="2" charset="0"/>
              <a:cs typeface="SutonnyMJ" pitchFamily="2" charset="0"/>
            </a:endParaRPr>
          </a:p>
          <a:p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73316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effectLst/>
                <a:latin typeface="SutonnySushreeMJ" pitchFamily="2" charset="0"/>
                <a:cs typeface="SutonnySushreeMJ" pitchFamily="2" charset="0"/>
              </a:rPr>
              <a:t>‡</a:t>
            </a:r>
            <a:r>
              <a:rPr lang="en-US" sz="3200" dirty="0" err="1">
                <a:effectLst/>
                <a:latin typeface="SutonnySushreeMJ" pitchFamily="2" charset="0"/>
                <a:cs typeface="SutonnySushreeMJ" pitchFamily="2" charset="0"/>
              </a:rPr>
              <a:t>cÖlbv</a:t>
            </a:r>
            <a:r>
              <a:rPr lang="en-US" sz="3200" dirty="0">
                <a:effectLst/>
                <a:latin typeface="SutonnySushreeMJ" pitchFamily="2" charset="0"/>
                <a:cs typeface="SutonnySushreeMJ" pitchFamily="2" charset="0"/>
              </a:rPr>
              <a:t> I </a:t>
            </a:r>
            <a:r>
              <a:rPr lang="en-US" sz="3200" dirty="0" err="1">
                <a:effectLst/>
                <a:latin typeface="SutonnySushreeMJ" pitchFamily="2" charset="0"/>
                <a:cs typeface="SutonnySushreeMJ" pitchFamily="2" charset="0"/>
              </a:rPr>
              <a:t>Drcv`bkxjZvi</a:t>
            </a:r>
            <a:r>
              <a:rPr lang="en-US" sz="3200" dirty="0">
                <a:effectLst/>
                <a:latin typeface="SutonnySushreeMJ" pitchFamily="2" charset="0"/>
                <a:cs typeface="SutonnySushreeMJ" pitchFamily="2" charset="0"/>
              </a:rPr>
              <a:t> </a:t>
            </a:r>
            <a:r>
              <a:rPr lang="en-US" sz="3200" dirty="0" err="1">
                <a:effectLst/>
                <a:latin typeface="SutonnySushreeMJ" pitchFamily="2" charset="0"/>
                <a:cs typeface="SutonnySushreeMJ" pitchFamily="2" charset="0"/>
              </a:rPr>
              <a:t>m¤úK</a:t>
            </a:r>
            <a:r>
              <a:rPr lang="en-US" sz="3200" dirty="0">
                <a:effectLst/>
                <a:latin typeface="SutonnySushreeMJ" pitchFamily="2" charset="0"/>
                <a:cs typeface="SutonnySushreeMJ" pitchFamily="2" charset="0"/>
              </a:rPr>
              <a:t>©</a:t>
            </a:r>
            <a:br>
              <a:rPr lang="en-US" sz="3200" dirty="0">
                <a:effectLst/>
                <a:latin typeface="SutonnySushreeMJ" pitchFamily="2" charset="0"/>
                <a:cs typeface="SutonnySushreeMJ" pitchFamily="2" charset="0"/>
              </a:rPr>
            </a:br>
            <a:r>
              <a:rPr lang="en-US" sz="1800" dirty="0">
                <a:effectLst/>
                <a:latin typeface="Arial" pitchFamily="34" charset="0"/>
                <a:cs typeface="Arial" pitchFamily="34" charset="0"/>
              </a:rPr>
              <a:t>Relationship between Motivation and Productivity</a:t>
            </a:r>
            <a:endParaRPr lang="en-US" sz="3200" dirty="0">
              <a:effectLst/>
              <a:latin typeface="SutonnySushreeMJ" pitchFamily="2" charset="0"/>
              <a:cs typeface="SutonnySushreeMJ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2690336"/>
            <a:ext cx="8382000" cy="3429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09600" y="3276600"/>
            <a:ext cx="1371600" cy="9144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SutonnyMJ" pitchFamily="2" charset="0"/>
                <a:cs typeface="SutonnyMJ" pitchFamily="2" charset="0"/>
              </a:rPr>
              <a:t>D”P</a:t>
            </a:r>
          </a:p>
          <a:p>
            <a:pPr algn="ctr"/>
            <a:r>
              <a:rPr lang="en-US" sz="3200" b="1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cÖlYv</a:t>
            </a:r>
            <a:endParaRPr lang="en-US" sz="32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90800" y="3276600"/>
            <a:ext cx="1371600" cy="9144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SutonnyMJ" pitchFamily="2" charset="0"/>
                <a:cs typeface="SutonnyMJ" pitchFamily="2" charset="0"/>
              </a:rPr>
              <a:t>D”P 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Kvh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mš‘wó</a:t>
            </a:r>
            <a:endParaRPr lang="en-US" sz="32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0" y="3276600"/>
            <a:ext cx="1371600" cy="9144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SutonnyMJ" pitchFamily="2" charset="0"/>
                <a:cs typeface="SutonnyMJ" pitchFamily="2" charset="0"/>
              </a:rPr>
              <a:t>D”P</a:t>
            </a:r>
          </a:p>
          <a:p>
            <a:pPr algn="ctr"/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g‡bvej</a:t>
            </a:r>
            <a:endParaRPr lang="en-US" sz="32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553200" y="3276600"/>
            <a:ext cx="2133600" cy="9144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SutonnyMJ" pitchFamily="2" charset="0"/>
                <a:cs typeface="SutonnyMJ" pitchFamily="2" charset="0"/>
              </a:rPr>
              <a:t>D”P</a:t>
            </a:r>
          </a:p>
          <a:p>
            <a:pPr algn="ctr"/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Drcv`bkxjZv</a:t>
            </a:r>
            <a:endParaRPr lang="en-US" sz="32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9600" y="4953000"/>
            <a:ext cx="1371600" cy="9144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wb¤œ</a:t>
            </a:r>
            <a:endParaRPr lang="en-US" sz="3200" b="1" dirty="0"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3200" b="1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cÖlYv</a:t>
            </a:r>
            <a:endParaRPr lang="en-US" sz="32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667000" y="4953000"/>
            <a:ext cx="1371600" cy="9144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wb¤œ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Kvh</a:t>
            </a:r>
            <a:r>
              <a:rPr lang="en-US" sz="3200" b="1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mš‘wó</a:t>
            </a:r>
            <a:endParaRPr lang="en-US" sz="32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48200" y="4953000"/>
            <a:ext cx="1371600" cy="9144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wb¤œ</a:t>
            </a:r>
            <a:endParaRPr lang="en-US" sz="3200" b="1" dirty="0"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g‡bvej</a:t>
            </a:r>
            <a:endParaRPr lang="en-US" sz="3200" b="1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553200" y="4953000"/>
            <a:ext cx="2133600" cy="9144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wb¤œ</a:t>
            </a:r>
            <a:endParaRPr lang="en-US" sz="3200" b="1" dirty="0"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3200" b="1" dirty="0" err="1">
                <a:latin typeface="SutonnyMJ" pitchFamily="2" charset="0"/>
                <a:cs typeface="SutonnyMJ" pitchFamily="2" charset="0"/>
              </a:rPr>
              <a:t>Drcv`bkxjZv</a:t>
            </a:r>
            <a:endParaRPr lang="en-US" sz="3200" b="1" dirty="0">
              <a:latin typeface="SutonnyMJ" pitchFamily="2" charset="0"/>
              <a:cs typeface="SutonnyMJ" pitchFamily="2" charset="0"/>
            </a:endParaRPr>
          </a:p>
        </p:txBody>
      </p:sp>
      <p:cxnSp>
        <p:nvCxnSpPr>
          <p:cNvPr id="14" name="Straight Arrow Connector 13"/>
          <p:cNvCxnSpPr>
            <a:stCxn id="5" idx="3"/>
            <a:endCxn id="6" idx="1"/>
          </p:cNvCxnSpPr>
          <p:nvPr/>
        </p:nvCxnSpPr>
        <p:spPr>
          <a:xfrm>
            <a:off x="1981200" y="3733800"/>
            <a:ext cx="60960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3962400" y="3733800"/>
            <a:ext cx="60960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943600" y="3810000"/>
            <a:ext cx="60960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1981200" y="5486400"/>
            <a:ext cx="60960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038600" y="5410200"/>
            <a:ext cx="60960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5943600" y="5410200"/>
            <a:ext cx="60960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7F191AAA-3593-4CAD-A5CF-BB122C1B7B34}"/>
              </a:ext>
            </a:extLst>
          </p:cNvPr>
          <p:cNvSpPr/>
          <p:nvPr/>
        </p:nvSpPr>
        <p:spPr>
          <a:xfrm>
            <a:off x="5562600" y="6149181"/>
            <a:ext cx="3657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/>
              <a:t>Prepared By-</a:t>
            </a:r>
          </a:p>
          <a:p>
            <a:r>
              <a:rPr lang="en-US" sz="1200" b="1" dirty="0"/>
              <a:t> Md. </a:t>
            </a:r>
            <a:r>
              <a:rPr lang="en-US" sz="1200" b="1" dirty="0" err="1"/>
              <a:t>Shajjad</a:t>
            </a:r>
            <a:r>
              <a:rPr lang="en-US" sz="1200" b="1" dirty="0"/>
              <a:t> Hossain  Asst. Professor                                                                                         Department of Management.</a:t>
            </a:r>
          </a:p>
          <a:p>
            <a:r>
              <a:rPr lang="en-US" sz="1200" b="1" dirty="0"/>
              <a:t> Alhaj </a:t>
            </a:r>
            <a:r>
              <a:rPr lang="en-US" sz="1200" b="1" dirty="0" err="1"/>
              <a:t>Ahed</a:t>
            </a:r>
            <a:r>
              <a:rPr lang="en-US" sz="1200" b="1" dirty="0"/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2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2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 build="p" animBg="1"/>
      <p:bldP spid="6" grpId="0" build="p" animBg="1"/>
      <p:bldP spid="7" grpId="0" build="p" animBg="1"/>
      <p:bldP spid="8" grpId="0" build="p" animBg="1"/>
      <p:bldP spid="9" grpId="0" build="p" animBg="1"/>
      <p:bldP spid="10" grpId="0" build="p" animBg="1"/>
      <p:bldP spid="11" grpId="0" build="p" animBg="1"/>
      <p:bldP spid="12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 result for picture of maslow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62000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914400"/>
            <a:ext cx="7848600" cy="5562600"/>
          </a:xfrm>
        </p:spPr>
        <p:txBody>
          <a:bodyPr>
            <a:normAutofit fontScale="40000" lnSpcReduction="20000"/>
          </a:bodyPr>
          <a:lstStyle/>
          <a:p>
            <a:pPr marL="514350" indent="-514350" algn="just">
              <a:buAutoNum type="arabicPeriod"/>
            </a:pPr>
            <a:endParaRPr lang="en-US" sz="9600" dirty="0"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AutoNum type="arabicPeriod"/>
            </a:pPr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AutoNum type="arabicPeriod"/>
            </a:pPr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AutoNum type="arabicPeriod"/>
            </a:pPr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AutoNum type="arabicPeriod"/>
            </a:pPr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AutoNum type="arabicPeriod"/>
            </a:pPr>
            <a:endParaRPr lang="en-US" sz="3200" dirty="0">
              <a:latin typeface="SutonnyMJ" pitchFamily="2" charset="0"/>
              <a:cs typeface="SutonnyMJ" pitchFamily="2" charset="0"/>
            </a:endParaRPr>
          </a:p>
          <a:p>
            <a:pPr marL="514350" indent="-514350" algn="just">
              <a:buAutoNum type="arabicPeriod"/>
            </a:pPr>
            <a:endParaRPr lang="en-US" sz="3200" dirty="0">
              <a:latin typeface="SutonnyMJ" pitchFamily="2" charset="0"/>
              <a:cs typeface="SutonnyMJ" pitchFamily="2" charset="0"/>
            </a:endParaRPr>
          </a:p>
          <a:p>
            <a:pPr marL="514350" indent="-514350" algn="just">
              <a:buAutoNum type="arabicPeriod"/>
            </a:pPr>
            <a:endParaRPr lang="en-US" sz="3200" dirty="0">
              <a:latin typeface="SutonnyMJ" pitchFamily="2" charset="0"/>
              <a:cs typeface="SutonnyMJ" pitchFamily="2" charset="0"/>
            </a:endParaRPr>
          </a:p>
          <a:p>
            <a:pPr marL="514350" indent="-514350" algn="just">
              <a:buAutoNum type="arabicPeriod"/>
            </a:pPr>
            <a:endParaRPr lang="en-US" sz="3200" dirty="0">
              <a:latin typeface="SutonnyMJ" pitchFamily="2" charset="0"/>
              <a:cs typeface="SutonnyMJ" pitchFamily="2" charset="0"/>
            </a:endParaRPr>
          </a:p>
          <a:p>
            <a:pPr marL="514350" indent="-514350" algn="just">
              <a:buAutoNum type="arabicPeriod"/>
            </a:pPr>
            <a:endParaRPr lang="en-US" sz="3200" dirty="0">
              <a:latin typeface="SutonnyMJ" pitchFamily="2" charset="0"/>
              <a:cs typeface="SutonnyMJ" pitchFamily="2" charset="0"/>
            </a:endParaRPr>
          </a:p>
          <a:p>
            <a:pPr marL="514350" indent="-514350" algn="just">
              <a:buAutoNum type="arabicPeriod"/>
            </a:pPr>
            <a:r>
              <a:rPr lang="en-US" sz="3200" dirty="0">
                <a:latin typeface="SutonnyMJ" pitchFamily="2" charset="0"/>
                <a:cs typeface="SutonnyMJ" pitchFamily="2" charset="0"/>
              </a:rPr>
              <a:t>                  </a:t>
            </a:r>
          </a:p>
          <a:p>
            <a:pPr marL="514350" indent="-514350" algn="just"/>
            <a:r>
              <a:rPr lang="en-US" sz="3200" dirty="0">
                <a:latin typeface="SutonnyMJ" pitchFamily="2" charset="0"/>
                <a:cs typeface="SutonnyMJ" pitchFamily="2" charset="0"/>
              </a:rPr>
              <a:t>                    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</a:p>
          <a:p>
            <a:pPr marL="514350" indent="-514350" algn="just"/>
            <a:endParaRPr lang="en-US" sz="32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endParaRPr lang="en-US" sz="32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endParaRPr lang="en-US" sz="32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endParaRPr lang="en-US" sz="32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endParaRPr lang="en-US" sz="32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endParaRPr lang="en-US" sz="32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ctr"/>
            <a:r>
              <a:rPr lang="en-US" sz="101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Aveªvnvg</a:t>
            </a:r>
            <a:r>
              <a:rPr lang="en-US" sz="101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GBP. </a:t>
            </a:r>
            <a:r>
              <a:rPr lang="en-US" sz="101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gvm‡jv</a:t>
            </a:r>
            <a:endParaRPr lang="en-US" sz="101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endParaRPr lang="en-US" sz="32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                        </a:t>
            </a:r>
            <a:endParaRPr lang="en-US" sz="3200" dirty="0">
              <a:latin typeface="SutonnyMJ" pitchFamily="2" charset="0"/>
              <a:cs typeface="SutonnyMJ" pitchFamily="2" charset="0"/>
            </a:endParaRPr>
          </a:p>
          <a:p>
            <a:pPr marL="914400" indent="-914400">
              <a:buAutoNum type="arabicPeriod"/>
            </a:pPr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838200" y="228601"/>
            <a:ext cx="7772400" cy="609599"/>
          </a:xfrm>
        </p:spPr>
        <p:txBody>
          <a:bodyPr>
            <a:normAutofit fontScale="90000"/>
          </a:bodyPr>
          <a:lstStyle/>
          <a:p>
            <a:pPr algn="l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6000" b="0" dirty="0">
                <a:effectLst/>
                <a:latin typeface="RinkiyMJ" pitchFamily="2" charset="0"/>
                <a:cs typeface="RinkiyMJ" pitchFamily="2" charset="0"/>
              </a:rPr>
              <a:t>‡</a:t>
            </a:r>
            <a:r>
              <a:rPr lang="en-US" sz="4900" b="0" dirty="0" err="1">
                <a:effectLst/>
                <a:latin typeface="RinkiyMJ" pitchFamily="2" charset="0"/>
                <a:cs typeface="RinkiyMJ" pitchFamily="2" charset="0"/>
              </a:rPr>
              <a:t>cÖlYvi</a:t>
            </a:r>
            <a:r>
              <a:rPr lang="en-US" sz="4900" b="0" dirty="0">
                <a:effectLst/>
                <a:latin typeface="RinkiyMJ" pitchFamily="2" charset="0"/>
                <a:cs typeface="RinkiyMJ" pitchFamily="2" charset="0"/>
              </a:rPr>
              <a:t> ZË¡ -</a:t>
            </a:r>
            <a:r>
              <a:rPr lang="en-US" sz="3100" b="0" dirty="0">
                <a:effectLst/>
                <a:latin typeface="RinkiyMJ" pitchFamily="2" charset="0"/>
                <a:cs typeface="RinkiyMJ" pitchFamily="2" charset="0"/>
              </a:rPr>
              <a:t>       (</a:t>
            </a:r>
            <a:r>
              <a:rPr lang="en-US" sz="3100" b="0" dirty="0">
                <a:effectLst/>
              </a:rPr>
              <a:t>Theories of </a:t>
            </a:r>
            <a:r>
              <a:rPr lang="en-US" sz="2700" dirty="0"/>
              <a:t>Motivation)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 result for picture of maslow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762000"/>
            <a:ext cx="8322626" cy="5917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400" y="914400"/>
            <a:ext cx="7848600" cy="5562600"/>
          </a:xfrm>
        </p:spPr>
        <p:txBody>
          <a:bodyPr>
            <a:normAutofit fontScale="25000" lnSpcReduction="20000"/>
          </a:bodyPr>
          <a:lstStyle/>
          <a:p>
            <a:pPr marL="514350" indent="-514350" algn="just"/>
            <a:r>
              <a:rPr lang="en-US" sz="128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Pvwn`v</a:t>
            </a:r>
            <a:r>
              <a:rPr lang="en-US" sz="128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‡</a:t>
            </a:r>
            <a:r>
              <a:rPr lang="en-US" sz="128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mvcvb</a:t>
            </a:r>
            <a:r>
              <a:rPr lang="en-US" sz="128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ZË¡ (</a:t>
            </a:r>
            <a:r>
              <a:rPr lang="en-US" sz="1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Need hierarchy theory)</a:t>
            </a:r>
          </a:p>
          <a:p>
            <a:pPr marL="514350" indent="-514350" algn="just">
              <a:buAutoNum type="arabicPeriod"/>
            </a:pPr>
            <a:endParaRPr lang="en-US" sz="7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 algn="just"/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gvbexq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m¤úK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© Av‡›`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vj‡bi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9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Hunam</a:t>
            </a:r>
            <a:r>
              <a:rPr lang="en-US" sz="9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Relation Movement)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Ab¨Zg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msMVK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H. Maslow 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D³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Z‡Ë¡i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cÖe³v| 1943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mv‡ji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RyjvB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gv‡m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‘A Theory of Human Motivation’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bvgK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MÖ‡š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’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wZwb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G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ZË¡wU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cÖKvk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K‡ib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|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Zvui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Z‡Ë¡i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g~j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welqwU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n‡”Q-</a:t>
            </a:r>
          </a:p>
          <a:p>
            <a:pPr marL="514350" indent="-514350" algn="just">
              <a:buFont typeface="Arial" charset="0"/>
              <a:buChar char="•"/>
            </a:pP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†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cÖlYvi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welqwU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gvby‡li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Afve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Z_v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Pvwn`v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c~i‡bi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mv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‡_ m¤ú„³|</a:t>
            </a:r>
          </a:p>
          <a:p>
            <a:pPr marL="514350" indent="-514350" algn="just">
              <a:buFont typeface="Arial" charset="0"/>
              <a:buChar char="•"/>
            </a:pP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gvby‡li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cvuP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¯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Í‡ii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Afve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i‡q‡Q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|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Gi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g‡a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¨ GK ¯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Í‡ii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Afve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c~ib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n‡jB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Av‡iK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¯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Í‡ii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Afve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Zvi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¯’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vb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`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Lj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514350" indent="-514350" algn="just">
              <a:buFont typeface="Arial" charset="0"/>
              <a:buChar char="•"/>
            </a:pP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G‡ÿ‡Î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ch©vq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µ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wgK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Afve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cyi‡bi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ga¨w`‡q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e¨w³‡K †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cÖlYv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†`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qv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m¤¢e|</a:t>
            </a:r>
          </a:p>
          <a:p>
            <a:pPr marL="514350" indent="-514350" algn="just">
              <a:buFont typeface="Arial" charset="0"/>
              <a:buChar char="•"/>
            </a:pP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c~ibK„Z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Afve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bq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,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AcyiYK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…Z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Afve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cÖlYvi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ÿ‡Î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DÏxcK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wn‡m‡e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KvR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514350" indent="-514350" algn="just">
              <a:buFont typeface="Arial" charset="0"/>
              <a:buChar char="•"/>
            </a:pP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cÖ_g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`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yB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¯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Í‡ii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Afve‡K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wb¤œ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¯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Í‡ii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Afve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Lower-order needs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Ges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cieZ©x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wZb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¯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Í‡ii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Afve‡K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D”P ¯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Í‡iii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Higher Order needs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Afve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wn‡m‡e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AvL¨vwqZ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Kiv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b="1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nq</a:t>
            </a:r>
            <a:r>
              <a:rPr lang="en-US" sz="9600" b="1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marL="514350" indent="-514350" algn="just">
              <a:buAutoNum type="arabicPeriod"/>
            </a:pPr>
            <a:endParaRPr lang="en-US" sz="9600" dirty="0"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AutoNum type="arabicPeriod"/>
            </a:pPr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AutoNum type="arabicPeriod"/>
            </a:pPr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AutoNum type="arabicPeriod"/>
            </a:pPr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AutoNum type="arabicPeriod"/>
            </a:pPr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AutoNum type="arabicPeriod"/>
            </a:pPr>
            <a:endParaRPr lang="en-US" sz="3200" dirty="0">
              <a:latin typeface="SutonnyMJ" pitchFamily="2" charset="0"/>
              <a:cs typeface="SutonnyMJ" pitchFamily="2" charset="0"/>
            </a:endParaRPr>
          </a:p>
          <a:p>
            <a:pPr marL="514350" indent="-514350" algn="just"/>
            <a:r>
              <a:rPr lang="en-US" sz="3200" dirty="0">
                <a:latin typeface="SutonnyMJ" pitchFamily="2" charset="0"/>
                <a:cs typeface="SutonnyMJ" pitchFamily="2" charset="0"/>
              </a:rPr>
              <a:t>                    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Aveªvnvg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GBP. 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gvm‡jv</a:t>
            </a:r>
            <a:endParaRPr lang="en-US" sz="32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marL="514350" indent="-514350" algn="just">
              <a:buAutoNum type="arabicPeriod"/>
            </a:pPr>
            <a:endParaRPr lang="en-US" sz="3200" dirty="0">
              <a:latin typeface="SutonnyMJ" pitchFamily="2" charset="0"/>
              <a:cs typeface="SutonnyMJ" pitchFamily="2" charset="0"/>
            </a:endParaRPr>
          </a:p>
          <a:p>
            <a:pPr marL="914400" indent="-914400">
              <a:buAutoNum type="arabicPeriod"/>
            </a:pPr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838200" y="228601"/>
            <a:ext cx="7772400" cy="609599"/>
          </a:xfrm>
        </p:spPr>
        <p:txBody>
          <a:bodyPr>
            <a:normAutofit fontScale="90000"/>
          </a:bodyPr>
          <a:lstStyle/>
          <a:p>
            <a:pPr algn="l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6000" b="0" dirty="0">
                <a:effectLst/>
                <a:latin typeface="RinkiyMJ" pitchFamily="2" charset="0"/>
                <a:cs typeface="RinkiyMJ" pitchFamily="2" charset="0"/>
              </a:rPr>
              <a:t>‡</a:t>
            </a:r>
            <a:r>
              <a:rPr lang="en-US" sz="4900" b="0" dirty="0" err="1">
                <a:effectLst/>
                <a:latin typeface="RinkiyMJ" pitchFamily="2" charset="0"/>
                <a:cs typeface="RinkiyMJ" pitchFamily="2" charset="0"/>
              </a:rPr>
              <a:t>cÖlYvi</a:t>
            </a:r>
            <a:r>
              <a:rPr lang="en-US" sz="4900" b="0" dirty="0">
                <a:effectLst/>
                <a:latin typeface="RinkiyMJ" pitchFamily="2" charset="0"/>
                <a:cs typeface="RinkiyMJ" pitchFamily="2" charset="0"/>
              </a:rPr>
              <a:t> ZË¡ -</a:t>
            </a:r>
            <a:r>
              <a:rPr lang="en-US" sz="3100" b="0" dirty="0">
                <a:effectLst/>
                <a:latin typeface="RinkiyMJ" pitchFamily="2" charset="0"/>
                <a:cs typeface="RinkiyMJ" pitchFamily="2" charset="0"/>
              </a:rPr>
              <a:t>       (</a:t>
            </a:r>
            <a:r>
              <a:rPr lang="en-US" sz="3100" b="0" dirty="0">
                <a:effectLst/>
              </a:rPr>
              <a:t>Theories of </a:t>
            </a:r>
            <a:r>
              <a:rPr lang="en-US" sz="2700" dirty="0"/>
              <a:t>Motivation)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683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b="0" dirty="0">
                <a:effectLst/>
                <a:latin typeface="RinkiyMJ" pitchFamily="2" charset="0"/>
                <a:cs typeface="RinkiyMJ" pitchFamily="2" charset="0"/>
              </a:rPr>
              <a:t>‡</a:t>
            </a:r>
            <a:r>
              <a:rPr lang="en-US" sz="4400" b="0" dirty="0" err="1">
                <a:effectLst/>
                <a:latin typeface="RinkiyMJ" pitchFamily="2" charset="0"/>
                <a:cs typeface="RinkiyMJ" pitchFamily="2" charset="0"/>
              </a:rPr>
              <a:t>cÖlYvi</a:t>
            </a:r>
            <a:r>
              <a:rPr lang="en-US" sz="4400" b="0" dirty="0">
                <a:effectLst/>
                <a:latin typeface="RinkiyMJ" pitchFamily="2" charset="0"/>
                <a:cs typeface="RinkiyMJ" pitchFamily="2" charset="0"/>
              </a:rPr>
              <a:t> ZË¡</a:t>
            </a:r>
            <a:endParaRPr lang="en-US" b="0" dirty="0"/>
          </a:p>
        </p:txBody>
      </p:sp>
      <p:pic>
        <p:nvPicPr>
          <p:cNvPr id="4" name="Content Placeholder 3" descr="Image result for picture of maslow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" y="1447800"/>
            <a:ext cx="8358072" cy="5212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Pvwn`v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‡</a:t>
            </a:r>
            <a:r>
              <a:rPr lang="en-US" sz="32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mvcvb</a:t>
            </a:r>
            <a:r>
              <a:rPr lang="en-US" sz="32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ZË¡</a:t>
            </a:r>
            <a:endParaRPr lang="en-US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169091"/>
          </a:xfrm>
        </p:spPr>
        <p:txBody>
          <a:bodyPr/>
          <a:lstStyle/>
          <a:p>
            <a:pPr algn="ctr"/>
            <a:r>
              <a:rPr lang="en-US" dirty="0"/>
              <a:t> </a:t>
            </a:r>
          </a:p>
          <a:p>
            <a:endParaRPr lang="en-US" dirty="0"/>
          </a:p>
        </p:txBody>
      </p:sp>
      <p:sp>
        <p:nvSpPr>
          <p:cNvPr id="6" name="Isosceles Triangle 5"/>
          <p:cNvSpPr/>
          <p:nvPr/>
        </p:nvSpPr>
        <p:spPr>
          <a:xfrm>
            <a:off x="381000" y="685800"/>
            <a:ext cx="8153400" cy="5867400"/>
          </a:xfrm>
          <a:prstGeom prst="triangle">
            <a:avLst>
              <a:gd name="adj" fmla="val 498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dirty="0">
              <a:latin typeface="SutonnyMJ" pitchFamily="2" charset="0"/>
              <a:cs typeface="SutonnyMJ" pitchFamily="2" charset="0"/>
            </a:endParaRPr>
          </a:p>
          <a:p>
            <a:pPr algn="ctr"/>
            <a:endParaRPr lang="en-US" sz="4800" dirty="0">
              <a:latin typeface="SutonnyMJ" pitchFamily="2" charset="0"/>
              <a:cs typeface="SutonnyMJ" pitchFamily="2" charset="0"/>
            </a:endParaRPr>
          </a:p>
          <a:p>
            <a:pPr algn="ctr"/>
            <a:endParaRPr lang="en-US" sz="48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810000" y="1600200"/>
            <a:ext cx="1295400" cy="762000"/>
          </a:xfrm>
          <a:prstGeom prst="rect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 </a:t>
            </a:r>
          </a:p>
          <a:p>
            <a:pPr algn="ctr"/>
            <a:r>
              <a:rPr lang="en-US" sz="2400" b="1" dirty="0" err="1">
                <a:latin typeface="SutonnyMJ" pitchFamily="2" charset="0"/>
                <a:cs typeface="SutonnyMJ" pitchFamily="2" charset="0"/>
              </a:rPr>
              <a:t>AvZ¥Z</a:t>
            </a:r>
            <a:r>
              <a:rPr lang="en-US" sz="2400" b="1" dirty="0">
                <a:latin typeface="SutonnyMJ" pitchFamily="2" charset="0"/>
                <a:cs typeface="SutonnyMJ" pitchFamily="2" charset="0"/>
              </a:rPr>
              <a:t>…</a:t>
            </a:r>
            <a:r>
              <a:rPr lang="en-US" sz="2400" b="1" dirty="0" err="1">
                <a:latin typeface="SutonnyMJ" pitchFamily="2" charset="0"/>
                <a:cs typeface="SutonnyMJ" pitchFamily="2" charset="0"/>
              </a:rPr>
              <a:t>wßi</a:t>
            </a:r>
            <a:endParaRPr lang="en-US" sz="2400" b="1" dirty="0">
              <a:latin typeface="SutonnyMJ" pitchFamily="2" charset="0"/>
              <a:cs typeface="SutonnyMJ" pitchFamily="2" charset="0"/>
            </a:endParaRPr>
          </a:p>
          <a:p>
            <a:pPr algn="ctr"/>
            <a:r>
              <a:rPr lang="en-US" sz="2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latin typeface="SutonnyMJ" pitchFamily="2" charset="0"/>
                <a:cs typeface="SutonnyMJ" pitchFamily="2" charset="0"/>
              </a:rPr>
              <a:t>Pvwn`v</a:t>
            </a:r>
            <a:endParaRPr lang="en-US" sz="2400" b="1" dirty="0">
              <a:latin typeface="SutonnyMJ" pitchFamily="2" charset="0"/>
              <a:cs typeface="SutonnyMJ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743200" y="4495800"/>
            <a:ext cx="3733800" cy="914400"/>
          </a:xfrm>
          <a:prstGeom prst="rect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 </a:t>
            </a:r>
          </a:p>
          <a:p>
            <a:pPr algn="ctr"/>
            <a:r>
              <a:rPr lang="en-US" sz="4000" dirty="0" err="1">
                <a:latin typeface="SutonnyMJ" pitchFamily="2" charset="0"/>
                <a:cs typeface="SutonnyMJ" pitchFamily="2" charset="0"/>
              </a:rPr>
              <a:t>wbivcËvi</a:t>
            </a:r>
            <a:r>
              <a:rPr lang="en-US" sz="40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latin typeface="SutonnyMJ" pitchFamily="2" charset="0"/>
                <a:cs typeface="SutonnyMJ" pitchFamily="2" charset="0"/>
              </a:rPr>
              <a:t>Pvwn`v</a:t>
            </a:r>
            <a:endParaRPr lang="en-US" sz="4000" dirty="0">
              <a:latin typeface="SutonnyMJ" pitchFamily="2" charset="0"/>
              <a:cs typeface="SutonnyMJ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2209800" y="5562600"/>
            <a:ext cx="5105400" cy="914400"/>
          </a:xfrm>
          <a:prstGeom prst="rect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 </a:t>
            </a:r>
          </a:p>
          <a:p>
            <a:pPr algn="ctr"/>
            <a:r>
              <a:rPr lang="en-US" sz="4800" dirty="0">
                <a:latin typeface="SutonnyMJ" pitchFamily="2" charset="0"/>
                <a:cs typeface="SutonnyMJ" pitchFamily="2" charset="0"/>
              </a:rPr>
              <a:t>‰</a:t>
            </a:r>
            <a:r>
              <a:rPr lang="en-US" sz="4800" dirty="0" err="1">
                <a:latin typeface="SutonnyMJ" pitchFamily="2" charset="0"/>
                <a:cs typeface="SutonnyMJ" pitchFamily="2" charset="0"/>
              </a:rPr>
              <a:t>RweK</a:t>
            </a:r>
            <a:r>
              <a:rPr lang="en-US" sz="4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4800" dirty="0" err="1">
                <a:latin typeface="SutonnyMJ" pitchFamily="2" charset="0"/>
                <a:cs typeface="SutonnyMJ" pitchFamily="2" charset="0"/>
              </a:rPr>
              <a:t>Pvwn`v</a:t>
            </a:r>
            <a:endParaRPr lang="en-US" sz="4800" dirty="0">
              <a:latin typeface="SutonnyMJ" pitchFamily="2" charset="0"/>
              <a:cs typeface="SutonnyMJ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3124200" y="3429000"/>
            <a:ext cx="2895600" cy="914400"/>
          </a:xfrm>
          <a:prstGeom prst="rect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 </a:t>
            </a:r>
          </a:p>
          <a:p>
            <a:pPr algn="ctr"/>
            <a:r>
              <a:rPr lang="en-US" sz="3600" dirty="0" err="1">
                <a:latin typeface="SutonnyMJ" pitchFamily="2" charset="0"/>
                <a:cs typeface="SutonnyMJ" pitchFamily="2" charset="0"/>
              </a:rPr>
              <a:t>mvgvwRK</a:t>
            </a:r>
            <a:r>
              <a:rPr lang="en-US" sz="36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dirty="0" err="1">
                <a:latin typeface="SutonnyMJ" pitchFamily="2" charset="0"/>
                <a:cs typeface="SutonnyMJ" pitchFamily="2" charset="0"/>
              </a:rPr>
              <a:t>Pvwn`v</a:t>
            </a:r>
            <a:endParaRPr lang="en-US" sz="3600" dirty="0">
              <a:latin typeface="SutonnyMJ" pitchFamily="2" charset="0"/>
              <a:cs typeface="SutonnyMJ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3505200" y="2514600"/>
            <a:ext cx="2133600" cy="762000"/>
          </a:xfrm>
          <a:prstGeom prst="rect">
            <a:avLst/>
          </a:prstGeom>
          <a:solidFill>
            <a:srgbClr val="92D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 </a:t>
            </a:r>
          </a:p>
          <a:p>
            <a:pPr algn="ctr"/>
            <a:r>
              <a:rPr lang="en-US" sz="2400" b="1" dirty="0" err="1">
                <a:latin typeface="SutonnyMJ" pitchFamily="2" charset="0"/>
                <a:cs typeface="SutonnyMJ" pitchFamily="2" charset="0"/>
              </a:rPr>
              <a:t>AvZ¥cÖwZôvi</a:t>
            </a:r>
            <a:r>
              <a:rPr lang="en-US" sz="24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latin typeface="SutonnyMJ" pitchFamily="2" charset="0"/>
                <a:cs typeface="SutonnyMJ" pitchFamily="2" charset="0"/>
              </a:rPr>
              <a:t>Pvwn`v</a:t>
            </a:r>
            <a:endParaRPr lang="en-US" sz="2400" b="1" dirty="0">
              <a:latin typeface="SutonnyMJ" pitchFamily="2" charset="0"/>
              <a:cs typeface="SutonnyMJ" pitchFamily="2" charset="0"/>
            </a:endParaRPr>
          </a:p>
          <a:p>
            <a:pPr algn="ctr"/>
            <a:endParaRPr lang="en-US" dirty="0"/>
          </a:p>
        </p:txBody>
      </p:sp>
      <p:cxnSp>
        <p:nvCxnSpPr>
          <p:cNvPr id="34" name="Straight Connector 33"/>
          <p:cNvCxnSpPr/>
          <p:nvPr/>
        </p:nvCxnSpPr>
        <p:spPr>
          <a:xfrm>
            <a:off x="3352800" y="2438400"/>
            <a:ext cx="2362200" cy="1588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2590800" y="3276600"/>
            <a:ext cx="3810000" cy="7620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905000" y="4343400"/>
            <a:ext cx="5181600" cy="1588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V="1">
            <a:off x="1143000" y="5334000"/>
            <a:ext cx="6629400" cy="7620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rot="5400000" flipH="1" flipV="1">
            <a:off x="-685800" y="1600200"/>
            <a:ext cx="5562600" cy="3886200"/>
          </a:xfrm>
          <a:prstGeom prst="straightConnector1">
            <a:avLst/>
          </a:prstGeom>
          <a:ln w="571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p" animBg="1"/>
      <p:bldP spid="18" grpId="0" build="p" animBg="1"/>
      <p:bldP spid="19" grpId="0" build="p" animBg="1"/>
      <p:bldP spid="20" grpId="0" build="p" animBg="1"/>
      <p:bldP spid="21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72440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1. ‰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RweK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Pvwn`v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dirty="0">
                <a:latin typeface="Arial" pitchFamily="34" charset="0"/>
                <a:cs typeface="Arial" pitchFamily="34" charset="0"/>
              </a:rPr>
              <a:t>Physiological needs) :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b~b¨Zg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euvPvi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cÖ‡qvRb‡K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ˆ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RweK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Pvwn`v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ejv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Abœ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, e¯¿,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evm¯’vb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wPwKrmv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wkÿv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BZ¨vw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`| </a:t>
            </a:r>
          </a:p>
          <a:p>
            <a:r>
              <a:rPr lang="en-US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Pvwn`v</a:t>
            </a:r>
            <a:r>
              <a:rPr lang="en-US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cwiZ</a:t>
            </a:r>
            <a:r>
              <a:rPr lang="en-US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…</a:t>
            </a:r>
            <a:r>
              <a:rPr lang="en-US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wßi</a:t>
            </a:r>
            <a:r>
              <a:rPr lang="en-US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Dcvqt</a:t>
            </a:r>
            <a:r>
              <a:rPr lang="en-US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ch©vß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cvwikÖwgK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Dchy³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Kg©cwi‡ek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Iqvkiæg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K¨vw›Ub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myweav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Lv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`¨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wekÖv‡gi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e¨e¯’v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evm¯’vb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BZ¨vw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`|</a:t>
            </a: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2.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wbivcËvi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Pvwn`vt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- (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Safty</a:t>
            </a:r>
            <a:r>
              <a:rPr lang="en-US" dirty="0">
                <a:latin typeface="Arial" pitchFamily="34" charset="0"/>
                <a:cs typeface="Arial" pitchFamily="34" charset="0"/>
              </a:rPr>
              <a:t> needs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) ˆ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RweK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Pvwn`v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cyi‡bi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Kg©xi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g‡a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wbivcËvi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Pvwn`v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Lv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†`q|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mKj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cÖKvi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wec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`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Avc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`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SuywK-AwbðqZv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wewfbœ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cÖKvi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ûgwK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fq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-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fxwZ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ckvMZ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Amy¯’Zv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BZ¨vw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` †_‡K 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y‡i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†_‡K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PvKzwii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¯’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vwqZ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¡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weavb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Kiv‡K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wbivcËvg~jK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Pvwn`v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e‡j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Pvwn`v</a:t>
            </a:r>
            <a:r>
              <a:rPr lang="en-US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cwiZ</a:t>
            </a:r>
            <a:r>
              <a:rPr lang="en-US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…</a:t>
            </a:r>
            <a:r>
              <a:rPr lang="en-US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wßi</a:t>
            </a:r>
            <a:r>
              <a:rPr lang="en-US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Dcvqt</a:t>
            </a:r>
            <a:r>
              <a:rPr lang="en-US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PvKwii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¯’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vwhZ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¡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weavb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wegv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myweav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cÖ`vb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SuywKgy³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KvR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wbivcËv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wewa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AbymiY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cbkb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e¨e¯’v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MÖvPzBwU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BZ¨vw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`|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algn="ctr"/>
            <a:r>
              <a:rPr lang="en-US" sz="4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Pvwn`v</a:t>
            </a:r>
            <a:r>
              <a:rPr lang="en-US" sz="4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‡</a:t>
            </a:r>
            <a:r>
              <a:rPr lang="en-US" sz="4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mvcvb</a:t>
            </a:r>
            <a:r>
              <a:rPr lang="en-US" sz="4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ZË¡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BF05E44-97C4-4433-AFCD-8ABC2F1CED3E}"/>
              </a:ext>
            </a:extLst>
          </p:cNvPr>
          <p:cNvSpPr/>
          <p:nvPr/>
        </p:nvSpPr>
        <p:spPr>
          <a:xfrm>
            <a:off x="5943600" y="6088559"/>
            <a:ext cx="3429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/>
              <a:t>Prepared By-</a:t>
            </a:r>
          </a:p>
          <a:p>
            <a:r>
              <a:rPr lang="en-US" sz="1100" b="1" dirty="0"/>
              <a:t> Md. </a:t>
            </a:r>
            <a:r>
              <a:rPr lang="en-US" sz="1100" b="1" dirty="0" err="1"/>
              <a:t>Shajjad</a:t>
            </a:r>
            <a:r>
              <a:rPr lang="en-US" sz="1100" b="1" dirty="0"/>
              <a:t> Hossain  Asst. Professor                                                                                         Department of Management.</a:t>
            </a:r>
          </a:p>
          <a:p>
            <a:r>
              <a:rPr lang="en-US" sz="1100" b="1" dirty="0"/>
              <a:t> Alhaj </a:t>
            </a:r>
            <a:r>
              <a:rPr lang="en-US" sz="1100" b="1" dirty="0" err="1"/>
              <a:t>Ahed</a:t>
            </a:r>
            <a:r>
              <a:rPr lang="en-US" sz="1100" b="1" dirty="0"/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30357"/>
            <a:ext cx="8229600" cy="4608443"/>
          </a:xfrm>
        </p:spPr>
        <p:txBody>
          <a:bodyPr>
            <a:normAutofit fontScale="92500"/>
          </a:bodyPr>
          <a:lstStyle/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3.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mvgvwRK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gh©v`v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dirty="0">
                <a:latin typeface="Arial" pitchFamily="34" charset="0"/>
                <a:cs typeface="Arial" pitchFamily="34" charset="0"/>
              </a:rPr>
              <a:t>Social needs) :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mvgvwRK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gh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©`v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ej‡Z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mgv‡R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gvby‡li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g‡a¨Kvi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eÜzZ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¡ †¯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œn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ggZv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fv‡jvevmv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BZ¨vw`i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Pvwn`v‡K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evSvq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r>
              <a:rPr lang="en-US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Pvwn`v</a:t>
            </a:r>
            <a:r>
              <a:rPr lang="en-US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cwiZ</a:t>
            </a:r>
            <a:r>
              <a:rPr lang="en-US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…</a:t>
            </a:r>
            <a:r>
              <a:rPr lang="en-US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wßi</a:t>
            </a:r>
            <a:r>
              <a:rPr lang="en-US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Dcvqt</a:t>
            </a:r>
            <a:r>
              <a:rPr lang="en-US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 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je×fv‡e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Kv‡Ri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e¨e¯’v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eÜzZ¡c~Y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e¨e¯’vcbvi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Abykxjb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DËg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mnKg©x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e‡mi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Dcw¯’wZ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mK‡ji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‡_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gjv‡gkvi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my‡hvM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BZ¨vw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`|</a:t>
            </a: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4.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¥ Z…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wßi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Pvwn`vt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- (</a:t>
            </a:r>
            <a:r>
              <a:rPr lang="en-US" dirty="0">
                <a:latin typeface="Arial" pitchFamily="34" charset="0"/>
                <a:cs typeface="Arial" pitchFamily="34" charset="0"/>
              </a:rPr>
              <a:t>Esteem needs 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)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mgv‡R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emevmiZ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eÜz-evÜe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cÖwZ‡ekx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AvZ¥xq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-¯^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Rb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mn-Kgx‡`i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†_‡K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gvb-gh©v`v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m¤£g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cÖwZcwË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BZ¨vw`i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w`K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†_‡K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wb‡R‡K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D”PZvq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wb‡q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hvIqvi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AvKv¼v‡K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AvZ¥Z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…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wßi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Pvwn`v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e‡j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Pvwn`v</a:t>
            </a:r>
            <a:r>
              <a:rPr lang="en-US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cwiZ</a:t>
            </a:r>
            <a:r>
              <a:rPr lang="en-US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…</a:t>
            </a:r>
            <a:r>
              <a:rPr lang="en-US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wßi</a:t>
            </a:r>
            <a:r>
              <a:rPr lang="en-US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Dcvqt</a:t>
            </a:r>
            <a:r>
              <a:rPr lang="en-US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 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vwqZ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¡ I KZ…©Z¡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Ac©Y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RvuKRgKcyY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Kvh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cwi‡ek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vgx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Mvwoevwo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¯^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xK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…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cÖ`vb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c`gh©v`v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Dcvw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`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cÖ`vb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BZ¨vw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`|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algn="ctr"/>
            <a:r>
              <a:rPr lang="en-US" sz="4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Pvwn`v</a:t>
            </a:r>
            <a:r>
              <a:rPr lang="en-US" sz="4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‡</a:t>
            </a:r>
            <a:r>
              <a:rPr lang="en-US" sz="4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mvcvb</a:t>
            </a:r>
            <a:r>
              <a:rPr lang="en-US" sz="4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ZË¡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53222BA-44B8-44FB-A55F-ECA03B1E1ADF}"/>
              </a:ext>
            </a:extLst>
          </p:cNvPr>
          <p:cNvSpPr/>
          <p:nvPr/>
        </p:nvSpPr>
        <p:spPr>
          <a:xfrm>
            <a:off x="5486400" y="6027003"/>
            <a:ext cx="3657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/>
              <a:t>Prepared By-</a:t>
            </a:r>
          </a:p>
          <a:p>
            <a:r>
              <a:rPr lang="en-US" sz="1200" b="1" dirty="0"/>
              <a:t> Md. </a:t>
            </a:r>
            <a:r>
              <a:rPr lang="en-US" sz="1200" b="1" dirty="0" err="1"/>
              <a:t>Shajjad</a:t>
            </a:r>
            <a:r>
              <a:rPr lang="en-US" sz="1200" b="1" dirty="0"/>
              <a:t> Hossain  Asst. Professor                                                                                         Department of Management.</a:t>
            </a:r>
          </a:p>
          <a:p>
            <a:r>
              <a:rPr lang="en-US" sz="1200" b="1" dirty="0"/>
              <a:t> Alhaj </a:t>
            </a:r>
            <a:r>
              <a:rPr lang="en-US" sz="1200" b="1" dirty="0" err="1"/>
              <a:t>Ahed</a:t>
            </a:r>
            <a:r>
              <a:rPr lang="en-US" sz="1200" b="1" dirty="0"/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2785872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5.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AvZ¥cyb©Zvi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Pvwn`v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dirty="0">
                <a:latin typeface="Arial" pitchFamily="34" charset="0"/>
                <a:cs typeface="Arial" pitchFamily="34" charset="0"/>
              </a:rPr>
              <a:t>Self actualization needs) : 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e¨w³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m‡e©v”P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mvg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_©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Abyhvqx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wbR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¯^ m¤¢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vebv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cwic~b©iæ‡c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AR©b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Dbœqb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ev¯Íevq‡bi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Zxe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ª AvKv¼v‡K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¥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c~Y©Zvi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Pvwn`v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e‡j|BZ¨vw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`| </a:t>
            </a:r>
          </a:p>
          <a:p>
            <a:r>
              <a:rPr lang="en-US" dirty="0" err="1">
                <a:latin typeface="SutonnyMJ" pitchFamily="2" charset="0"/>
                <a:cs typeface="SutonnyMJ" pitchFamily="2" charset="0"/>
              </a:rPr>
              <a:t>Pvwn`v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cwiZ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…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wßi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Dcvqt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- 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K„ZK‡g©i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gva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¨‡g¨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wb‡R‡K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cÖKvk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e¨w³i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Dbœqb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m„RbkxjZv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weKv‡ki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my‡hvM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D”PZi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cÖwkÿY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M‡elYv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Dbœqb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BZ¨vw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`|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algn="ctr"/>
            <a:r>
              <a:rPr lang="en-US" sz="4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Pvwn`v</a:t>
            </a:r>
            <a:r>
              <a:rPr lang="en-US" sz="4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‡</a:t>
            </a:r>
            <a:r>
              <a:rPr lang="en-US" sz="4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mvcvb</a:t>
            </a:r>
            <a:r>
              <a:rPr lang="en-US" sz="4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ZË¡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2F5DFAB-8A13-42EC-B398-673CA48A5AAE}"/>
              </a:ext>
            </a:extLst>
          </p:cNvPr>
          <p:cNvSpPr/>
          <p:nvPr/>
        </p:nvSpPr>
        <p:spPr>
          <a:xfrm>
            <a:off x="5410200" y="6003812"/>
            <a:ext cx="3581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/>
              <a:t>Prepared By-</a:t>
            </a:r>
          </a:p>
          <a:p>
            <a:r>
              <a:rPr lang="en-US" sz="1200" b="1" dirty="0"/>
              <a:t> Md. </a:t>
            </a:r>
            <a:r>
              <a:rPr lang="en-US" sz="1200" b="1" dirty="0" err="1"/>
              <a:t>Shajjad</a:t>
            </a:r>
            <a:r>
              <a:rPr lang="en-US" sz="1200" b="1" dirty="0"/>
              <a:t> Hossain  Asst. Professor                                                                                         Department of Management.</a:t>
            </a:r>
          </a:p>
          <a:p>
            <a:r>
              <a:rPr lang="en-US" sz="1200" b="1" dirty="0"/>
              <a:t> Alhaj </a:t>
            </a:r>
            <a:r>
              <a:rPr lang="en-US" sz="1200" b="1" dirty="0" err="1"/>
              <a:t>Ahed</a:t>
            </a:r>
            <a:r>
              <a:rPr lang="en-US" sz="1200" b="1" dirty="0"/>
              <a:t> Ali Biswas Degree College, Pabna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45720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1.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AfveB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gvby‡li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Z_v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Kg©x‡`i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AvPi‡bi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GKgvÎ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wba©viK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2.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Zuvi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ch©vqµwgK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avc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¸‡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jv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me †`k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mvs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¯‹…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wZK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cwigÛ‡j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GK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n‡Z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cv‡i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3. GB Z‡Ë¡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ejv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n‡q‡Q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GKwU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av‡ci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Av‡iKwU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avc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Avm‡e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ev¯Í‡e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Kg©xi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g‡a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¨ GK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‡_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GKvwaK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avc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Avm‡Z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cv‡i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4.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gvby‡li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g‡a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¨ 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Pvwn`vi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ZxeªZv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cwiw¯’wZi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Dci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wbf©i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K‡I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n«vm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e„w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× NU‡Z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cv‡i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Riæix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Ae¯’vq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Pvwn`vi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GB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mvcv‡bi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Abymibxq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n‡Z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cv‡i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5.e¨w³ ¯^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vZ‡š¿i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Kvi‡b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GB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ZË¡wU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mK‡ii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Dci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mgvb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fv‡e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Kvh©Ki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n‡Z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cv‡i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6.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Kgx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©‡`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mš‘wó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cwigv‡ci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mywbw`©ó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gvcKvwV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dirty="0" err="1">
                <a:latin typeface="SutonnyMJ" pitchFamily="2" charset="0"/>
                <a:cs typeface="SutonnyMJ" pitchFamily="2" charset="0"/>
              </a:rPr>
              <a:t>gvm‡jviÕi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cÖlYv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ZË¡wU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e¨vcK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M‡elYv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mg„×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eis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GwU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A‡bKUv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ZvwË¡K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algn="ctr"/>
            <a:r>
              <a:rPr lang="en-US" sz="4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Pvwn`v</a:t>
            </a:r>
            <a:r>
              <a:rPr lang="en-US" sz="4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‡</a:t>
            </a:r>
            <a:r>
              <a:rPr lang="en-US" sz="4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mvcvb</a:t>
            </a:r>
            <a:r>
              <a:rPr lang="en-US" sz="4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ZË¡ </a:t>
            </a:r>
            <a:r>
              <a:rPr lang="en-US" sz="4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mgv‡jvPbv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8801E3-54D2-4FAE-866A-D03C716A3C1F}"/>
              </a:ext>
            </a:extLst>
          </p:cNvPr>
          <p:cNvSpPr/>
          <p:nvPr/>
        </p:nvSpPr>
        <p:spPr>
          <a:xfrm>
            <a:off x="5638800" y="6027003"/>
            <a:ext cx="3657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/>
              <a:t>Prepared By-</a:t>
            </a:r>
          </a:p>
          <a:p>
            <a:r>
              <a:rPr lang="en-US" sz="1200" b="1" dirty="0"/>
              <a:t> Md. </a:t>
            </a:r>
            <a:r>
              <a:rPr lang="en-US" sz="1200" b="1" dirty="0" err="1"/>
              <a:t>Shajjad</a:t>
            </a:r>
            <a:r>
              <a:rPr lang="en-US" sz="1200" b="1" dirty="0"/>
              <a:t> Hossain  Asst. Professor                                                                                         Department of Management.</a:t>
            </a:r>
          </a:p>
          <a:p>
            <a:r>
              <a:rPr lang="en-US" sz="1200" b="1" dirty="0"/>
              <a:t> Alhaj </a:t>
            </a:r>
            <a:r>
              <a:rPr lang="en-US" sz="1200" b="1" dirty="0" err="1"/>
              <a:t>Ahed</a:t>
            </a:r>
            <a:r>
              <a:rPr lang="en-US" sz="1200" b="1" dirty="0"/>
              <a:t> Ali Biswas Degree College, Pabna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091676"/>
              </p:ext>
            </p:extLst>
          </p:nvPr>
        </p:nvGraphicFramePr>
        <p:xfrm>
          <a:off x="457200" y="990597"/>
          <a:ext cx="8229600" cy="545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0977"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SutonnyMJ" pitchFamily="2" charset="0"/>
                          <a:cs typeface="SutonnyMJ" pitchFamily="2" charset="0"/>
                        </a:rPr>
                        <a:t>Ae¯’vi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weeiY</a:t>
                      </a:r>
                      <a:endParaRPr lang="en-US" sz="2000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SutonnyMJ" pitchFamily="2" charset="0"/>
                          <a:cs typeface="SutonnyMJ" pitchFamily="2" charset="0"/>
                        </a:rPr>
                        <a:t>gvm‡jvi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dirty="0" err="1">
                          <a:latin typeface="SutonnyMJ" pitchFamily="2" charset="0"/>
                          <a:cs typeface="SutonnyMJ" pitchFamily="2" charset="0"/>
                        </a:rPr>
                        <a:t>Pvwn`v</a:t>
                      </a:r>
                      <a:r>
                        <a:rPr lang="en-US" sz="2000" dirty="0">
                          <a:latin typeface="SutonnyMJ" pitchFamily="2" charset="0"/>
                          <a:cs typeface="SutonnyMJ" pitchFamily="2" charset="0"/>
                        </a:rPr>
                        <a:t>  ¯</a:t>
                      </a:r>
                      <a:r>
                        <a:rPr lang="en-US" sz="2000" dirty="0" err="1">
                          <a:latin typeface="SutonnyMJ" pitchFamily="2" charset="0"/>
                          <a:cs typeface="SutonnyMJ" pitchFamily="2" charset="0"/>
                        </a:rPr>
                        <a:t>Íi</a:t>
                      </a:r>
                      <a:endParaRPr lang="en-US" sz="2000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977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SutonnyMJ" pitchFamily="2" charset="0"/>
                          <a:cs typeface="SutonnyMJ" pitchFamily="2" charset="0"/>
                        </a:rPr>
                        <a:t>‡</a:t>
                      </a:r>
                      <a:r>
                        <a:rPr lang="en-US" sz="2000" dirty="0" err="1">
                          <a:latin typeface="SutonnyMJ" pitchFamily="2" charset="0"/>
                          <a:cs typeface="SutonnyMJ" pitchFamily="2" charset="0"/>
                        </a:rPr>
                        <a:t>jLvcov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†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k‡l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RvwKi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PvKzwii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Rb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¨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nb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¨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n‡q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Ny‡i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†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eov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‡”Q|</a:t>
                      </a:r>
                      <a:endParaRPr lang="en-US" sz="2000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7882"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SutonnyMJ" pitchFamily="2" charset="0"/>
                          <a:cs typeface="SutonnyMJ" pitchFamily="2" charset="0"/>
                        </a:rPr>
                        <a:t>AvwkK</a:t>
                      </a:r>
                      <a:r>
                        <a:rPr lang="en-US" sz="200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dirty="0" err="1">
                          <a:latin typeface="SutonnyMJ" pitchFamily="2" charset="0"/>
                          <a:cs typeface="SutonnyMJ" pitchFamily="2" charset="0"/>
                        </a:rPr>
                        <a:t>gvngy</a:t>
                      </a:r>
                      <a:r>
                        <a:rPr lang="en-US" sz="2000" dirty="0">
                          <a:latin typeface="SutonnyMJ" pitchFamily="2" charset="0"/>
                          <a:cs typeface="SutonnyMJ" pitchFamily="2" charset="0"/>
                        </a:rPr>
                        <a:t>` </a:t>
                      </a:r>
                      <a:r>
                        <a:rPr lang="en-US" sz="2000" dirty="0" err="1">
                          <a:latin typeface="SutonnyMJ" pitchFamily="2" charset="0"/>
                          <a:cs typeface="SutonnyMJ" pitchFamily="2" charset="0"/>
                        </a:rPr>
                        <a:t>PvKzwi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n‡Z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†h †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eZb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cvb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Zv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Zvi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Rxeb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avi‡bi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Rb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¨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h‡_ó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b‡n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|</a:t>
                      </a:r>
                      <a:endParaRPr lang="en-US" sz="2000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7882"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SutonnyMJ" pitchFamily="2" charset="0"/>
                          <a:cs typeface="SutonnyMJ" pitchFamily="2" charset="0"/>
                        </a:rPr>
                        <a:t>K‡qKRb</a:t>
                      </a:r>
                      <a:r>
                        <a:rPr lang="en-US" sz="200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dirty="0" err="1">
                          <a:latin typeface="SutonnyMJ" pitchFamily="2" charset="0"/>
                          <a:cs typeface="SutonnyMJ" pitchFamily="2" charset="0"/>
                        </a:rPr>
                        <a:t>mn</a:t>
                      </a:r>
                      <a:r>
                        <a:rPr lang="en-US" sz="200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dirty="0" err="1">
                          <a:latin typeface="SutonnyMJ" pitchFamily="2" charset="0"/>
                          <a:cs typeface="SutonnyMJ" pitchFamily="2" charset="0"/>
                        </a:rPr>
                        <a:t>Kg©xi</a:t>
                      </a:r>
                      <a:r>
                        <a:rPr lang="en-US" sz="200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dirty="0" err="1">
                          <a:latin typeface="SutonnyMJ" pitchFamily="2" charset="0"/>
                          <a:cs typeface="SutonnyMJ" pitchFamily="2" charset="0"/>
                        </a:rPr>
                        <a:t>PvKzwi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P‡j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hvIqvq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RvwKi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†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nv‡mb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Zvi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PvKzwi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wb‡q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`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ywðšÍvq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i‡q‡Qb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|</a:t>
                      </a:r>
                      <a:endParaRPr lang="en-US" sz="2000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7882"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SutonnyMJ" pitchFamily="2" charset="0"/>
                          <a:cs typeface="SutonnyMJ" pitchFamily="2" charset="0"/>
                        </a:rPr>
                        <a:t>ivwdDi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wb¤œ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¯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Í‡ii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Kg©x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nIqvi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Kvi‡b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Ab¨iv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Zvi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mv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‡_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wgk‡Z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ms‡KvP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†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eva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K‡ib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| G‡Z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wZwb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gvbwmK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fv‡e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wech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©¯Í|</a:t>
                      </a:r>
                      <a:endParaRPr lang="en-US" sz="2000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7882"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SutonnyMJ" pitchFamily="2" charset="0"/>
                          <a:cs typeface="SutonnyMJ" pitchFamily="2" charset="0"/>
                        </a:rPr>
                        <a:t>h‡_ó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`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vwq‡Z¡i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mv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‡_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KvR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K‡i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Zv‡iK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AvwRR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†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Kvb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cyi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¯‹vi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bv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cvIqvq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†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ek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gg©vnZ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n‡q‡Qb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|</a:t>
                      </a:r>
                      <a:endParaRPr lang="en-US" sz="2000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7882"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SutonnyMJ" pitchFamily="2" charset="0"/>
                          <a:cs typeface="SutonnyMJ" pitchFamily="2" charset="0"/>
                        </a:rPr>
                        <a:t>m„Rbkxj</a:t>
                      </a:r>
                      <a:r>
                        <a:rPr lang="en-US" sz="2000" dirty="0">
                          <a:latin typeface="SutonnyMJ" pitchFamily="2" charset="0"/>
                          <a:cs typeface="SutonnyMJ" pitchFamily="2" charset="0"/>
                        </a:rPr>
                        <a:t> ¸‡bi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AwaKvix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AvRv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` †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nv‡mb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Zvi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†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hvM¨Zv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cÖKv‡ki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my‡hvM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LuyR‡Qb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|</a:t>
                      </a:r>
                      <a:endParaRPr lang="en-US" sz="2000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0977"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SutonnyMJ" pitchFamily="2" charset="0"/>
                          <a:cs typeface="SutonnyMJ" pitchFamily="2" charset="0"/>
                        </a:rPr>
                        <a:t>ivwd</a:t>
                      </a:r>
                      <a:r>
                        <a:rPr lang="en-US" sz="200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dirty="0" err="1">
                          <a:latin typeface="SutonnyMJ" pitchFamily="2" charset="0"/>
                          <a:cs typeface="SutonnyMJ" pitchFamily="2" charset="0"/>
                        </a:rPr>
                        <a:t>mv‡ne</a:t>
                      </a:r>
                      <a:r>
                        <a:rPr lang="en-US" sz="2000" dirty="0">
                          <a:latin typeface="SutonnyMJ" pitchFamily="2" charset="0"/>
                          <a:cs typeface="SutonnyMJ" pitchFamily="2" charset="0"/>
                        </a:rPr>
                        <a:t> `</a:t>
                      </a:r>
                      <a:r>
                        <a:rPr lang="en-US" sz="2000">
                          <a:latin typeface="SutonnyMJ" pitchFamily="2" charset="0"/>
                          <a:cs typeface="SutonnyMJ" pitchFamily="2" charset="0"/>
                        </a:rPr>
                        <a:t>xN©w`b</a:t>
                      </a:r>
                      <a:r>
                        <a:rPr lang="en-US" sz="200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dirty="0" err="1">
                          <a:latin typeface="SutonnyMJ" pitchFamily="2" charset="0"/>
                          <a:cs typeface="SutonnyMJ" pitchFamily="2" charset="0"/>
                        </a:rPr>
                        <a:t>PvKzwKi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ci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GLb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c‡`vbœwZi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Avkv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Ki‡Qb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|</a:t>
                      </a:r>
                      <a:endParaRPr lang="en-US" sz="2000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0977"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SutonnyMJ" pitchFamily="2" charset="0"/>
                          <a:cs typeface="SutonnyMJ" pitchFamily="2" charset="0"/>
                        </a:rPr>
                        <a:t>gvneye</a:t>
                      </a:r>
                      <a:r>
                        <a:rPr lang="en-US" sz="2000" dirty="0">
                          <a:latin typeface="SutonnyMJ" pitchFamily="2" charset="0"/>
                          <a:cs typeface="SutonnyMJ" pitchFamily="2" charset="0"/>
                        </a:rPr>
                        <a:t> e¨w³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Dbœq‡bi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my‡hvM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 </a:t>
                      </a:r>
                      <a:r>
                        <a:rPr lang="en-US" sz="2000" baseline="0" dirty="0" err="1">
                          <a:latin typeface="SutonnyMJ" pitchFamily="2" charset="0"/>
                          <a:cs typeface="SutonnyMJ" pitchFamily="2" charset="0"/>
                        </a:rPr>
                        <a:t>Pvb</a:t>
                      </a:r>
                      <a:r>
                        <a:rPr lang="en-US" sz="2000" baseline="0" dirty="0">
                          <a:latin typeface="SutonnyMJ" pitchFamily="2" charset="0"/>
                          <a:cs typeface="SutonnyMJ" pitchFamily="2" charset="0"/>
                        </a:rPr>
                        <a:t>|</a:t>
                      </a:r>
                      <a:endParaRPr lang="en-US" sz="2000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6286">
                <a:tc>
                  <a:txBody>
                    <a:bodyPr/>
                    <a:lstStyle/>
                    <a:p>
                      <a:endParaRPr lang="en-US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SutonnyMJ" pitchFamily="2" charset="0"/>
                        <a:cs typeface="SutonnyMJ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algn="ctr"/>
            <a:r>
              <a:rPr lang="en-US" sz="4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Pvwn`v</a:t>
            </a:r>
            <a:r>
              <a:rPr lang="en-US" sz="4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‡</a:t>
            </a:r>
            <a:r>
              <a:rPr lang="en-US" sz="4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mvcvb</a:t>
            </a:r>
            <a:r>
              <a:rPr lang="en-US" sz="4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ZË¡ (</a:t>
            </a:r>
            <a:r>
              <a:rPr lang="en-US" sz="4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cvV</a:t>
            </a:r>
            <a:r>
              <a:rPr lang="en-US" sz="4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hvPvB</a:t>
            </a:r>
            <a:r>
              <a:rPr lang="en-US" sz="40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)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E0F2395-292C-428E-A862-1B38D8F664EC}"/>
              </a:ext>
            </a:extLst>
          </p:cNvPr>
          <p:cNvSpPr/>
          <p:nvPr/>
        </p:nvSpPr>
        <p:spPr>
          <a:xfrm>
            <a:off x="5715000" y="6198641"/>
            <a:ext cx="3429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/>
              <a:t>Prepared By-</a:t>
            </a:r>
          </a:p>
          <a:p>
            <a:r>
              <a:rPr lang="en-US" sz="1100" b="1" dirty="0"/>
              <a:t> Md. </a:t>
            </a:r>
            <a:r>
              <a:rPr lang="en-US" sz="1100" b="1" dirty="0" err="1"/>
              <a:t>Shajjad</a:t>
            </a:r>
            <a:r>
              <a:rPr lang="en-US" sz="1100" b="1" dirty="0"/>
              <a:t> Hossain  Asst. Professor                                                                                         Department of Management.</a:t>
            </a:r>
          </a:p>
          <a:p>
            <a:r>
              <a:rPr lang="en-US" sz="1100" b="1" dirty="0"/>
              <a:t> Alhaj </a:t>
            </a:r>
            <a:r>
              <a:rPr lang="en-US" sz="1100" b="1" dirty="0" err="1"/>
              <a:t>Ahed</a:t>
            </a:r>
            <a:r>
              <a:rPr lang="en-US" sz="1100" b="1" dirty="0"/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age result for Picture himaloy climbing musa ibrahim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31B7370-483F-4D1D-A643-EB73F23FC255}"/>
              </a:ext>
            </a:extLst>
          </p:cNvPr>
          <p:cNvSpPr/>
          <p:nvPr/>
        </p:nvSpPr>
        <p:spPr>
          <a:xfrm>
            <a:off x="5298743" y="6027003"/>
            <a:ext cx="38452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</a:rPr>
              <a:t>Prepared By-</a:t>
            </a:r>
          </a:p>
          <a:p>
            <a:r>
              <a:rPr lang="en-US" sz="1200" b="1" dirty="0">
                <a:solidFill>
                  <a:srgbClr val="FF0000"/>
                </a:solidFill>
              </a:rPr>
              <a:t> Md. </a:t>
            </a:r>
            <a:r>
              <a:rPr lang="en-US" sz="1200" b="1" dirty="0" err="1">
                <a:solidFill>
                  <a:srgbClr val="FF0000"/>
                </a:solidFill>
              </a:rPr>
              <a:t>Shajjad</a:t>
            </a:r>
            <a:r>
              <a:rPr lang="en-US" sz="1200" b="1" dirty="0">
                <a:solidFill>
                  <a:srgbClr val="FF0000"/>
                </a:solidFill>
              </a:rPr>
              <a:t> Hossain  Asst. Professor                                                                                         Department of Management.</a:t>
            </a:r>
          </a:p>
          <a:p>
            <a:r>
              <a:rPr lang="en-US" sz="1200" b="1" dirty="0">
                <a:solidFill>
                  <a:srgbClr val="FF0000"/>
                </a:solidFill>
              </a:rPr>
              <a:t> Alhaj </a:t>
            </a:r>
            <a:r>
              <a:rPr lang="en-US" sz="1200" b="1" dirty="0" err="1">
                <a:solidFill>
                  <a:srgbClr val="FF0000"/>
                </a:solidFill>
              </a:rPr>
              <a:t>Ahed</a:t>
            </a:r>
            <a:r>
              <a:rPr lang="en-US" sz="1200" b="1" dirty="0">
                <a:solidFill>
                  <a:srgbClr val="FF0000"/>
                </a:solidFill>
              </a:rPr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pPr algn="ctr"/>
            <a:r>
              <a:rPr lang="en-US" b="0" dirty="0" err="1">
                <a:effectLst/>
                <a:latin typeface="SutonnyMJ" pitchFamily="2" charset="0"/>
                <a:cs typeface="SutonnyMJ" pitchFamily="2" charset="0"/>
              </a:rPr>
              <a:t>nvR©ev‡M©i</a:t>
            </a:r>
            <a:r>
              <a:rPr lang="en-US" b="0" dirty="0">
                <a:effectLst/>
                <a:latin typeface="SutonnyMJ" pitchFamily="2" charset="0"/>
                <a:cs typeface="SutonnyMJ" pitchFamily="2" charset="0"/>
              </a:rPr>
              <a:t> †</a:t>
            </a:r>
            <a:r>
              <a:rPr lang="en-US" b="0" dirty="0" err="1">
                <a:effectLst/>
                <a:latin typeface="SutonnyMJ" pitchFamily="2" charset="0"/>
                <a:cs typeface="SutonnyMJ" pitchFamily="2" charset="0"/>
              </a:rPr>
              <a:t>cÖlYv</a:t>
            </a:r>
            <a:r>
              <a:rPr lang="en-US" b="0" dirty="0">
                <a:effectLst/>
                <a:latin typeface="SutonnyMJ" pitchFamily="2" charset="0"/>
                <a:cs typeface="SutonnyMJ" pitchFamily="2" charset="0"/>
              </a:rPr>
              <a:t> ZË¡</a:t>
            </a:r>
            <a:br>
              <a:rPr lang="en-US" dirty="0">
                <a:latin typeface="SutonnyMJ" pitchFamily="2" charset="0"/>
                <a:cs typeface="SutonnyMJ" pitchFamily="2" charset="0"/>
              </a:rPr>
            </a:br>
            <a:r>
              <a:rPr lang="en-US" sz="3600" b="0" dirty="0">
                <a:latin typeface="Arial" pitchFamily="34" charset="0"/>
                <a:cs typeface="Arial" pitchFamily="34" charset="0"/>
              </a:rPr>
              <a:t>Motivation Theory of </a:t>
            </a:r>
            <a:r>
              <a:rPr lang="en-US" sz="3600" b="0" dirty="0" err="1">
                <a:latin typeface="Arial" pitchFamily="34" charset="0"/>
                <a:cs typeface="Arial" pitchFamily="34" charset="0"/>
              </a:rPr>
              <a:t>Herzbarg</a:t>
            </a:r>
            <a:endParaRPr lang="en-US" b="0" dirty="0">
              <a:latin typeface="SutonnyMJ" pitchFamily="2" charset="0"/>
              <a:cs typeface="SutonnyMJ" pitchFamily="2" charset="0"/>
            </a:endParaRPr>
          </a:p>
        </p:txBody>
      </p:sp>
      <p:pic>
        <p:nvPicPr>
          <p:cNvPr id="6" name="irc_mi" descr="picture of  Herzberg এর ছবির ফলাফল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600" y="1219200"/>
            <a:ext cx="87630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DD6C3A0-45F0-45BB-BF92-D77D2B7A32ED}"/>
              </a:ext>
            </a:extLst>
          </p:cNvPr>
          <p:cNvSpPr/>
          <p:nvPr/>
        </p:nvSpPr>
        <p:spPr>
          <a:xfrm>
            <a:off x="5486400" y="6167863"/>
            <a:ext cx="3657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/>
              <a:t>Prepared By-</a:t>
            </a:r>
          </a:p>
          <a:p>
            <a:r>
              <a:rPr lang="en-US" sz="1200" b="1" dirty="0"/>
              <a:t> Md. </a:t>
            </a:r>
            <a:r>
              <a:rPr lang="en-US" sz="1200" b="1" dirty="0" err="1"/>
              <a:t>Shajjad</a:t>
            </a:r>
            <a:r>
              <a:rPr lang="en-US" sz="1200" b="1" dirty="0"/>
              <a:t> Hossain  Asst. Professor                                                                                         Department of Management.</a:t>
            </a:r>
          </a:p>
          <a:p>
            <a:r>
              <a:rPr lang="en-US" sz="1200" b="1" dirty="0"/>
              <a:t> Alhaj </a:t>
            </a:r>
            <a:r>
              <a:rPr lang="en-US" sz="1200" b="1" dirty="0" err="1"/>
              <a:t>Ahed</a:t>
            </a:r>
            <a:r>
              <a:rPr lang="en-US" sz="1200" b="1" dirty="0"/>
              <a:t> Ali Biswas Degree College, Pabna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>
                <a:effectLst/>
                <a:latin typeface="SutonnyMJ" pitchFamily="2" charset="0"/>
                <a:cs typeface="SutonnyMJ" pitchFamily="2" charset="0"/>
              </a:rPr>
              <a:t>nvR©ev‡M©i</a:t>
            </a:r>
            <a:r>
              <a:rPr lang="en-US" dirty="0">
                <a:effectLst/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effectLst/>
                <a:latin typeface="SutonnyMJ" pitchFamily="2" charset="0"/>
                <a:cs typeface="SutonnyMJ" pitchFamily="2" charset="0"/>
              </a:rPr>
              <a:t>cÖlYv</a:t>
            </a:r>
            <a:r>
              <a:rPr lang="en-US" dirty="0">
                <a:effectLst/>
                <a:latin typeface="SutonnyMJ" pitchFamily="2" charset="0"/>
                <a:cs typeface="SutonnyMJ" pitchFamily="2" charset="0"/>
              </a:rPr>
              <a:t> ZË¡</a:t>
            </a:r>
            <a:br>
              <a:rPr lang="en-US" dirty="0">
                <a:latin typeface="SutonnyMJ" pitchFamily="2" charset="0"/>
                <a:cs typeface="SutonnyMJ" pitchFamily="2" charset="0"/>
              </a:rPr>
            </a:br>
            <a:r>
              <a:rPr lang="en-US" sz="3600" b="0" dirty="0">
                <a:latin typeface="Arial" pitchFamily="34" charset="0"/>
                <a:cs typeface="Arial" pitchFamily="34" charset="0"/>
              </a:rPr>
              <a:t>Motivation Theory of </a:t>
            </a:r>
            <a:r>
              <a:rPr lang="en-US" sz="3600" b="0" dirty="0" err="1">
                <a:latin typeface="Arial" pitchFamily="34" charset="0"/>
                <a:cs typeface="Arial" pitchFamily="34" charset="0"/>
              </a:rPr>
              <a:t>Herzbarg</a:t>
            </a:r>
            <a:endParaRPr lang="en-US" b="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462271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dirty="0" err="1">
                <a:latin typeface="SutonnyMJ" pitchFamily="2" charset="0"/>
                <a:cs typeface="SutonnyMJ" pitchFamily="2" charset="0"/>
              </a:rPr>
              <a:t>gvwK©b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hy³iv‡óªi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cÖL¨vZ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g‡bvweÁvbx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Aa¨vcK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d«WvwiK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Aviwfs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nvR©evM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 (</a:t>
            </a:r>
            <a:r>
              <a:rPr lang="en-US" dirty="0">
                <a:latin typeface="Arial" pitchFamily="34" charset="0"/>
                <a:cs typeface="Arial" pitchFamily="34" charset="0"/>
              </a:rPr>
              <a:t>Frederick Irving Herzberg 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)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Zvui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AbymvixMY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1959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mv‡j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c‡lYv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mgGK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 GB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ZË¡wU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cÖeZ©b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GwU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nvR©ev‡M©i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wØ-Dcv`vb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ZË¡ (</a:t>
            </a:r>
            <a:r>
              <a:rPr lang="en-US" dirty="0">
                <a:latin typeface="Arial" pitchFamily="34" charset="0"/>
                <a:cs typeface="Arial" pitchFamily="34" charset="0"/>
              </a:rPr>
              <a:t>Herzberg’s Two Factors Theory) 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bv‡g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cwiwPZ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</a:t>
            </a: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GB ZË¡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cÖeZ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©‡bi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j‡ÿ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nvR©evM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mnKvixMY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hy³iv‡óªi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wcUvmev‡M©i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KqjvLwb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GjvKvq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GKwU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M‡elYv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Kvh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cwiPvjbv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G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M‡elYvq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11wU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wkí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cÖwZôv‡bi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200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Rb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wnmveiÿK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cÖ‡KŠjxi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g‡a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Kvh©mš‘wó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Drcv`bkxjZvi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m¤ú‡K©I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Ici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GKwU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Rwic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mvÿvrKvi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Pvjv‡bv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mvÿvrKv‡i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cÖ_g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cÖkœwU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wQj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Ò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Avcbvi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Kv‡R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Avcwb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KLb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¯^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w¯Í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Abyfe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K‡i‡QbÕ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?,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wØZxq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cÖkœwU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wQj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ÔAvcbvi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Kv‡R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Avcwb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KLb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A¯^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w¯Í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Abyfe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K‡i‡QbÕ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? </a:t>
            </a: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†`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Lv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hvq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yÕai‡Yi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Dcv`vb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Kg©x‡`i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g‡a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Kvh©mš‘wó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Ges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Amš‘wó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m„wó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wZwb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mš‘wô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m„wóKvix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Dcv`vb¸wj‡K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cÖlYv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 (</a:t>
            </a:r>
            <a:r>
              <a:rPr lang="en-US" dirty="0">
                <a:latin typeface="Arial" pitchFamily="34" charset="0"/>
                <a:cs typeface="Arial" pitchFamily="34" charset="0"/>
              </a:rPr>
              <a:t>Motivational factors)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Ges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Amyš‘wó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m„wóKvix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Dcv`vb¸wj‡K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iÿYv‡eÿY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Dcv`vb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wn‡m‡e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>
                <a:latin typeface="Arial" pitchFamily="34" charset="0"/>
                <a:cs typeface="Arial" pitchFamily="34" charset="0"/>
              </a:rPr>
              <a:t>(Hygiene or Maintenance factors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AvL¨vwqZ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0BCFB2F-7CC1-4053-B07E-8EF08DD71F09}"/>
              </a:ext>
            </a:extLst>
          </p:cNvPr>
          <p:cNvSpPr/>
          <p:nvPr/>
        </p:nvSpPr>
        <p:spPr>
          <a:xfrm>
            <a:off x="5582478" y="6027003"/>
            <a:ext cx="357146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Prepared By-</a:t>
            </a:r>
          </a:p>
          <a:p>
            <a:r>
              <a:rPr lang="en-US" sz="1200" dirty="0"/>
              <a:t> Md. </a:t>
            </a:r>
            <a:r>
              <a:rPr lang="en-US" sz="1200" dirty="0" err="1"/>
              <a:t>Shajjad</a:t>
            </a:r>
            <a:r>
              <a:rPr lang="en-US" sz="1200" dirty="0"/>
              <a:t> Hossain  Asst. Professor                                                                                         Department of Management.</a:t>
            </a:r>
          </a:p>
          <a:p>
            <a:r>
              <a:rPr lang="en-US" sz="1200" dirty="0"/>
              <a:t> Alhaj </a:t>
            </a:r>
            <a:r>
              <a:rPr lang="en-US" sz="1200" dirty="0" err="1"/>
              <a:t>Ahed</a:t>
            </a:r>
            <a:r>
              <a:rPr lang="en-US" sz="1200" dirty="0"/>
              <a:t> Ali Biswas Degree College, Pabna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Autofit/>
          </a:bodyPr>
          <a:lstStyle/>
          <a:p>
            <a:pPr algn="ctr"/>
            <a:r>
              <a:rPr lang="en-US" sz="3200" dirty="0" err="1">
                <a:effectLst/>
                <a:latin typeface="SutonnyMJ" pitchFamily="2" charset="0"/>
                <a:cs typeface="SutonnyMJ" pitchFamily="2" charset="0"/>
              </a:rPr>
              <a:t>nvR©ev‡M©i</a:t>
            </a:r>
            <a:r>
              <a:rPr lang="en-US" sz="3200" dirty="0">
                <a:effectLst/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200" dirty="0" err="1">
                <a:effectLst/>
                <a:latin typeface="SutonnyMJ" pitchFamily="2" charset="0"/>
                <a:cs typeface="SutonnyMJ" pitchFamily="2" charset="0"/>
              </a:rPr>
              <a:t>cÖlYv</a:t>
            </a:r>
            <a:r>
              <a:rPr lang="en-US" sz="3200" dirty="0">
                <a:effectLst/>
                <a:latin typeface="SutonnyMJ" pitchFamily="2" charset="0"/>
                <a:cs typeface="SutonnyMJ" pitchFamily="2" charset="0"/>
              </a:rPr>
              <a:t> ZË¡</a:t>
            </a:r>
            <a:br>
              <a:rPr lang="en-US" sz="3200" dirty="0">
                <a:latin typeface="SutonnyMJ" pitchFamily="2" charset="0"/>
                <a:cs typeface="SutonnyMJ" pitchFamily="2" charset="0"/>
              </a:rPr>
            </a:br>
            <a:r>
              <a:rPr lang="en-US" sz="2400" b="0" dirty="0">
                <a:latin typeface="Arial" pitchFamily="34" charset="0"/>
                <a:cs typeface="Arial" pitchFamily="34" charset="0"/>
              </a:rPr>
              <a:t>Motivation Theory of </a:t>
            </a:r>
            <a:r>
              <a:rPr lang="en-US" sz="2400" b="0" dirty="0" err="1">
                <a:latin typeface="Arial" pitchFamily="34" charset="0"/>
                <a:cs typeface="Arial" pitchFamily="34" charset="0"/>
              </a:rPr>
              <a:t>Herzbarg</a:t>
            </a:r>
            <a:endParaRPr lang="en-US" sz="3200" b="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19201"/>
            <a:ext cx="8229600" cy="43434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cÖlYv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vbKvix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Dcv`vb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mg~n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 (</a:t>
            </a:r>
            <a:r>
              <a:rPr lang="en-US" dirty="0">
                <a:latin typeface="Arial" pitchFamily="34" charset="0"/>
                <a:cs typeface="Arial" pitchFamily="34" charset="0"/>
              </a:rPr>
              <a:t>Motivational factors)</a:t>
            </a:r>
          </a:p>
          <a:p>
            <a:pPr algn="just"/>
            <a:r>
              <a:rPr lang="en-US" dirty="0" err="1">
                <a:latin typeface="SutonnyMJ" pitchFamily="2" charset="0"/>
                <a:cs typeface="SutonnyMJ" pitchFamily="2" charset="0"/>
              </a:rPr>
              <a:t>cÖwZôv‡b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wKQz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Dcv`v‡bi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Dcw¯’wZ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Kg©x‡`i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Kvh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m¤úv`‡bi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Drmvn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DÏxcbv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Z_v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‡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cÖlYvi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m„wó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hv‡K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nvR©ev‡M©i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‡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cÖlbv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vbKvix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Dcv`vb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e‡j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cÖlYv`vbKvix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Dcv`vb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mgyn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D”P ¯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Í‡ii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Afve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c~i‡bi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ÿ‡Î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e¨envi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Kiv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Dcv`vb¸wj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n‡jv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-</a:t>
            </a: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1.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mvdj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AR©b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dirty="0">
                <a:latin typeface="Arial" pitchFamily="34" charset="0"/>
                <a:cs typeface="Arial" pitchFamily="34" charset="0"/>
              </a:rPr>
              <a:t>Achievement)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2. ¯^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xK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…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dirty="0">
                <a:latin typeface="Arial" pitchFamily="34" charset="0"/>
                <a:cs typeface="Arial" pitchFamily="34" charset="0"/>
              </a:rPr>
              <a:t>Recognition)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3. 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vwqZ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¡ (</a:t>
            </a:r>
            <a:r>
              <a:rPr lang="en-US" dirty="0">
                <a:latin typeface="Arial" pitchFamily="34" charset="0"/>
                <a:cs typeface="Arial" pitchFamily="34" charset="0"/>
              </a:rPr>
              <a:t>Responsibility)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4.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cÖwZ‡hvwMZvgyjK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KvR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dirty="0">
                <a:latin typeface="Arial" pitchFamily="34" charset="0"/>
                <a:cs typeface="Arial" pitchFamily="34" charset="0"/>
              </a:rPr>
              <a:t>Challenge of the work itself)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5. e¨w³K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Dbœqb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dirty="0">
                <a:latin typeface="Arial" pitchFamily="34" charset="0"/>
                <a:cs typeface="Arial" pitchFamily="34" charset="0"/>
              </a:rPr>
              <a:t>Personal growth) 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6.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AMÖMwZ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dirty="0">
                <a:latin typeface="Arial" pitchFamily="34" charset="0"/>
                <a:cs typeface="Arial" pitchFamily="34" charset="0"/>
              </a:rPr>
              <a:t>Advancement)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 Dcwi³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Dcv`vb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¸‡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jv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GKwU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KvR‡K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Kg©xi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wbKU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AvK©lYxq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cyi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¯‹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vi‡hvM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Zv‡j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Z‡e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G¸‡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jvi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Abycw¯’wZ‡Z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Zviv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Amyš‘wó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eva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eis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Zviv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wbi‡cÿ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_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v‡K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¯^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vfvweK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MwZ‡Z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Kg©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m¤ú`vb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ECFF480-123B-4061-9EC6-967378FB70A5}"/>
              </a:ext>
            </a:extLst>
          </p:cNvPr>
          <p:cNvSpPr/>
          <p:nvPr/>
        </p:nvSpPr>
        <p:spPr>
          <a:xfrm>
            <a:off x="5943600" y="6198641"/>
            <a:ext cx="3505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Prepared By-</a:t>
            </a:r>
          </a:p>
          <a:p>
            <a:r>
              <a:rPr lang="en-US" sz="1100" dirty="0"/>
              <a:t> Md. </a:t>
            </a:r>
            <a:r>
              <a:rPr lang="en-US" sz="1100" dirty="0" err="1"/>
              <a:t>Shajjad</a:t>
            </a:r>
            <a:r>
              <a:rPr lang="en-US" sz="1100" dirty="0"/>
              <a:t> Hossain  Asst. Professor                                                                                         Department of Management.</a:t>
            </a:r>
          </a:p>
          <a:p>
            <a:r>
              <a:rPr lang="en-US" sz="1100" dirty="0"/>
              <a:t> Alhaj </a:t>
            </a:r>
            <a:r>
              <a:rPr lang="en-US" sz="1100" dirty="0" err="1"/>
              <a:t>Ahed</a:t>
            </a:r>
            <a:r>
              <a:rPr lang="en-US" sz="1100" dirty="0"/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Autofit/>
          </a:bodyPr>
          <a:lstStyle/>
          <a:p>
            <a:pPr algn="ctr"/>
            <a:r>
              <a:rPr lang="en-US" sz="3200" dirty="0" err="1">
                <a:effectLst/>
                <a:latin typeface="SutonnyMJ" pitchFamily="2" charset="0"/>
                <a:cs typeface="SutonnyMJ" pitchFamily="2" charset="0"/>
              </a:rPr>
              <a:t>nvR©ev‡M©i</a:t>
            </a:r>
            <a:r>
              <a:rPr lang="en-US" sz="3200" dirty="0">
                <a:effectLst/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200" dirty="0" err="1">
                <a:effectLst/>
                <a:latin typeface="SutonnyMJ" pitchFamily="2" charset="0"/>
                <a:cs typeface="SutonnyMJ" pitchFamily="2" charset="0"/>
              </a:rPr>
              <a:t>cÖlYv</a:t>
            </a:r>
            <a:r>
              <a:rPr lang="en-US" sz="3200" dirty="0">
                <a:effectLst/>
                <a:latin typeface="SutonnyMJ" pitchFamily="2" charset="0"/>
                <a:cs typeface="SutonnyMJ" pitchFamily="2" charset="0"/>
              </a:rPr>
              <a:t> ZË¡</a:t>
            </a:r>
            <a:br>
              <a:rPr lang="en-US" sz="3200" dirty="0">
                <a:latin typeface="SutonnyMJ" pitchFamily="2" charset="0"/>
                <a:cs typeface="SutonnyMJ" pitchFamily="2" charset="0"/>
              </a:rPr>
            </a:br>
            <a:r>
              <a:rPr lang="en-US" sz="2400" b="0" dirty="0">
                <a:latin typeface="Arial" pitchFamily="34" charset="0"/>
                <a:cs typeface="Arial" pitchFamily="34" charset="0"/>
              </a:rPr>
              <a:t>Motivation Theory of </a:t>
            </a:r>
            <a:r>
              <a:rPr lang="en-US" sz="2400" b="0" dirty="0" err="1">
                <a:latin typeface="Arial" pitchFamily="34" charset="0"/>
                <a:cs typeface="Arial" pitchFamily="34" charset="0"/>
              </a:rPr>
              <a:t>Herzbarg</a:t>
            </a:r>
            <a:endParaRPr lang="en-US" sz="3200" b="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19201"/>
            <a:ext cx="8229600" cy="46482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sz="2400" dirty="0">
                <a:latin typeface="SutonnyMJ" pitchFamily="2" charset="0"/>
                <a:cs typeface="SutonnyMJ" pitchFamily="2" charset="0"/>
              </a:rPr>
              <a:t>¯^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v¯’¨MZ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iÿYv‡eÿY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Dcv`vb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(Hygiene or Maintenance factors) </a:t>
            </a:r>
          </a:p>
          <a:p>
            <a:pPr algn="just"/>
            <a:r>
              <a:rPr lang="en-US" dirty="0" err="1">
                <a:latin typeface="SutonnyMJ" pitchFamily="2" charset="0"/>
                <a:cs typeface="SutonnyMJ" pitchFamily="2" charset="0"/>
              </a:rPr>
              <a:t>cÖwZôv‡b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wKQz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Dcv`v‡bi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Dcw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¯’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Kg©x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‡`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Kvh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m¤úv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`‡bi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Drmvn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DÏxcbv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Z_v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‡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cÖlYvi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m„wó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wKš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‘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G¸wj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we`¨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_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vK‡j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Kg©x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‡`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g‡a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Amš‘wó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m„wónq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hv‡K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nvR©ev‡M©i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¯^v¯’¨MZ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iÿYv‡eÿY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 err="1">
                <a:latin typeface="SutonnyMJ" pitchFamily="2" charset="0"/>
                <a:cs typeface="SutonnyMJ" pitchFamily="2" charset="0"/>
              </a:rPr>
              <a:t>Dcv`vb</a:t>
            </a:r>
            <a:r>
              <a:rPr lang="en-US" sz="28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Dcv`vb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e‡j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Dcv`vb¸wj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n‡jv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-</a:t>
            </a: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1.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cÖwZôv‡bi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bxwZ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cÖkvmb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dirty="0">
                <a:latin typeface="Arial" pitchFamily="34" charset="0"/>
                <a:cs typeface="Arial" pitchFamily="34" charset="0"/>
              </a:rPr>
              <a:t>Company policy and administration)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2.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myôz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ZË¡veavb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dirty="0">
                <a:latin typeface="Arial" pitchFamily="34" charset="0"/>
                <a:cs typeface="Arial" pitchFamily="34" charset="0"/>
              </a:rPr>
              <a:t>Quality of supervision)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3.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ZË¡avqK‡`i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‡_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m¤úK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 (</a:t>
            </a:r>
            <a:r>
              <a:rPr lang="en-US" dirty="0">
                <a:latin typeface="Arial" pitchFamily="34" charset="0"/>
                <a:cs typeface="Arial" pitchFamily="34" charset="0"/>
              </a:rPr>
              <a:t>Interpersonal relation with supervisor)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4. ‡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eZb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dirty="0">
                <a:latin typeface="Arial" pitchFamily="34" charset="0"/>
                <a:cs typeface="Arial" pitchFamily="34" charset="0"/>
              </a:rPr>
              <a:t>Salary)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5.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Kvh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cwi‡ek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dirty="0">
                <a:latin typeface="Arial" pitchFamily="34" charset="0"/>
                <a:cs typeface="Arial" pitchFamily="34" charset="0"/>
              </a:rPr>
              <a:t>working conditions) 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6.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mnKg©x‡`i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‡_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m¤úK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 (</a:t>
            </a:r>
            <a:r>
              <a:rPr lang="en-US" dirty="0">
                <a:latin typeface="Arial" pitchFamily="34" charset="0"/>
                <a:cs typeface="Arial" pitchFamily="34" charset="0"/>
              </a:rPr>
              <a:t>Relationship with colleagues)</a:t>
            </a: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7. e¨w³MZ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Rxeb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|(</a:t>
            </a:r>
            <a:r>
              <a:rPr lang="en-US" dirty="0">
                <a:latin typeface="Arial" pitchFamily="34" charset="0"/>
                <a:cs typeface="Arial" pitchFamily="34" charset="0"/>
              </a:rPr>
              <a:t>personal life) 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8.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Aa¯Íb‡`i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‡_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m¤úK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 (</a:t>
            </a:r>
            <a:r>
              <a:rPr lang="en-US" dirty="0">
                <a:latin typeface="Arial" pitchFamily="34" charset="0"/>
                <a:cs typeface="Arial" pitchFamily="34" charset="0"/>
              </a:rPr>
              <a:t>Relationship with subordinates )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9.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c`ghv©`v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(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Starus</a:t>
            </a:r>
            <a:r>
              <a:rPr lang="en-US" dirty="0">
                <a:latin typeface="Arial" pitchFamily="34" charset="0"/>
                <a:cs typeface="Arial" pitchFamily="34" charset="0"/>
              </a:rPr>
              <a:t>) 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10.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wbivcËv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(</a:t>
            </a:r>
            <a:r>
              <a:rPr lang="en-US" dirty="0">
                <a:latin typeface="Arial" pitchFamily="34" charset="0"/>
                <a:cs typeface="Arial" pitchFamily="34" charset="0"/>
              </a:rPr>
              <a:t>security)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 G¸‡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jvi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Abycw¯’wZ‡Z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Zviv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Amyš‘wó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eva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m„wó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Ges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G¸wji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Dcw¯’wZ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Zv‡`i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wbi‡cÿ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Ae¯’vq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iv‡L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A_©vr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G¸wji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Dcw¯Í‡Z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Kg©xMb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cÖwlZ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AbycÖvwbZ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eva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K‡ibv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06DE8EE-00F0-4E6B-98ED-E413EFC2525F}"/>
              </a:ext>
            </a:extLst>
          </p:cNvPr>
          <p:cNvSpPr/>
          <p:nvPr/>
        </p:nvSpPr>
        <p:spPr>
          <a:xfrm>
            <a:off x="5943600" y="6108436"/>
            <a:ext cx="343231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Prepared By-</a:t>
            </a:r>
          </a:p>
          <a:p>
            <a:r>
              <a:rPr lang="en-US" sz="1100" dirty="0"/>
              <a:t> Md. </a:t>
            </a:r>
            <a:r>
              <a:rPr lang="en-US" sz="1100" dirty="0" err="1"/>
              <a:t>Shajjad</a:t>
            </a:r>
            <a:r>
              <a:rPr lang="en-US" sz="1100" dirty="0"/>
              <a:t> Hossain  Asst. Professor                                                                                         Department of Management.</a:t>
            </a:r>
          </a:p>
          <a:p>
            <a:r>
              <a:rPr lang="en-US" sz="1100" dirty="0"/>
              <a:t> Alhaj </a:t>
            </a:r>
            <a:r>
              <a:rPr lang="en-US" sz="1100" dirty="0" err="1"/>
              <a:t>Ahed</a:t>
            </a:r>
            <a:r>
              <a:rPr lang="en-US" sz="1100" dirty="0"/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Autofit/>
          </a:bodyPr>
          <a:lstStyle/>
          <a:p>
            <a:pPr algn="ctr"/>
            <a:r>
              <a:rPr lang="en-US" sz="3200" dirty="0" err="1">
                <a:effectLst/>
                <a:latin typeface="SutonnyMJ" pitchFamily="2" charset="0"/>
                <a:cs typeface="SutonnyMJ" pitchFamily="2" charset="0"/>
              </a:rPr>
              <a:t>nvR©ev‡M©i</a:t>
            </a:r>
            <a:r>
              <a:rPr lang="en-US" sz="3200" dirty="0">
                <a:effectLst/>
                <a:latin typeface="SutonnyMJ" pitchFamily="2" charset="0"/>
                <a:cs typeface="SutonnyMJ" pitchFamily="2" charset="0"/>
              </a:rPr>
              <a:t> †</a:t>
            </a:r>
            <a:r>
              <a:rPr lang="en-US" sz="3200" dirty="0" err="1">
                <a:effectLst/>
                <a:latin typeface="SutonnyMJ" pitchFamily="2" charset="0"/>
                <a:cs typeface="SutonnyMJ" pitchFamily="2" charset="0"/>
              </a:rPr>
              <a:t>cÖlYv</a:t>
            </a:r>
            <a:r>
              <a:rPr lang="en-US" sz="3200" dirty="0">
                <a:effectLst/>
                <a:latin typeface="SutonnyMJ" pitchFamily="2" charset="0"/>
                <a:cs typeface="SutonnyMJ" pitchFamily="2" charset="0"/>
              </a:rPr>
              <a:t> Z‡Ë¡I </a:t>
            </a:r>
            <a:r>
              <a:rPr lang="en-US" sz="3200" dirty="0" err="1">
                <a:effectLst/>
                <a:latin typeface="SutonnyMJ" pitchFamily="2" charset="0"/>
                <a:cs typeface="SutonnyMJ" pitchFamily="2" charset="0"/>
              </a:rPr>
              <a:t>mgv‡jvPbv</a:t>
            </a:r>
            <a:br>
              <a:rPr lang="en-US" sz="3200" dirty="0">
                <a:latin typeface="SutonnyMJ" pitchFamily="2" charset="0"/>
                <a:cs typeface="SutonnyMJ" pitchFamily="2" charset="0"/>
              </a:rPr>
            </a:br>
            <a:r>
              <a:rPr lang="en-US" sz="2400" b="0" dirty="0">
                <a:latin typeface="Arial" pitchFamily="34" charset="0"/>
                <a:cs typeface="Arial" pitchFamily="34" charset="0"/>
              </a:rPr>
              <a:t>Motivation Theory of </a:t>
            </a:r>
            <a:r>
              <a:rPr lang="en-US" sz="2400" b="0" dirty="0" err="1">
                <a:latin typeface="Arial" pitchFamily="34" charset="0"/>
                <a:cs typeface="Arial" pitchFamily="34" charset="0"/>
              </a:rPr>
              <a:t>Herzbarg</a:t>
            </a:r>
            <a:endParaRPr lang="en-US" sz="3200" b="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19201"/>
            <a:ext cx="8229600" cy="4114800"/>
          </a:xfrm>
        </p:spPr>
        <p:txBody>
          <a:bodyPr>
            <a:normAutofit/>
          </a:bodyPr>
          <a:lstStyle/>
          <a:p>
            <a:pPr algn="just"/>
            <a:r>
              <a:rPr lang="en-US" sz="2400" dirty="0">
                <a:latin typeface="SutonnyMJ" pitchFamily="2" charset="0"/>
                <a:cs typeface="SutonnyMJ" pitchFamily="2" charset="0"/>
              </a:rPr>
              <a:t>GB ZZ¡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mve©Rbxb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fv‡e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e¨envi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Kiv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m¤¢e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bq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| †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Kbbv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Bnv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ïay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gvÎ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M‡elYvq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Kej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e¨e¯’vcK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. †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ckv`vix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D”P¯Í‡ii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Kg©x‡`iDci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Kiv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n‡q‡Q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endParaRPr lang="en-US" sz="2400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2400" dirty="0">
                <a:latin typeface="SutonnyMJ" pitchFamily="2" charset="0"/>
                <a:cs typeface="SutonnyMJ" pitchFamily="2" charset="0"/>
              </a:rPr>
              <a:t>GB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g‡W‡j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cÖlYvg~jK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Dcv`vb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wn‡m‡e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eZb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,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gh©`v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AvšÍe¨w³K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m¤úK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©‡K ¸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iæZve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†`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qv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nqwb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2400" dirty="0">
                <a:latin typeface="SutonnyMJ" pitchFamily="2" charset="0"/>
                <a:cs typeface="SutonnyMJ" pitchFamily="2" charset="0"/>
              </a:rPr>
              <a:t>GB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g‡W‡j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mvaviY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cÖebvZ‡K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Zz‡j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aiv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n‡q‡Q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GwU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Kej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c×wZ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wbf©i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g‡Wj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endParaRPr lang="en-US" sz="2400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2400" dirty="0" err="1">
                <a:latin typeface="SutonnyMJ" pitchFamily="2" charset="0"/>
                <a:cs typeface="SutonnyMJ" pitchFamily="2" charset="0"/>
              </a:rPr>
              <a:t>A‡bK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mgq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iÿYv‡eÿYg~jK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Dcv`vbI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gvbyl‡K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cÖlbv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w`‡Z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cv‡I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Avevi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cÖlbv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g~jK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Dcv`vbI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KviI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Rb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iÿYv‡eÿYg~jK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Dcv`vb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wn‡m‡e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we‡ewPZ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n‡Z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cv‡i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hv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GB Z‡Z¡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wb‡`©k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Kiv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 err="1">
                <a:latin typeface="SutonnyMJ" pitchFamily="2" charset="0"/>
                <a:cs typeface="SutonnyMJ" pitchFamily="2" charset="0"/>
              </a:rPr>
              <a:t>nqwb</a:t>
            </a:r>
            <a:r>
              <a:rPr lang="en-US" sz="2400" dirty="0">
                <a:latin typeface="SutonnyMJ" pitchFamily="2" charset="0"/>
                <a:cs typeface="SutonnyMJ" pitchFamily="2" charset="0"/>
              </a:rPr>
              <a:t>|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2D7D198-4C4E-443A-85A6-210029AE7AB5}"/>
              </a:ext>
            </a:extLst>
          </p:cNvPr>
          <p:cNvSpPr/>
          <p:nvPr/>
        </p:nvSpPr>
        <p:spPr>
          <a:xfrm>
            <a:off x="5410200" y="6042924"/>
            <a:ext cx="3733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Prepared By-</a:t>
            </a:r>
          </a:p>
          <a:p>
            <a:r>
              <a:rPr lang="en-US" sz="1200" dirty="0"/>
              <a:t> Md. </a:t>
            </a:r>
            <a:r>
              <a:rPr lang="en-US" sz="1200" dirty="0" err="1"/>
              <a:t>Shajjad</a:t>
            </a:r>
            <a:r>
              <a:rPr lang="en-US" sz="1200" dirty="0"/>
              <a:t> Hossain  Asst. Professor                                                                                         Department of Management.</a:t>
            </a:r>
          </a:p>
          <a:p>
            <a:r>
              <a:rPr lang="en-US" sz="1200" dirty="0"/>
              <a:t> Alhaj </a:t>
            </a:r>
            <a:r>
              <a:rPr lang="en-US" sz="1200" dirty="0" err="1"/>
              <a:t>Ahed</a:t>
            </a:r>
            <a:r>
              <a:rPr lang="en-US" sz="1200" dirty="0"/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en-US" sz="3600" b="0" dirty="0" err="1">
                <a:latin typeface="SutonnyMJ" pitchFamily="2" charset="0"/>
                <a:cs typeface="SutonnyMJ" pitchFamily="2" charset="0"/>
              </a:rPr>
              <a:t>WMjvm</a:t>
            </a:r>
            <a:r>
              <a:rPr lang="en-US" sz="3600" b="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3600" b="0" dirty="0" err="1">
                <a:latin typeface="SutonnyMJ" pitchFamily="2" charset="0"/>
                <a:cs typeface="SutonnyMJ" pitchFamily="2" charset="0"/>
              </a:rPr>
              <a:t>g¨vK‡MÖM‡ii</a:t>
            </a:r>
            <a:r>
              <a:rPr lang="en-US" sz="3600" b="0" dirty="0">
                <a:latin typeface="SutonnyMJ" pitchFamily="2" charset="0"/>
                <a:cs typeface="SutonnyMJ" pitchFamily="2" charset="0"/>
              </a:rPr>
              <a:t> ZË¡ </a:t>
            </a:r>
            <a:r>
              <a:rPr lang="en-US" sz="3600" b="0" dirty="0" err="1">
                <a:effectLst/>
                <a:latin typeface="Arial" pitchFamily="34" charset="0"/>
                <a:cs typeface="Arial" pitchFamily="34" charset="0"/>
              </a:rPr>
              <a:t>X</a:t>
            </a:r>
            <a:r>
              <a:rPr lang="en-US" sz="3600" b="0" dirty="0" err="1">
                <a:latin typeface="SutonnyMJ" pitchFamily="2" charset="0"/>
                <a:cs typeface="SutonnyMJ" pitchFamily="2" charset="0"/>
              </a:rPr>
              <a:t>Ges</a:t>
            </a:r>
            <a:r>
              <a:rPr lang="en-US" sz="3600" b="0" dirty="0">
                <a:latin typeface="SutonnyMJ" pitchFamily="2" charset="0"/>
                <a:cs typeface="SutonnyMJ" pitchFamily="2" charset="0"/>
              </a:rPr>
              <a:t> ZË¡ </a:t>
            </a:r>
            <a:r>
              <a:rPr lang="en-US" sz="3600" b="0" dirty="0">
                <a:effectLst/>
                <a:latin typeface="Arial" pitchFamily="34" charset="0"/>
                <a:cs typeface="Arial" pitchFamily="34" charset="0"/>
              </a:rPr>
              <a:t>Y</a:t>
            </a:r>
            <a:endParaRPr lang="en-US" sz="3600" b="0" dirty="0"/>
          </a:p>
        </p:txBody>
      </p:sp>
      <p:pic>
        <p:nvPicPr>
          <p:cNvPr id="4" name="irc_mi" descr="picture of  Douglas McGregor এর ছবির ফলাফল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143001"/>
            <a:ext cx="8991600" cy="5055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7C17F14-EB2B-4905-8CFA-9F573BF6DA0E}"/>
              </a:ext>
            </a:extLst>
          </p:cNvPr>
          <p:cNvSpPr/>
          <p:nvPr/>
        </p:nvSpPr>
        <p:spPr>
          <a:xfrm>
            <a:off x="5943600" y="6198641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100" dirty="0"/>
              <a:t>Prepared By-</a:t>
            </a:r>
          </a:p>
          <a:p>
            <a:r>
              <a:rPr lang="en-US" sz="1100" dirty="0"/>
              <a:t> Md. </a:t>
            </a:r>
            <a:r>
              <a:rPr lang="en-US" sz="1100" dirty="0" err="1"/>
              <a:t>Shajjad</a:t>
            </a:r>
            <a:r>
              <a:rPr lang="en-US" sz="1100" dirty="0"/>
              <a:t> Hossain  Asst. Professor                                                                                         Department of Management.</a:t>
            </a:r>
          </a:p>
          <a:p>
            <a:r>
              <a:rPr lang="en-US" sz="1100" dirty="0"/>
              <a:t> Alhaj </a:t>
            </a:r>
            <a:r>
              <a:rPr lang="en-US" sz="1100" dirty="0" err="1"/>
              <a:t>Ahed</a:t>
            </a:r>
            <a:r>
              <a:rPr lang="en-US" sz="1100" dirty="0"/>
              <a:t> Ali Biswas Degree College, Pabna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39FADC-836C-49AD-8554-43859FD807C0}"/>
              </a:ext>
            </a:extLst>
          </p:cNvPr>
          <p:cNvSpPr/>
          <p:nvPr/>
        </p:nvSpPr>
        <p:spPr>
          <a:xfrm>
            <a:off x="2133600" y="6229418"/>
            <a:ext cx="3962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WMjvm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g¨vK‡MÖMi</a:t>
            </a:r>
            <a:r>
              <a:rPr lang="en-US" sz="4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3014472"/>
          </a:xfrm>
        </p:spPr>
        <p:txBody>
          <a:bodyPr/>
          <a:lstStyle/>
          <a:p>
            <a:pPr algn="just"/>
            <a:r>
              <a:rPr lang="en-US" dirty="0" err="1">
                <a:latin typeface="SutonnyMJ" pitchFamily="2" charset="0"/>
                <a:cs typeface="SutonnyMJ" pitchFamily="2" charset="0"/>
              </a:rPr>
              <a:t>cÖL¨vZ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gvwK©b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AvPib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weÁvbx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>
                <a:latin typeface="Arial" pitchFamily="34" charset="0"/>
                <a:cs typeface="Arial" pitchFamily="34" charset="0"/>
              </a:rPr>
              <a:t>‘The Human Side of Enterprise’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bvgK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MÖ‡š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’ G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Z‡Ë¡i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gva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¨‡g¨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gvby‡li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yÕwU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wfbœ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`„wófw½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Zz‡j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a‡ib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X 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Z‡Ë¡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wZwb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GK`j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gvby‡li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wPšÍv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AvPiY‡K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bwZevPK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w`K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†_‡K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Ges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Y 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Z‡Ë¡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Av‡iK`j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gvby‡li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wPšÍv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AvPiY‡K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BwZevPK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w`K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†_‡K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we‡kølb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K‡i‡Qb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>
                <a:latin typeface="SutonnyMJ" pitchFamily="2" charset="0"/>
                <a:cs typeface="SutonnyMJ" pitchFamily="2" charset="0"/>
              </a:rPr>
              <a:t>WMjvm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g¨vK‡MÖM‡ii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ZË¡ </a:t>
            </a:r>
            <a:r>
              <a:rPr lang="en-US" sz="4400" dirty="0" err="1">
                <a:effectLst/>
                <a:latin typeface="Arial" pitchFamily="34" charset="0"/>
                <a:cs typeface="Arial" pitchFamily="34" charset="0"/>
              </a:rPr>
              <a:t>X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Ges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ZË¡ </a:t>
            </a:r>
            <a:r>
              <a:rPr lang="en-US" sz="4400" dirty="0">
                <a:effectLst/>
                <a:latin typeface="Arial" pitchFamily="34" charset="0"/>
                <a:cs typeface="Arial" pitchFamily="34" charset="0"/>
              </a:rPr>
              <a:t>Y</a:t>
            </a:r>
            <a:br>
              <a:rPr lang="en-US" dirty="0">
                <a:latin typeface="SutonnyMJ" pitchFamily="2" charset="0"/>
                <a:cs typeface="SutonnyMJ" pitchFamily="2" charset="0"/>
              </a:rPr>
            </a:br>
            <a:r>
              <a:rPr lang="en-US" sz="3100" dirty="0">
                <a:effectLst/>
                <a:latin typeface="Arial" pitchFamily="34" charset="0"/>
                <a:cs typeface="Arial" pitchFamily="34" charset="0"/>
              </a:rPr>
              <a:t>Douglas </a:t>
            </a:r>
            <a:r>
              <a:rPr lang="en-US" sz="3100" dirty="0" err="1">
                <a:effectLst/>
                <a:latin typeface="Arial" pitchFamily="34" charset="0"/>
                <a:cs typeface="Arial" pitchFamily="34" charset="0"/>
              </a:rPr>
              <a:t>Mcgregor’s</a:t>
            </a:r>
            <a:r>
              <a:rPr lang="en-US" sz="3100" dirty="0">
                <a:effectLst/>
                <a:latin typeface="Arial" pitchFamily="34" charset="0"/>
                <a:cs typeface="Arial" pitchFamily="34" charset="0"/>
              </a:rPr>
              <a:t> Theory </a:t>
            </a:r>
            <a:r>
              <a:rPr lang="en-US" sz="3200" dirty="0">
                <a:effectLst/>
                <a:latin typeface="Arial" pitchFamily="34" charset="0"/>
                <a:cs typeface="Arial" pitchFamily="34" charset="0"/>
              </a:rPr>
              <a:t>X </a:t>
            </a:r>
            <a:r>
              <a:rPr lang="en-US" sz="3100" dirty="0">
                <a:effectLst/>
                <a:latin typeface="Arial" pitchFamily="34" charset="0"/>
                <a:cs typeface="Arial" pitchFamily="34" charset="0"/>
              </a:rPr>
              <a:t>and Theory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Y</a:t>
            </a:r>
            <a:endParaRPr lang="en-US" sz="31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B9304B-4F07-4A74-BAA7-632519F665AF}"/>
              </a:ext>
            </a:extLst>
          </p:cNvPr>
          <p:cNvSpPr/>
          <p:nvPr/>
        </p:nvSpPr>
        <p:spPr>
          <a:xfrm>
            <a:off x="5867400" y="6081933"/>
            <a:ext cx="3276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Prepared By-</a:t>
            </a:r>
          </a:p>
          <a:p>
            <a:r>
              <a:rPr lang="en-US" sz="1100" dirty="0"/>
              <a:t> Md. </a:t>
            </a:r>
            <a:r>
              <a:rPr lang="en-US" sz="1100" dirty="0" err="1"/>
              <a:t>Shajjad</a:t>
            </a:r>
            <a:r>
              <a:rPr lang="en-US" sz="1100" dirty="0"/>
              <a:t> Hossain  Asst. Professor                                                                                         Department of Management.</a:t>
            </a:r>
          </a:p>
          <a:p>
            <a:r>
              <a:rPr lang="en-US" sz="1100" dirty="0"/>
              <a:t> Alhaj </a:t>
            </a:r>
            <a:r>
              <a:rPr lang="en-US" sz="1100" dirty="0" err="1"/>
              <a:t>Ahed</a:t>
            </a:r>
            <a:r>
              <a:rPr lang="en-US" sz="1100" dirty="0"/>
              <a:t> Ali Biswas Degree College, Pabna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354787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sz="2800" dirty="0">
                <a:latin typeface="Arial" pitchFamily="34" charset="0"/>
                <a:cs typeface="Arial" pitchFamily="34" charset="0"/>
              </a:rPr>
              <a:t>X 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ZË¡ ‡h me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avibvi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Dci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cÖwZwôZ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-</a:t>
            </a: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1.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gvbyl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…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wZMZ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fv‡eB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KvR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AcQ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›`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Ges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m¤¢e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n‡j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Gwo‡q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P‡j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2.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h‡nZz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gvbyl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KvR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AcQ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›`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†_‡K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KvR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Av`vq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Ki‡Z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n‡j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Zv‡K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cÖ‡qvM,wbqš¿b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fxwZ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cÖ`k©b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kvw¯Í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cÖ`vb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Ki‡Z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n‡e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3.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Kg©xiv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vq-`vwqZ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¡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Gwo‡q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Pj‡e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Ges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KejgvÎ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AvbyôvwbK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wb‡`©kbv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c‡jB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KvR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Ki‡e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4.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AwaKvsk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Kg©xB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cÖwZôv‡b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Ab¨wKQzi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P‡q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wbivcËv‡KB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ekx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¸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iæZ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¡ †`q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Ges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Zv‡`i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D”PvKv•Lv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Kg _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v‡K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d‡j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Zv‡`i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cÖwlZ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Kivi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my‡hvM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Kg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Ges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Avw_©K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myweav‡KB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GKgvÎ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cvIbv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g‡b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>
                <a:latin typeface="SutonnyMJ" pitchFamily="2" charset="0"/>
                <a:cs typeface="SutonnyMJ" pitchFamily="2" charset="0"/>
              </a:rPr>
              <a:t>WMjvm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g¨vK‡MÖM‡ii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ZË¡ </a:t>
            </a:r>
            <a:r>
              <a:rPr lang="en-US" sz="4400" dirty="0">
                <a:effectLst/>
                <a:latin typeface="Arial" pitchFamily="34" charset="0"/>
                <a:cs typeface="Arial" pitchFamily="34" charset="0"/>
              </a:rPr>
              <a:t>X</a:t>
            </a:r>
            <a:br>
              <a:rPr lang="en-US" dirty="0">
                <a:latin typeface="SutonnyMJ" pitchFamily="2" charset="0"/>
                <a:cs typeface="SutonnyMJ" pitchFamily="2" charset="0"/>
              </a:rPr>
            </a:br>
            <a:r>
              <a:rPr lang="en-US" sz="3100" dirty="0">
                <a:effectLst/>
                <a:latin typeface="Arial" pitchFamily="34" charset="0"/>
                <a:cs typeface="Arial" pitchFamily="34" charset="0"/>
              </a:rPr>
              <a:t>Douglas McGregor's Theory </a:t>
            </a:r>
            <a:r>
              <a:rPr lang="en-US" sz="3200" dirty="0">
                <a:effectLst/>
                <a:latin typeface="Arial" pitchFamily="34" charset="0"/>
                <a:cs typeface="Arial" pitchFamily="34" charset="0"/>
              </a:rPr>
              <a:t>X</a:t>
            </a:r>
            <a:endParaRPr lang="en-US" sz="31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B5D612-920D-4697-801F-AE103DA54B90}"/>
              </a:ext>
            </a:extLst>
          </p:cNvPr>
          <p:cNvSpPr/>
          <p:nvPr/>
        </p:nvSpPr>
        <p:spPr>
          <a:xfrm>
            <a:off x="5787887" y="6085246"/>
            <a:ext cx="3352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Prepared By-</a:t>
            </a:r>
          </a:p>
          <a:p>
            <a:r>
              <a:rPr lang="en-US" sz="1100" dirty="0"/>
              <a:t> Md. </a:t>
            </a:r>
            <a:r>
              <a:rPr lang="en-US" sz="1100" dirty="0" err="1"/>
              <a:t>Shajjad</a:t>
            </a:r>
            <a:r>
              <a:rPr lang="en-US" sz="1100" dirty="0"/>
              <a:t> Hossain  Asst. Professor                                                                                         Department of Management.</a:t>
            </a:r>
          </a:p>
          <a:p>
            <a:r>
              <a:rPr lang="en-US" sz="1100" dirty="0"/>
              <a:t> Alhaj </a:t>
            </a:r>
            <a:r>
              <a:rPr lang="en-US" sz="1100" dirty="0" err="1"/>
              <a:t>Ahed</a:t>
            </a:r>
            <a:r>
              <a:rPr lang="en-US" sz="1100" dirty="0"/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377647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sz="2800" dirty="0">
                <a:latin typeface="Arial" pitchFamily="34" charset="0"/>
                <a:cs typeface="Arial" pitchFamily="34" charset="0"/>
              </a:rPr>
              <a:t>Y 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ZË¡ ‡h me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avibvi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Dci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cÖwZwôZ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-</a:t>
            </a: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1.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gvbyl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…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wZMZ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fv‡eB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KvR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AcQ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›`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eis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Ljvayjv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wekÖvg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MÖn‡bi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gZB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g‡b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2.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Kg©wiv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hw`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Zv‡`I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j‡ÿ¨I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cÖwZ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cÖwZkÖæwZe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×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Zvn‡j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Zviv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¯^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wb‡`©kbv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Ges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¯^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wbqš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¿‡b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cwiPvwjZ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n‡Z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›`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3.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Kg©xiv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‡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Kej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KvR‡K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mnRfv‡e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MÖnY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K‡ibv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eis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Zviv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vwqZ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¡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Lv‡R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vwqZ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¡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wb‡Z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Pvq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Ges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vwqZ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¡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cvi‡bi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gva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¨‡g¨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Kv‡Ri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cyimb&amp;Kvi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wn‡m‡e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h_vh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_ ¯^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xK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…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cvIqvi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cÖZ¨vkv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4.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AbyKzj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cwi‡e‡k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GKB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‡_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Zviv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vwqZ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¡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Lyu‡R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Ges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vwhZ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¡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MÖnY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5.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cÖwZôv‡bi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mgm¨v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mgvav‡b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Kg©xi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mvg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_„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Av‡Q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Ges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m„wókxjI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e‡U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6.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Kg©xiv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m¤¢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vebvgq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wKš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‘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ewkifvM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mvsMVwbK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cwiw¯’wZ‡Z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Zv‡`i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mvg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‡_©¨I Kg Ask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e¨eüZ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0" dirty="0" err="1">
                <a:latin typeface="SutonnyMJ" pitchFamily="2" charset="0"/>
                <a:cs typeface="SutonnyMJ" pitchFamily="2" charset="0"/>
              </a:rPr>
              <a:t>WMjvm</a:t>
            </a:r>
            <a:r>
              <a:rPr lang="en-US" b="0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0" dirty="0" err="1">
                <a:latin typeface="SutonnyMJ" pitchFamily="2" charset="0"/>
                <a:cs typeface="SutonnyMJ" pitchFamily="2" charset="0"/>
              </a:rPr>
              <a:t>g¨vK‡MÖM‡ii</a:t>
            </a:r>
            <a:r>
              <a:rPr lang="en-US" b="0" dirty="0">
                <a:latin typeface="SutonnyMJ" pitchFamily="2" charset="0"/>
                <a:cs typeface="SutonnyMJ" pitchFamily="2" charset="0"/>
              </a:rPr>
              <a:t> ZË¡ </a:t>
            </a:r>
            <a:r>
              <a:rPr lang="en-US" sz="4400" b="0" dirty="0">
                <a:effectLst/>
                <a:latin typeface="Arial" pitchFamily="34" charset="0"/>
                <a:cs typeface="Arial" pitchFamily="34" charset="0"/>
              </a:rPr>
              <a:t>Y </a:t>
            </a:r>
            <a:br>
              <a:rPr lang="en-US" dirty="0">
                <a:latin typeface="SutonnyMJ" pitchFamily="2" charset="0"/>
                <a:cs typeface="SutonnyMJ" pitchFamily="2" charset="0"/>
              </a:rPr>
            </a:br>
            <a:r>
              <a:rPr lang="en-US" sz="3100" dirty="0">
                <a:effectLst/>
                <a:latin typeface="Arial" pitchFamily="34" charset="0"/>
                <a:cs typeface="Arial" pitchFamily="34" charset="0"/>
              </a:rPr>
              <a:t>Douglas McGregor's Theory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Y</a:t>
            </a:r>
            <a:endParaRPr lang="en-US" sz="31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A7E4D13-20D4-4754-A911-D3A861C0C9AB}"/>
              </a:ext>
            </a:extLst>
          </p:cNvPr>
          <p:cNvSpPr/>
          <p:nvPr/>
        </p:nvSpPr>
        <p:spPr>
          <a:xfrm>
            <a:off x="5943600" y="6119336"/>
            <a:ext cx="3200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/>
              <a:t>Prepared By-</a:t>
            </a:r>
          </a:p>
          <a:p>
            <a:r>
              <a:rPr lang="en-US" sz="1050" dirty="0"/>
              <a:t> Md. </a:t>
            </a:r>
            <a:r>
              <a:rPr lang="en-US" sz="1050" dirty="0" err="1"/>
              <a:t>Shajjad</a:t>
            </a:r>
            <a:r>
              <a:rPr lang="en-US" sz="1050" dirty="0"/>
              <a:t> Hossain  Asst. Professor                                                                                         Department of Management.</a:t>
            </a:r>
          </a:p>
          <a:p>
            <a:r>
              <a:rPr lang="en-US" sz="1050" dirty="0"/>
              <a:t> Alhaj </a:t>
            </a:r>
            <a:r>
              <a:rPr lang="en-US" sz="1050" dirty="0" err="1"/>
              <a:t>Ahed</a:t>
            </a:r>
            <a:r>
              <a:rPr lang="en-US" sz="1050" dirty="0"/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algn="ctr"/>
            <a:r>
              <a:rPr lang="en-US" b="0" dirty="0" err="1">
                <a:latin typeface="SutonnyMJ" pitchFamily="2" charset="0"/>
                <a:cs typeface="SutonnyMJ" pitchFamily="2" charset="0"/>
              </a:rPr>
              <a:t>AvjWvidv‡ii</a:t>
            </a:r>
            <a:r>
              <a:rPr lang="en-US" b="0" dirty="0">
                <a:latin typeface="SutonnyMJ" pitchFamily="2" charset="0"/>
                <a:cs typeface="SutonnyMJ" pitchFamily="2" charset="0"/>
              </a:rPr>
              <a:t> ZË¡ </a:t>
            </a:r>
            <a:r>
              <a:rPr lang="en-US" sz="4400" b="0" dirty="0">
                <a:effectLst/>
                <a:latin typeface="Arial" pitchFamily="34" charset="0"/>
                <a:cs typeface="Arial" pitchFamily="34" charset="0"/>
              </a:rPr>
              <a:t>E.R.G.</a:t>
            </a:r>
            <a:endParaRPr lang="en-US" b="0" dirty="0"/>
          </a:p>
        </p:txBody>
      </p:sp>
      <p:pic>
        <p:nvPicPr>
          <p:cNvPr id="4" name="irc_mi" descr="picture of  Clayton Alderfer এর ছবির ফলাফল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914400"/>
            <a:ext cx="9144000" cy="6095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5F95E8A-8ED5-4946-9EB4-2DE2E58F7053}"/>
              </a:ext>
            </a:extLst>
          </p:cNvPr>
          <p:cNvSpPr/>
          <p:nvPr/>
        </p:nvSpPr>
        <p:spPr>
          <a:xfrm>
            <a:off x="6096000" y="6229419"/>
            <a:ext cx="3048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Prepared By-</a:t>
            </a:r>
          </a:p>
          <a:p>
            <a:r>
              <a:rPr lang="en-US" sz="1000" dirty="0">
                <a:solidFill>
                  <a:schemeClr val="bg1"/>
                </a:solidFill>
              </a:rPr>
              <a:t> Md. </a:t>
            </a:r>
            <a:r>
              <a:rPr lang="en-US" sz="1000" dirty="0" err="1">
                <a:solidFill>
                  <a:schemeClr val="bg1"/>
                </a:solidFill>
              </a:rPr>
              <a:t>Shajjad</a:t>
            </a:r>
            <a:r>
              <a:rPr lang="en-US" sz="1000" dirty="0">
                <a:solidFill>
                  <a:schemeClr val="bg1"/>
                </a:solidFill>
              </a:rPr>
              <a:t> Hossain  Asst. Professor                                                                                         Department of Management.</a:t>
            </a:r>
          </a:p>
          <a:p>
            <a:r>
              <a:rPr lang="en-US" sz="1000" dirty="0">
                <a:solidFill>
                  <a:schemeClr val="bg1"/>
                </a:solidFill>
              </a:rPr>
              <a:t> Alhaj </a:t>
            </a:r>
            <a:r>
              <a:rPr lang="en-US" sz="1000" dirty="0" err="1">
                <a:solidFill>
                  <a:schemeClr val="bg1"/>
                </a:solidFill>
              </a:rPr>
              <a:t>Ahed</a:t>
            </a:r>
            <a:r>
              <a:rPr lang="en-US" sz="1000" dirty="0">
                <a:solidFill>
                  <a:schemeClr val="bg1"/>
                </a:solidFill>
              </a:rPr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age result for Picture himaloy climbing musa ibrahim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A6B0CC-AC0C-435F-8FF8-76EC39206051}"/>
              </a:ext>
            </a:extLst>
          </p:cNvPr>
          <p:cNvSpPr/>
          <p:nvPr/>
        </p:nvSpPr>
        <p:spPr>
          <a:xfrm>
            <a:off x="5105400" y="5910519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b="1" dirty="0"/>
              <a:t>Prepared By-</a:t>
            </a:r>
          </a:p>
          <a:p>
            <a:r>
              <a:rPr lang="en-US" sz="1400" b="1" dirty="0"/>
              <a:t> Md. </a:t>
            </a:r>
            <a:r>
              <a:rPr lang="en-US" sz="1400" b="1" dirty="0" err="1"/>
              <a:t>Shajjad</a:t>
            </a:r>
            <a:r>
              <a:rPr lang="en-US" sz="1400" b="1" dirty="0"/>
              <a:t> Hossain  Asst. Professor                                                                                         Department of Management.</a:t>
            </a:r>
          </a:p>
          <a:p>
            <a:r>
              <a:rPr lang="en-US" sz="1400" b="1" dirty="0"/>
              <a:t> Alhaj </a:t>
            </a:r>
            <a:r>
              <a:rPr lang="en-US" sz="1400" b="1" dirty="0" err="1"/>
              <a:t>Ahed</a:t>
            </a:r>
            <a:r>
              <a:rPr lang="en-US" sz="1400" b="1" dirty="0"/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3852672"/>
          </a:xfrm>
        </p:spPr>
        <p:txBody>
          <a:bodyPr>
            <a:normAutofit/>
          </a:bodyPr>
          <a:lstStyle/>
          <a:p>
            <a:pPr algn="just"/>
            <a:r>
              <a:rPr lang="en-US" dirty="0" err="1">
                <a:latin typeface="SutonnyMJ" pitchFamily="2" charset="0"/>
                <a:cs typeface="SutonnyMJ" pitchFamily="2" charset="0"/>
              </a:rPr>
              <a:t>B‡qj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wek¦we`¨vj‡qi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cÖ‡dmi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Clayton P.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alderfer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gvm‡jv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Z‡Ë¡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bvbv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mgv‡jvPbv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Ges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gm‡jvi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wb‡`©wkZ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gvby‡li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cÖ‡qvRb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¯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Íi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wb‡q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we¯Íi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M‡elYv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wZwb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bZzb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Av‡iKwU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ZË¡ 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vuo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Kivb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Ges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bvgKiY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ERG 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ZË¡| G‡Z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wZwb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gvm‡jvi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cÖ‡qvRb‡K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5 ¯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Íi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†_‡K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bvwg‡q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3 ¯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Í‡i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wb‡`©k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|-</a:t>
            </a: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K. </a:t>
            </a:r>
            <a:r>
              <a:rPr lang="en-US" dirty="0">
                <a:latin typeface="Arial" pitchFamily="34" charset="0"/>
                <a:cs typeface="Arial" pitchFamily="34" charset="0"/>
              </a:rPr>
              <a:t>Existence-      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Aw¯ÍZ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¡               </a:t>
            </a:r>
            <a:r>
              <a:rPr lang="en-US" dirty="0">
                <a:latin typeface="Arial" pitchFamily="34" charset="0"/>
                <a:cs typeface="Arial" pitchFamily="34" charset="0"/>
              </a:rPr>
              <a:t>E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L. </a:t>
            </a:r>
            <a:r>
              <a:rPr lang="en-US" dirty="0">
                <a:latin typeface="Arial" pitchFamily="34" charset="0"/>
                <a:cs typeface="Arial" pitchFamily="34" charset="0"/>
              </a:rPr>
              <a:t>Relatedness-   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m¤ú„³Zv           </a:t>
            </a:r>
            <a:r>
              <a:rPr lang="en-US" dirty="0">
                <a:latin typeface="Arial" pitchFamily="34" charset="0"/>
                <a:cs typeface="Arial" pitchFamily="34" charset="0"/>
              </a:rPr>
              <a:t>R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M.</a:t>
            </a:r>
            <a:r>
              <a:rPr lang="en-US" dirty="0">
                <a:latin typeface="Arial" pitchFamily="34" charset="0"/>
                <a:cs typeface="Arial" pitchFamily="34" charset="0"/>
              </a:rPr>
              <a:t> Growth     -      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cªe„w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×              </a:t>
            </a:r>
            <a:r>
              <a:rPr lang="en-US" dirty="0">
                <a:latin typeface="Arial" pitchFamily="34" charset="0"/>
                <a:cs typeface="Arial" pitchFamily="34" charset="0"/>
              </a:rPr>
              <a:t>G</a:t>
            </a: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0" dirty="0" err="1">
                <a:latin typeface="SutonnyMJ" pitchFamily="2" charset="0"/>
                <a:cs typeface="SutonnyMJ" pitchFamily="2" charset="0"/>
              </a:rPr>
              <a:t>AvjWvidv‡ii</a:t>
            </a:r>
            <a:r>
              <a:rPr lang="en-US" b="0" dirty="0">
                <a:latin typeface="SutonnyMJ" pitchFamily="2" charset="0"/>
                <a:cs typeface="SutonnyMJ" pitchFamily="2" charset="0"/>
              </a:rPr>
              <a:t> ZË¡ </a:t>
            </a:r>
            <a:r>
              <a:rPr lang="en-US" sz="4400" b="0" dirty="0">
                <a:effectLst/>
                <a:latin typeface="Arial" pitchFamily="34" charset="0"/>
                <a:cs typeface="Arial" pitchFamily="34" charset="0"/>
              </a:rPr>
              <a:t>E.R.G.  </a:t>
            </a:r>
            <a:br>
              <a:rPr lang="en-US" b="0" dirty="0">
                <a:latin typeface="SutonnyMJ" pitchFamily="2" charset="0"/>
                <a:cs typeface="SutonnyMJ" pitchFamily="2" charset="0"/>
              </a:rPr>
            </a:br>
            <a:r>
              <a:rPr lang="en-US" sz="3100" b="0" dirty="0">
                <a:effectLst/>
                <a:latin typeface="Arial" pitchFamily="34" charset="0"/>
                <a:cs typeface="Arial" pitchFamily="34" charset="0"/>
              </a:rPr>
              <a:t>E.R.G. Theory of Clayton P. Alderfer</a:t>
            </a:r>
            <a:endParaRPr lang="en-US" sz="3100" b="0" dirty="0">
              <a:latin typeface="SutonnyMJ" pitchFamily="2" charset="0"/>
              <a:cs typeface="SutonnyMJ" pitchFamily="2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rot="5400000">
            <a:off x="4495800" y="4419600"/>
            <a:ext cx="1524000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A5648850-F875-4C88-A91F-33D9711E2F07}"/>
              </a:ext>
            </a:extLst>
          </p:cNvPr>
          <p:cNvSpPr/>
          <p:nvPr/>
        </p:nvSpPr>
        <p:spPr>
          <a:xfrm>
            <a:off x="6079435" y="6150114"/>
            <a:ext cx="3048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Prepared By-</a:t>
            </a:r>
          </a:p>
          <a:p>
            <a:r>
              <a:rPr lang="en-US" sz="1000" dirty="0"/>
              <a:t> Md. </a:t>
            </a:r>
            <a:r>
              <a:rPr lang="en-US" sz="1000" dirty="0" err="1"/>
              <a:t>Shajjad</a:t>
            </a:r>
            <a:r>
              <a:rPr lang="en-US" sz="1000" dirty="0"/>
              <a:t> Hossain  Asst. Professor                                                                                         Department of Management.</a:t>
            </a:r>
          </a:p>
          <a:p>
            <a:r>
              <a:rPr lang="en-US" sz="1000" dirty="0"/>
              <a:t> Alhaj </a:t>
            </a:r>
            <a:r>
              <a:rPr lang="en-US" sz="1000" dirty="0" err="1"/>
              <a:t>Ahed</a:t>
            </a:r>
            <a:r>
              <a:rPr lang="en-US" sz="1000" dirty="0"/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377647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K.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Aw¯ÍZ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¡ (</a:t>
            </a:r>
            <a:r>
              <a:rPr lang="en-US" dirty="0">
                <a:latin typeface="Arial" pitchFamily="34" charset="0"/>
                <a:cs typeface="Arial" pitchFamily="34" charset="0"/>
              </a:rPr>
              <a:t>Existence/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>
                <a:latin typeface="Arial" pitchFamily="34" charset="0"/>
                <a:cs typeface="Arial" pitchFamily="34" charset="0"/>
              </a:rPr>
              <a:t>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)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gvby‡li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cÖ‡qvR‡bi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GB ¯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ÍiwU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 ‡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gŠwjK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e¯‘MZ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Pvwn`vi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‡_ m¤ú„³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gvm‡jv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wb‡`©wkZ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¯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Í‡ii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2wU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Pvwn`v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ˆ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RweK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wbivcËv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Pvwn`v¸wj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AvjWvidvi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Aw¯ÍZ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¡ ¯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Í‡i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wL‡q‡Qb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gvbyl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Abœ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e¯¿,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evm¯’vb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wPwKrmv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hŠbZv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cyiY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Rxeb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m¤ú‡`I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wbivcËv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Pvwn`v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wgwU‡q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cÖlYv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jvf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L. m¤ú„³Zv (</a:t>
            </a:r>
            <a:r>
              <a:rPr lang="en-US" dirty="0">
                <a:latin typeface="Arial" pitchFamily="34" charset="0"/>
                <a:cs typeface="Arial" pitchFamily="34" charset="0"/>
              </a:rPr>
              <a:t>Relatedness/R) 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m¤ú„³Zv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g~jZ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AvšÍ:e¨w³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m¤úK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m„wó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eRvq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ivLvi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‡_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RwoZ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A_©vr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mvgvwRK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cwi‡e‡ki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‡_ m¤ú„³Zv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eySvq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GwU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cwievi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cwiRb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eÜzevÜe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mnKg©x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em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Ges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Aa¯Íb‡`i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‡_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mym¤úK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gvbgh©v`v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m„wó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eRvq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ivLvi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9cÖ‡qvRb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wb‡`©k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</a:t>
            </a: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M.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cªe„w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× (</a:t>
            </a:r>
            <a:r>
              <a:rPr lang="en-US" dirty="0">
                <a:latin typeface="Arial" pitchFamily="34" charset="0"/>
                <a:cs typeface="Arial" pitchFamily="34" charset="0"/>
              </a:rPr>
              <a:t>Growth / G)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e¨w³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Dbœq‡bi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AvšÍwb©wnZ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B”Qvi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‡_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cÖe„w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× ¯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Íi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RwoZ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gvm‡jvi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AvZ¥gh©v`v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AvZ¥c~Y©Zvi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Pvwn`vMy‡jv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G ¯Í‡I †`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Lv‡bv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n‡q‡Q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e¨w³i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m„RbkxjZv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weKv‡ki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my‡hvM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mgvR‡mev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e¨w³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cÖe„w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×,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wkímvwn‡Z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Ave‡`bi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¯^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xK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…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BZ¨vw`i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gva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¨‡g e¨w³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cÖe„w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× ¯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Í‡i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cÖlYv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jvf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0" dirty="0" err="1">
                <a:latin typeface="SutonnyMJ" pitchFamily="2" charset="0"/>
                <a:cs typeface="SutonnyMJ" pitchFamily="2" charset="0"/>
              </a:rPr>
              <a:t>AvjWvidv‡ii</a:t>
            </a:r>
            <a:r>
              <a:rPr lang="en-US" b="0" dirty="0">
                <a:latin typeface="SutonnyMJ" pitchFamily="2" charset="0"/>
                <a:cs typeface="SutonnyMJ" pitchFamily="2" charset="0"/>
              </a:rPr>
              <a:t> ZË¡ </a:t>
            </a:r>
            <a:r>
              <a:rPr lang="en-US" sz="4400" b="0" dirty="0">
                <a:effectLst/>
                <a:latin typeface="Arial" pitchFamily="34" charset="0"/>
                <a:cs typeface="Arial" pitchFamily="34" charset="0"/>
              </a:rPr>
              <a:t>E.R.G.  </a:t>
            </a:r>
            <a:br>
              <a:rPr lang="en-US" b="0" dirty="0">
                <a:latin typeface="SutonnyMJ" pitchFamily="2" charset="0"/>
                <a:cs typeface="SutonnyMJ" pitchFamily="2" charset="0"/>
              </a:rPr>
            </a:br>
            <a:r>
              <a:rPr lang="en-US" sz="3100" b="0" dirty="0">
                <a:effectLst/>
                <a:latin typeface="Arial" pitchFamily="34" charset="0"/>
                <a:cs typeface="Arial" pitchFamily="34" charset="0"/>
              </a:rPr>
              <a:t>E.R.G. Theory of Clayton P. Alderfer</a:t>
            </a:r>
            <a:endParaRPr lang="en-US" sz="3100" b="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6A2B124-CAC5-42BA-9C20-529DF3292B0B}"/>
              </a:ext>
            </a:extLst>
          </p:cNvPr>
          <p:cNvSpPr/>
          <p:nvPr/>
        </p:nvSpPr>
        <p:spPr>
          <a:xfrm>
            <a:off x="6400800" y="6260196"/>
            <a:ext cx="2895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/>
              <a:t>Prepared By-</a:t>
            </a:r>
          </a:p>
          <a:p>
            <a:r>
              <a:rPr lang="en-US" sz="900" dirty="0"/>
              <a:t> Md. </a:t>
            </a:r>
            <a:r>
              <a:rPr lang="en-US" sz="900" dirty="0" err="1"/>
              <a:t>Shajjad</a:t>
            </a:r>
            <a:r>
              <a:rPr lang="en-US" sz="900" dirty="0"/>
              <a:t> Hossain  Asst. Professor                                                                                         Department of Management.</a:t>
            </a:r>
          </a:p>
          <a:p>
            <a:r>
              <a:rPr lang="en-US" sz="900" dirty="0"/>
              <a:t> Alhaj </a:t>
            </a:r>
            <a:r>
              <a:rPr lang="en-US" sz="900" dirty="0" err="1"/>
              <a:t>Ahed</a:t>
            </a:r>
            <a:r>
              <a:rPr lang="en-US" sz="900" dirty="0"/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en-US" b="1" dirty="0">
                <a:latin typeface="SutonnyMJ" pitchFamily="2" charset="0"/>
                <a:cs typeface="SutonnyMJ" pitchFamily="2" charset="0"/>
              </a:rPr>
              <a:t>GB Z‡Z¡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ejv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n‡q‡Q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cÖlYv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2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wU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wel‡qi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Dci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wbf©ikxj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1.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wRwbm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Avgiv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KZUv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c‡Z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PvB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Ges</a:t>
            </a:r>
            <a:endParaRPr lang="en-US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2.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wKfv‡e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c‡Z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PvB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GB Z‡Ë¡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ejv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n‡q‡Q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Kgx©iv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jÿ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AR©‡bi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wbwg‡Ë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KvR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Ges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cÖ‡Yvw`Z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Kg©xi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Kv‡Q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jÿ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hZ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ekx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g~j¨evb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†m ZZ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ekx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Drmv‡ni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‡_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KvR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endParaRPr lang="en-US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b="1" dirty="0" err="1">
                <a:latin typeface="SutonnyMJ" pitchFamily="2" charset="0"/>
                <a:cs typeface="SutonnyMJ" pitchFamily="2" charset="0"/>
              </a:rPr>
              <a:t>cÖZ¨vkv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Ë¡ZwU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4wU †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gŠwjK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Abygv‡bi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Dci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wbf©i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-</a:t>
            </a: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1.e¨w³i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AvPiY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wba©vwiZ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wKQz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e¨w³MZ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mvg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_©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cwi‡e‡ki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mgš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^‡q|</a:t>
            </a: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2cª‡Z¨K e¨w³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wbR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¯^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AvPib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Øviv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wm×všÍ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MÖnY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3.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cÖ‡Z¨K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e¨vw³i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wewfbœ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iKg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Pvwn`v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B”Qv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Ges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jÿ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¨ _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v‡K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4.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cÖ‡Z¨K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e¨w³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cÖZ¨vwkZ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djvdj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jv‡fi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Rb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m‡e©vËg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cwiKíbv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MÖnY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cÖlYvi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cÖZ¨vkv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ZË¡</a:t>
            </a:r>
            <a:br>
              <a:rPr lang="en-US" dirty="0">
                <a:latin typeface="SutonnyMJ" pitchFamily="2" charset="0"/>
                <a:cs typeface="SutonnyMJ" pitchFamily="2" charset="0"/>
              </a:rPr>
            </a:br>
            <a:r>
              <a:rPr lang="en-US" sz="2700" dirty="0">
                <a:effectLst/>
                <a:latin typeface="Arial" pitchFamily="34" charset="0"/>
                <a:cs typeface="Arial" pitchFamily="34" charset="0"/>
              </a:rPr>
              <a:t>Victor H. Vroom The Expectancy Theory of Motivation</a:t>
            </a:r>
            <a:endParaRPr lang="en-US" sz="3100" dirty="0">
              <a:latin typeface="SutonnyMJ" pitchFamily="2" charset="0"/>
              <a:cs typeface="SutonnyMJ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2709672"/>
          </a:xfrm>
        </p:spPr>
        <p:txBody>
          <a:bodyPr>
            <a:normAutofit/>
          </a:bodyPr>
          <a:lstStyle/>
          <a:p>
            <a:pPr algn="just"/>
            <a:r>
              <a:rPr lang="en-US" b="1" dirty="0">
                <a:latin typeface="SutonnyMJ" pitchFamily="2" charset="0"/>
                <a:cs typeface="SutonnyMJ" pitchFamily="2" charset="0"/>
              </a:rPr>
              <a:t>GB Z‡Z¡ e¨w³MZ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jÿ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†K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wZb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ai‡bi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m¤ú‡K©i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mv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‡_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m¤ú©wKZ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Kiv</a:t>
            </a:r>
            <a:r>
              <a:rPr lang="en-US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b="1" dirty="0" err="1">
                <a:latin typeface="SutonnyMJ" pitchFamily="2" charset="0"/>
                <a:cs typeface="SutonnyMJ" pitchFamily="2" charset="0"/>
              </a:rPr>
              <a:t>n‡q‡Q</a:t>
            </a:r>
            <a:endParaRPr lang="en-US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dirty="0">
                <a:latin typeface="SutonnyMJ" pitchFamily="2" charset="0"/>
                <a:cs typeface="SutonnyMJ" pitchFamily="2" charset="0"/>
              </a:rPr>
              <a:t>1.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cÖ‡Póv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Kvh©m¤úv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`‡bi mv‡_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m¤úK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 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cÖ‡Yv`Yv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e¨w³i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cÖ‡Póv‡K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PvwjZ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cÖ‡Póv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Kg©xi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mvg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_© 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cwi‡e‡ki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mv‡_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m¤úwKZ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n‡qB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Kvh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m¤úvw`Z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nq</a:t>
            </a:r>
          </a:p>
          <a:p>
            <a:pPr algn="just"/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cÖlYvi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cÖZ¨vkv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ZË¡</a:t>
            </a:r>
            <a:br>
              <a:rPr lang="en-US" dirty="0">
                <a:latin typeface="SutonnyMJ" pitchFamily="2" charset="0"/>
                <a:cs typeface="SutonnyMJ" pitchFamily="2" charset="0"/>
              </a:rPr>
            </a:br>
            <a:r>
              <a:rPr lang="en-US" sz="2700" dirty="0">
                <a:effectLst/>
                <a:latin typeface="Arial" pitchFamily="34" charset="0"/>
                <a:cs typeface="Arial" pitchFamily="34" charset="0"/>
              </a:rPr>
              <a:t>Victor H. Vroom The Expectancy Theory of Motivation</a:t>
            </a:r>
            <a:endParaRPr lang="en-US" sz="3100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0C2DC78-6811-4B54-9E95-BB4E65CF6618}"/>
              </a:ext>
            </a:extLst>
          </p:cNvPr>
          <p:cNvSpPr/>
          <p:nvPr/>
        </p:nvSpPr>
        <p:spPr>
          <a:xfrm>
            <a:off x="5943600" y="6119336"/>
            <a:ext cx="32766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/>
              <a:t>Prepared By-</a:t>
            </a:r>
          </a:p>
          <a:p>
            <a:r>
              <a:rPr lang="en-US" sz="1050" dirty="0"/>
              <a:t> Md. </a:t>
            </a:r>
            <a:r>
              <a:rPr lang="en-US" sz="1050" dirty="0" err="1"/>
              <a:t>Shajjad</a:t>
            </a:r>
            <a:r>
              <a:rPr lang="en-US" sz="1050" dirty="0"/>
              <a:t> Hossain  Asst. Professor                                                                                         Department of Management.</a:t>
            </a:r>
          </a:p>
          <a:p>
            <a:r>
              <a:rPr lang="en-US" sz="1050" dirty="0"/>
              <a:t> Alhaj </a:t>
            </a:r>
            <a:r>
              <a:rPr lang="en-US" sz="1050" dirty="0" err="1"/>
              <a:t>Ahed</a:t>
            </a:r>
            <a:r>
              <a:rPr lang="en-US" sz="1050" dirty="0"/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cÖlYvi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cÖZ¨vkv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ZË¡</a:t>
            </a:r>
            <a:br>
              <a:rPr lang="en-US" dirty="0">
                <a:latin typeface="SutonnyMJ" pitchFamily="2" charset="0"/>
                <a:cs typeface="SutonnyMJ" pitchFamily="2" charset="0"/>
              </a:rPr>
            </a:br>
            <a:r>
              <a:rPr lang="en-US" sz="3100" dirty="0">
                <a:effectLst/>
                <a:latin typeface="Arial" pitchFamily="34" charset="0"/>
                <a:cs typeface="Arial" pitchFamily="34" charset="0"/>
              </a:rPr>
              <a:t>Victor H. Vroom The Expectancy Theory of Motivation</a:t>
            </a:r>
            <a:endParaRPr lang="en-US" dirty="0"/>
          </a:p>
        </p:txBody>
      </p:sp>
      <p:pic>
        <p:nvPicPr>
          <p:cNvPr id="4" name="irc_mi" descr="picture of  Victor H Vroom এর ছবির ফলাফল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1524000"/>
            <a:ext cx="7924800" cy="5350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2286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cÖlYvi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mgZv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ZË¡</a:t>
            </a:r>
            <a:br>
              <a:rPr lang="en-US" dirty="0">
                <a:latin typeface="SutonnyMJ" pitchFamily="2" charset="0"/>
                <a:cs typeface="SutonnyMJ" pitchFamily="2" charset="0"/>
              </a:rPr>
            </a:br>
            <a:r>
              <a:rPr lang="en-US" sz="3100" dirty="0">
                <a:effectLst/>
                <a:latin typeface="Arial" pitchFamily="34" charset="0"/>
                <a:cs typeface="Arial" pitchFamily="34" charset="0"/>
              </a:rPr>
              <a:t>Equity Theory of Motivation</a:t>
            </a:r>
            <a:endParaRPr lang="en-US" dirty="0"/>
          </a:p>
        </p:txBody>
      </p:sp>
      <p:pic>
        <p:nvPicPr>
          <p:cNvPr id="4" name="irc_mi" descr="picture of  J. Stacy adams এর ছবির ফলাফল"/>
          <p:cNvPicPr>
            <a:picLocks noGrp="1"/>
          </p:cNvPicPr>
          <p:nvPr>
            <p:ph idx="1"/>
          </p:nvPr>
        </p:nvPicPr>
        <p:blipFill rotWithShape="1">
          <a:blip r:embed="rId2"/>
          <a:srcRect t="13334" r="4731" b="1"/>
          <a:stretch/>
        </p:blipFill>
        <p:spPr bwMode="auto">
          <a:xfrm>
            <a:off x="76201" y="1981200"/>
            <a:ext cx="9067799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36EDA36-A5D4-4D3E-812A-30149ACB3957}"/>
              </a:ext>
            </a:extLst>
          </p:cNvPr>
          <p:cNvSpPr/>
          <p:nvPr/>
        </p:nvSpPr>
        <p:spPr>
          <a:xfrm>
            <a:off x="5758069" y="6071994"/>
            <a:ext cx="339587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Prepared By-</a:t>
            </a:r>
          </a:p>
          <a:p>
            <a:r>
              <a:rPr lang="en-US" sz="1100" dirty="0"/>
              <a:t> Md. </a:t>
            </a:r>
            <a:r>
              <a:rPr lang="en-US" sz="1100" dirty="0" err="1"/>
              <a:t>Shajjad</a:t>
            </a:r>
            <a:r>
              <a:rPr lang="en-US" sz="1100" dirty="0"/>
              <a:t> Hossain  Asst. Professor                                                                                         Department of Management.</a:t>
            </a:r>
          </a:p>
          <a:p>
            <a:r>
              <a:rPr lang="en-US" sz="1100" dirty="0"/>
              <a:t> Alhaj </a:t>
            </a:r>
            <a:r>
              <a:rPr lang="en-US" sz="1100" dirty="0" err="1"/>
              <a:t>Ahed</a:t>
            </a:r>
            <a:r>
              <a:rPr lang="en-US" sz="1100" dirty="0"/>
              <a:t> Ali Biswas Degree College, Pabna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3928872"/>
          </a:xfrm>
        </p:spPr>
        <p:txBody>
          <a:bodyPr/>
          <a:lstStyle/>
          <a:p>
            <a:pPr algn="just"/>
            <a:r>
              <a:rPr lang="en-US" dirty="0" err="1">
                <a:latin typeface="SutonnyMJ" pitchFamily="2" charset="0"/>
                <a:cs typeface="SutonnyMJ" pitchFamily="2" charset="0"/>
              </a:rPr>
              <a:t>g‡bvweÁvbx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avibv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Abyhvqx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Kvh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©‡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ÿ‡Î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cÖlYv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,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Kg©dj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Kg©mš‘wó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Gi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Ab¨Zg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cÖavb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n‡jv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D³ Kg‡©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ÿ‡Î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cÖwZôv‡bi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b¨vh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civqbZv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mvg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m¤ú‡K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Kg©xi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g~j¨vqb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Kg©x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hw`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g‡b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Ab¨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Kg©x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A‡cÿv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Kvb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wbw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`©ó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K‡g©i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¸iæ³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we‡ePbvq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Ab¨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Kg©x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†_‡K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Zv‡K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Kg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my‡hvM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myweav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cÖ`Ë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n‡”Q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Z‡e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Kg©xi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cÖlYv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Kg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n‡e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Ab¨w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`‡K hw`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Kg©xiv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cÖwZôv‡bi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mKj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wµqvK‡g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b¨vq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civqbZv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mvg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jÿ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¨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Z‡e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Zv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‡`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cÖlYvi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gvÎv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ekx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n‡e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|</a:t>
            </a:r>
          </a:p>
          <a:p>
            <a:endParaRPr lang="en-US" dirty="0">
              <a:latin typeface="SutonnyMJ" pitchFamily="2" charset="0"/>
              <a:cs typeface="SutonnyMJ" pitchFamily="2" charset="0"/>
            </a:endParaRP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another</a:t>
            </a:r>
            <a:endParaRPr lang="en-US" dirty="0"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cÖlYvi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dirty="0" err="1">
                <a:latin typeface="SutonnyMJ" pitchFamily="2" charset="0"/>
                <a:cs typeface="SutonnyMJ" pitchFamily="2" charset="0"/>
              </a:rPr>
              <a:t>mgZv</a:t>
            </a:r>
            <a:r>
              <a:rPr lang="en-US" dirty="0">
                <a:latin typeface="SutonnyMJ" pitchFamily="2" charset="0"/>
                <a:cs typeface="SutonnyMJ" pitchFamily="2" charset="0"/>
              </a:rPr>
              <a:t> ZË¡</a:t>
            </a:r>
            <a:br>
              <a:rPr lang="en-US" dirty="0">
                <a:latin typeface="SutonnyMJ" pitchFamily="2" charset="0"/>
                <a:cs typeface="SutonnyMJ" pitchFamily="2" charset="0"/>
              </a:rPr>
            </a:br>
            <a:r>
              <a:rPr lang="en-US" sz="4400" dirty="0">
                <a:effectLst/>
                <a:latin typeface="Arial" pitchFamily="34" charset="0"/>
                <a:cs typeface="Arial" pitchFamily="34" charset="0"/>
              </a:rPr>
              <a:t>Equity Theory of Motivation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85800" y="4572000"/>
            <a:ext cx="3124200" cy="121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d</a:t>
            </a:r>
            <a:r>
              <a:rPr lang="en-US" sz="2800" u="sng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jvdj</a:t>
            </a:r>
            <a:r>
              <a:rPr lang="en-US" sz="2800" u="sng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800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Output)</a:t>
            </a:r>
          </a:p>
          <a:p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Input of an worker </a:t>
            </a:r>
            <a:endParaRPr lang="en-US" sz="2800" u="sng" dirty="0">
              <a:solidFill>
                <a:schemeClr val="bg1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5" name="Equal 4"/>
          <p:cNvSpPr/>
          <p:nvPr/>
        </p:nvSpPr>
        <p:spPr>
          <a:xfrm>
            <a:off x="3886200" y="5257800"/>
            <a:ext cx="457200" cy="3048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Equal 5"/>
          <p:cNvSpPr/>
          <p:nvPr/>
        </p:nvSpPr>
        <p:spPr>
          <a:xfrm>
            <a:off x="3886200" y="4876800"/>
            <a:ext cx="457200" cy="3048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419600" y="4572000"/>
            <a:ext cx="4343400" cy="121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u="sng" dirty="0" err="1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djvdj</a:t>
            </a:r>
            <a:r>
              <a:rPr lang="en-US" sz="2800" u="sng" dirty="0">
                <a:solidFill>
                  <a:schemeClr val="bg1"/>
                </a:solidFill>
                <a:latin typeface="SutonnyMJ" pitchFamily="2" charset="0"/>
                <a:cs typeface="SutonnyMJ" pitchFamily="2" charset="0"/>
              </a:rPr>
              <a:t> (</a:t>
            </a:r>
            <a:r>
              <a:rPr lang="en-US" sz="2800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Output)</a:t>
            </a:r>
          </a:p>
          <a:p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Input of  another worker</a:t>
            </a:r>
            <a:endParaRPr lang="en-US" sz="2800" u="sng" dirty="0">
              <a:solidFill>
                <a:schemeClr val="bg1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1F210D7-875D-46BA-AB9E-48503E09BB2D}"/>
              </a:ext>
            </a:extLst>
          </p:cNvPr>
          <p:cNvSpPr/>
          <p:nvPr/>
        </p:nvSpPr>
        <p:spPr>
          <a:xfrm>
            <a:off x="6096000" y="6119336"/>
            <a:ext cx="314407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/>
              <a:t>Prepared By-</a:t>
            </a:r>
          </a:p>
          <a:p>
            <a:r>
              <a:rPr lang="en-US" sz="1050" dirty="0"/>
              <a:t> Md. </a:t>
            </a:r>
            <a:r>
              <a:rPr lang="en-US" sz="1050" dirty="0" err="1"/>
              <a:t>Shajjad</a:t>
            </a:r>
            <a:r>
              <a:rPr lang="en-US" sz="1050" dirty="0"/>
              <a:t> Hossain  Asst. Professor                                                                                         Department of Management.</a:t>
            </a:r>
          </a:p>
          <a:p>
            <a:r>
              <a:rPr lang="en-US" sz="1050" dirty="0"/>
              <a:t> Alhaj </a:t>
            </a:r>
            <a:r>
              <a:rPr lang="en-US" sz="1050" dirty="0" err="1"/>
              <a:t>Ahed</a:t>
            </a:r>
            <a:r>
              <a:rPr lang="en-US" sz="1050" dirty="0"/>
              <a:t> Ali Biswas Degree College, Pabna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838200" y="228601"/>
            <a:ext cx="7772400" cy="761999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4900" dirty="0" err="1">
                <a:effectLst/>
                <a:latin typeface="RinkiyMJ" pitchFamily="2" charset="0"/>
                <a:cs typeface="RinkiyMJ" pitchFamily="2" charset="0"/>
              </a:rPr>
              <a:t>cvV</a:t>
            </a:r>
            <a:r>
              <a:rPr lang="en-US" sz="4900" dirty="0">
                <a:effectLst/>
                <a:latin typeface="RinkiyMJ" pitchFamily="2" charset="0"/>
                <a:cs typeface="RinkiyMJ" pitchFamily="2" charset="0"/>
              </a:rPr>
              <a:t> </a:t>
            </a:r>
            <a:r>
              <a:rPr lang="en-US" sz="4900" dirty="0" err="1">
                <a:effectLst/>
                <a:latin typeface="RinkiyMJ" pitchFamily="2" charset="0"/>
                <a:cs typeface="RinkiyMJ" pitchFamily="2" charset="0"/>
              </a:rPr>
              <a:t>g~j¨vqb</a:t>
            </a: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81000" y="914400"/>
            <a:ext cx="8458200" cy="4572000"/>
          </a:xfrm>
        </p:spPr>
        <p:txBody>
          <a:bodyPr>
            <a:normAutofit fontScale="25000" lnSpcReduction="20000"/>
          </a:bodyPr>
          <a:lstStyle/>
          <a:p>
            <a:pPr algn="just"/>
            <a:endParaRPr lang="en-US" sz="9600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K.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ÁvbgyjK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cÖkœ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</a:t>
            </a:r>
          </a:p>
          <a:p>
            <a:pPr algn="just"/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1. ˆ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RweK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Pvwn`v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2.Pvwn`v †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mvcvb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Z‡Ë¡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cÖeZ©K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†K? 3 †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cÖlYvi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wØ-Dcv`vb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Z‡Ë¡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RbK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†K? 4.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nvR©ev‡M©i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cÖlYvg~jK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Dcv`vb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5.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AvZ¡Z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…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wßi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Pvwn`v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</a:t>
            </a:r>
          </a:p>
          <a:p>
            <a:pPr algn="just"/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L.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Abyavebg~jK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</a:t>
            </a:r>
            <a:endParaRPr lang="en-US" sz="9600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1. †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cÖlYv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ej‡Z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eyS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Ki|</a:t>
            </a:r>
          </a:p>
          <a:p>
            <a:pPr algn="just"/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2.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cÖ‡lYv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Pµ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ej‡Z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eyS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Ki|</a:t>
            </a:r>
          </a:p>
          <a:p>
            <a:pPr algn="just"/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3.  ‡cÖlYv I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g‡be‡ji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g‡a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m¤úK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 †`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LvI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4.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mvgvwRK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Pvwn`v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ej‡Z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eyS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Ki|</a:t>
            </a:r>
          </a:p>
          <a:p>
            <a:pPr algn="just"/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5. ‡evbvm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Kv‡K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Ki|</a:t>
            </a:r>
          </a:p>
          <a:p>
            <a:pPr algn="just"/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6.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gvm‡jvi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Pvwn`v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mvcvb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Z‡Ë¡i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kxl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©¯’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vbwU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Ki|</a:t>
            </a:r>
          </a:p>
          <a:p>
            <a:pPr algn="just"/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7. </a:t>
            </a:r>
            <a:r>
              <a:rPr lang="en-US" sz="9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ZË¡ I </a:t>
            </a:r>
            <a:r>
              <a:rPr lang="en-US" sz="9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ZË¡ 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ej‡Z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eyS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</a:t>
            </a:r>
            <a:r>
              <a:rPr lang="en-US" sz="9600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9600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Ki|</a:t>
            </a:r>
          </a:p>
          <a:p>
            <a:pPr algn="just"/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endParaRPr lang="en-US" sz="2400" b="1" dirty="0">
              <a:solidFill>
                <a:srgbClr val="FF0000"/>
              </a:solidFill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</a:t>
            </a:r>
            <a:endParaRPr lang="en-US" sz="2400" b="1" dirty="0">
              <a:solidFill>
                <a:srgbClr val="FF0000"/>
              </a:solidFill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r>
              <a:rPr lang="en-US" sz="5600" dirty="0">
                <a:latin typeface="SutonnyMJ" pitchFamily="2" charset="0"/>
                <a:cs typeface="SutonnyMJ" pitchFamily="2" charset="0"/>
              </a:rPr>
              <a:t> </a:t>
            </a: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335178-2D73-44A9-AA96-D70C7028E54F}"/>
              </a:ext>
            </a:extLst>
          </p:cNvPr>
          <p:cNvSpPr/>
          <p:nvPr/>
        </p:nvSpPr>
        <p:spPr>
          <a:xfrm>
            <a:off x="5562600" y="5818256"/>
            <a:ext cx="35814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</a:rPr>
              <a:t>                                    Prepared By-</a:t>
            </a:r>
          </a:p>
          <a:p>
            <a:r>
              <a:rPr lang="en-US" sz="1100" b="1" dirty="0">
                <a:solidFill>
                  <a:schemeClr val="bg1"/>
                </a:solidFill>
              </a:rPr>
              <a:t> Md. </a:t>
            </a:r>
            <a:r>
              <a:rPr lang="en-US" sz="1100" b="1" dirty="0" err="1">
                <a:solidFill>
                  <a:schemeClr val="bg1"/>
                </a:solidFill>
              </a:rPr>
              <a:t>Shajjad</a:t>
            </a:r>
            <a:r>
              <a:rPr lang="en-US" sz="1100" b="1" dirty="0">
                <a:solidFill>
                  <a:schemeClr val="bg1"/>
                </a:solidFill>
              </a:rPr>
              <a:t> Hossain  Asst. Professor                                                                                         Department of Management.</a:t>
            </a:r>
          </a:p>
          <a:p>
            <a:r>
              <a:rPr lang="en-US" sz="1100" b="1" dirty="0">
                <a:solidFill>
                  <a:schemeClr val="bg1"/>
                </a:solidFill>
              </a:rPr>
              <a:t> Alhaj </a:t>
            </a:r>
            <a:r>
              <a:rPr lang="en-US" sz="1100" b="1" dirty="0" err="1">
                <a:solidFill>
                  <a:schemeClr val="bg1"/>
                </a:solidFill>
              </a:rPr>
              <a:t>Ahed</a:t>
            </a:r>
            <a:r>
              <a:rPr lang="en-US" sz="1100" b="1" dirty="0">
                <a:solidFill>
                  <a:schemeClr val="bg1"/>
                </a:solidFill>
              </a:rPr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838200" y="228601"/>
            <a:ext cx="7772400" cy="761999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4900" b="0" dirty="0" err="1">
                <a:effectLst/>
                <a:latin typeface="RinkiyMJ" pitchFamily="2" charset="0"/>
                <a:cs typeface="RinkiyMJ" pitchFamily="2" charset="0"/>
              </a:rPr>
              <a:t>cvV</a:t>
            </a:r>
            <a:r>
              <a:rPr lang="en-US" sz="4900" b="0" dirty="0">
                <a:effectLst/>
                <a:latin typeface="RinkiyMJ" pitchFamily="2" charset="0"/>
                <a:cs typeface="RinkiyMJ" pitchFamily="2" charset="0"/>
              </a:rPr>
              <a:t> </a:t>
            </a:r>
            <a:r>
              <a:rPr lang="en-US" sz="4900" b="0" dirty="0" err="1">
                <a:effectLst/>
                <a:latin typeface="RinkiyMJ" pitchFamily="2" charset="0"/>
                <a:cs typeface="RinkiyMJ" pitchFamily="2" charset="0"/>
              </a:rPr>
              <a:t>g~j¨vqb</a:t>
            </a:r>
            <a:endParaRPr lang="en-US" b="0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0" y="914400"/>
            <a:ext cx="9144000" cy="5943600"/>
          </a:xfrm>
        </p:spPr>
        <p:txBody>
          <a:bodyPr>
            <a:normAutofit fontScale="92500" lnSpcReduction="20000"/>
          </a:bodyPr>
          <a:lstStyle/>
          <a:p>
            <a:pPr algn="just"/>
            <a:endParaRPr lang="en-US" sz="100" b="1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3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DÏxcKwU</a:t>
            </a:r>
            <a:r>
              <a:rPr lang="en-US" sz="3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c‡o</a:t>
            </a:r>
            <a:r>
              <a:rPr lang="en-US" sz="3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wb‡Pi</a:t>
            </a:r>
            <a:r>
              <a:rPr lang="en-US" sz="3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cÖkœ</a:t>
            </a:r>
            <a:r>
              <a:rPr lang="en-US" sz="3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¸‡</a:t>
            </a:r>
            <a:r>
              <a:rPr lang="en-US" sz="3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jvi</a:t>
            </a:r>
            <a:r>
              <a:rPr lang="en-US" sz="3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DËi</a:t>
            </a:r>
            <a:r>
              <a:rPr lang="en-US" sz="3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`</a:t>
            </a:r>
            <a:r>
              <a:rPr lang="en-US" sz="30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vI</a:t>
            </a:r>
            <a:r>
              <a:rPr lang="en-US" sz="30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-</a:t>
            </a:r>
          </a:p>
          <a:p>
            <a:pPr algn="just"/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cvebvi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wewmK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bM‡i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Rbve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kvgx‡gi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GKwU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gkvi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K‡qj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cÖ¯‘‡Zi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KviLvbv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Av‡Q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wZwb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Kzwgjøv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†_‡K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G‡m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gv‡S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gv‡S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KviLvbvwU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†`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Lvkybv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K‡qK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eQi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hver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KviLvbvwU‡Z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Drcv`b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jÿ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gvÎvi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P‡q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K‡g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hv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‡”Q|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m`¨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Gg.weG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.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Q‡j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Rbve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bvwRe‡K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KviLvbvi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`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vwqZ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¡ †`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qv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Rbve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bvwRe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jÿ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Ki‡jb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†h,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GKRb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dvig¨vb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KviLvbvwU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wbqwgZ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†`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Lv‡kvbv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KviLvbvi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cÖwgKiv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wbqwgZ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eZb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fvZvw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`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c‡q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_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v‡Kb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wKš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‘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KviLvbvi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kÖwgKMY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Ach©vß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Av‡jv‡Z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KvR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K‡ib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,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ch©vß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we`y¨r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cvLvI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ZvQvov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KviLvbvq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Kv‡Ri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mgqI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wVKgZ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AbymiY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K)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cÖlYv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?                                                                                1                </a:t>
            </a:r>
          </a:p>
          <a:p>
            <a:pPr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L)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cÖlYv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I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Kg©xi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g‡bve‡ji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g‡a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¨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m¤úK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©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ej‡Z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eyS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                              2</a:t>
            </a:r>
          </a:p>
          <a:p>
            <a:pPr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M)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ai‡bi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cÖlYvi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Afv‡e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KviLvbvwU‡Z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Drcv`b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jÿªgvÎvi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†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P‡q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Kg n‡”Q?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e¨vL¨v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Ki|</a:t>
            </a:r>
          </a:p>
          <a:p>
            <a:pPr algn="just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                                                                                                 3</a:t>
            </a:r>
          </a:p>
          <a:p>
            <a:pPr algn="l"/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N)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DÏxc‡K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D‡jøwLZ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cwiw¯’‡Z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Rbve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bvwRe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Kx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c`‡ÿc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MÖnY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Ki‡Z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cv‡ib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e‡j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Zzwg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g‡b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Ki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? 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gZvgZ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 `</a:t>
            </a:r>
            <a:r>
              <a:rPr lang="en-US" sz="2400" b="1" dirty="0" err="1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vI</a:t>
            </a:r>
            <a:r>
              <a:rPr lang="en-US" sz="2400" b="1" dirty="0">
                <a:solidFill>
                  <a:srgbClr val="FF0000"/>
                </a:solidFill>
                <a:latin typeface="SutonnyMJ" pitchFamily="2" charset="0"/>
                <a:cs typeface="SutonnyMJ" pitchFamily="2" charset="0"/>
              </a:rPr>
              <a:t>|                                                                                  4  </a:t>
            </a:r>
            <a:endParaRPr lang="en-US" sz="2400" b="1" dirty="0">
              <a:solidFill>
                <a:srgbClr val="FF0000"/>
              </a:solidFill>
            </a:endParaRPr>
          </a:p>
          <a:p>
            <a:endParaRPr lang="en-US" sz="1300" dirty="0">
              <a:solidFill>
                <a:schemeClr val="bg1"/>
              </a:solidFill>
            </a:endParaRPr>
          </a:p>
          <a:p>
            <a:endParaRPr lang="en-US" sz="1300" dirty="0">
              <a:solidFill>
                <a:schemeClr val="bg1"/>
              </a:solidFill>
            </a:endParaRPr>
          </a:p>
          <a:p>
            <a:endParaRPr lang="en-US" sz="1300" dirty="0">
              <a:solidFill>
                <a:schemeClr val="bg1"/>
              </a:solidFill>
            </a:endParaRPr>
          </a:p>
          <a:p>
            <a:r>
              <a:rPr lang="en-US" sz="1300" dirty="0">
                <a:solidFill>
                  <a:schemeClr val="bg1"/>
                </a:solidFill>
              </a:rPr>
              <a:t>Prepared By-</a:t>
            </a:r>
          </a:p>
          <a:p>
            <a:r>
              <a:rPr lang="en-US" sz="1300" dirty="0">
                <a:solidFill>
                  <a:schemeClr val="bg1"/>
                </a:solidFill>
              </a:rPr>
              <a:t> Md. </a:t>
            </a:r>
            <a:r>
              <a:rPr lang="en-US" sz="1300" dirty="0" err="1">
                <a:solidFill>
                  <a:schemeClr val="bg1"/>
                </a:solidFill>
              </a:rPr>
              <a:t>Shajjad</a:t>
            </a:r>
            <a:r>
              <a:rPr lang="en-US" sz="1300" dirty="0">
                <a:solidFill>
                  <a:schemeClr val="bg1"/>
                </a:solidFill>
              </a:rPr>
              <a:t> Hossain  Asst. Professor                                                                                        </a:t>
            </a:r>
          </a:p>
          <a:p>
            <a:r>
              <a:rPr lang="en-US" sz="1300" dirty="0">
                <a:solidFill>
                  <a:schemeClr val="bg1"/>
                </a:solidFill>
              </a:rPr>
              <a:t> Department of Management.</a:t>
            </a:r>
          </a:p>
          <a:p>
            <a:r>
              <a:rPr lang="en-US" sz="1300" dirty="0">
                <a:solidFill>
                  <a:schemeClr val="bg1"/>
                </a:solidFill>
              </a:rPr>
              <a:t> Alhaj </a:t>
            </a:r>
            <a:r>
              <a:rPr lang="en-US" sz="1300" dirty="0" err="1">
                <a:solidFill>
                  <a:schemeClr val="bg1"/>
                </a:solidFill>
              </a:rPr>
              <a:t>Ahed</a:t>
            </a:r>
            <a:r>
              <a:rPr lang="en-US" sz="1300" dirty="0">
                <a:solidFill>
                  <a:schemeClr val="bg1"/>
                </a:solidFill>
              </a:rPr>
              <a:t> Ali Biswas Degree College, Pabna</a:t>
            </a: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Image result for Picture himaloy climbing musa ibrahim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8C8BC0F-C7FB-4FF3-8402-0DD0819A00EA}"/>
              </a:ext>
            </a:extLst>
          </p:cNvPr>
          <p:cNvSpPr/>
          <p:nvPr/>
        </p:nvSpPr>
        <p:spPr>
          <a:xfrm>
            <a:off x="5867400" y="6132506"/>
            <a:ext cx="3429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</a:rPr>
              <a:t>Prepared By-</a:t>
            </a:r>
          </a:p>
          <a:p>
            <a:r>
              <a:rPr lang="en-US" sz="1100" b="1" dirty="0">
                <a:solidFill>
                  <a:schemeClr val="bg1"/>
                </a:solidFill>
              </a:rPr>
              <a:t> Md. </a:t>
            </a:r>
            <a:r>
              <a:rPr lang="en-US" sz="1100" b="1" dirty="0" err="1">
                <a:solidFill>
                  <a:schemeClr val="bg1"/>
                </a:solidFill>
              </a:rPr>
              <a:t>Shajjad</a:t>
            </a:r>
            <a:r>
              <a:rPr lang="en-US" sz="1100" b="1" dirty="0">
                <a:solidFill>
                  <a:schemeClr val="bg1"/>
                </a:solidFill>
              </a:rPr>
              <a:t> Hossain  Asst. Professor                                                                                         Department of Management.</a:t>
            </a:r>
          </a:p>
          <a:p>
            <a:r>
              <a:rPr lang="en-US" sz="1100" b="1" dirty="0">
                <a:solidFill>
                  <a:schemeClr val="bg1"/>
                </a:solidFill>
              </a:rPr>
              <a:t> Alhaj </a:t>
            </a:r>
            <a:r>
              <a:rPr lang="en-US" sz="1100" b="1" dirty="0" err="1">
                <a:solidFill>
                  <a:schemeClr val="bg1"/>
                </a:solidFill>
              </a:rPr>
              <a:t>Ahed</a:t>
            </a:r>
            <a:r>
              <a:rPr lang="en-US" sz="1100" b="1" dirty="0">
                <a:solidFill>
                  <a:schemeClr val="bg1"/>
                </a:solidFill>
              </a:rPr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 result for Picture on motivation style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8600"/>
            <a:ext cx="3886200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Content Placeholder 4" descr="Image result for Picture on motivation style"/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267200" y="228600"/>
            <a:ext cx="4572000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91DC811-BC8F-4151-B28A-A5A63F95C65E}"/>
              </a:ext>
            </a:extLst>
          </p:cNvPr>
          <p:cNvSpPr/>
          <p:nvPr/>
        </p:nvSpPr>
        <p:spPr>
          <a:xfrm>
            <a:off x="5334000" y="6030316"/>
            <a:ext cx="3657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/>
              <a:t>Prepared By-</a:t>
            </a:r>
          </a:p>
          <a:p>
            <a:r>
              <a:rPr lang="en-US" sz="1200" b="1" dirty="0"/>
              <a:t> Md. </a:t>
            </a:r>
            <a:r>
              <a:rPr lang="en-US" sz="1200" b="1" dirty="0" err="1"/>
              <a:t>Shajjad</a:t>
            </a:r>
            <a:r>
              <a:rPr lang="en-US" sz="1200" b="1" dirty="0"/>
              <a:t> Hossain  Asst. Professor                                                                                         Department of Management.</a:t>
            </a:r>
          </a:p>
          <a:p>
            <a:r>
              <a:rPr lang="en-US" sz="1200" b="1" dirty="0"/>
              <a:t> Alhaj </a:t>
            </a:r>
            <a:r>
              <a:rPr lang="en-US" sz="1200" b="1" dirty="0" err="1"/>
              <a:t>Ahed</a:t>
            </a:r>
            <a:r>
              <a:rPr lang="en-US" sz="1200" b="1" dirty="0"/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Image result for Picture on motivation style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3886200" y="2057400"/>
            <a:ext cx="373380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500" b="1" dirty="0">
                <a:solidFill>
                  <a:srgbClr val="FF0000"/>
                </a:solidFill>
                <a:latin typeface="RinkiyMJ" pitchFamily="2" charset="0"/>
                <a:cs typeface="RinkiyMJ" pitchFamily="2" charset="0"/>
              </a:rPr>
              <a:t>‡</a:t>
            </a:r>
            <a:r>
              <a:rPr lang="en-US" sz="11500" b="1" dirty="0" err="1">
                <a:solidFill>
                  <a:srgbClr val="FF0000"/>
                </a:solidFill>
                <a:latin typeface="RinkiyMJ" pitchFamily="2" charset="0"/>
                <a:cs typeface="RinkiyMJ" pitchFamily="2" charset="0"/>
              </a:rPr>
              <a:t>cÖlYv</a:t>
            </a:r>
            <a:r>
              <a:rPr lang="en-US" sz="11500" b="1" dirty="0">
                <a:solidFill>
                  <a:srgbClr val="FF0000"/>
                </a:solidFill>
                <a:latin typeface="RinkiyMJ" pitchFamily="2" charset="0"/>
                <a:cs typeface="RinkiyMJ" pitchFamily="2" charset="0"/>
              </a:rPr>
              <a:t> </a:t>
            </a:r>
            <a:endParaRPr lang="en-US" sz="11500" b="1" dirty="0">
              <a:solidFill>
                <a:srgbClr val="FF000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C1784E-A0FE-40B8-BEB3-2EC68E9FF28C}"/>
              </a:ext>
            </a:extLst>
          </p:cNvPr>
          <p:cNvSpPr/>
          <p:nvPr/>
        </p:nvSpPr>
        <p:spPr>
          <a:xfrm>
            <a:off x="5743161" y="6172200"/>
            <a:ext cx="3733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Prepared By-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 Md. </a:t>
            </a:r>
            <a:r>
              <a:rPr lang="en-US" sz="1200" b="1" dirty="0" err="1">
                <a:solidFill>
                  <a:schemeClr val="bg1"/>
                </a:solidFill>
              </a:rPr>
              <a:t>Shajjad</a:t>
            </a:r>
            <a:r>
              <a:rPr lang="en-US" sz="1200" b="1" dirty="0">
                <a:solidFill>
                  <a:schemeClr val="bg1"/>
                </a:solidFill>
              </a:rPr>
              <a:t> Hossain  Asst. Professor                                                                                         Department of Management.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 Alhaj </a:t>
            </a:r>
            <a:r>
              <a:rPr lang="en-US" sz="1200" b="1" dirty="0" err="1">
                <a:solidFill>
                  <a:schemeClr val="bg1"/>
                </a:solidFill>
              </a:rPr>
              <a:t>Ahed</a:t>
            </a:r>
            <a:r>
              <a:rPr lang="en-US" sz="1200" b="1" dirty="0">
                <a:solidFill>
                  <a:schemeClr val="bg1"/>
                </a:solidFill>
              </a:rPr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 descr="Image result for Picture on motivation style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67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0" y="5288340"/>
            <a:ext cx="293862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>
                <a:latin typeface="RinkiyMJ" pitchFamily="2" charset="0"/>
                <a:cs typeface="RinkiyMJ" pitchFamily="2" charset="0"/>
              </a:rPr>
              <a:t>‡</a:t>
            </a:r>
            <a:r>
              <a:rPr lang="en-US" sz="9600" b="1" dirty="0" err="1">
                <a:latin typeface="RinkiyMJ" pitchFamily="2" charset="0"/>
                <a:cs typeface="RinkiyMJ" pitchFamily="2" charset="0"/>
              </a:rPr>
              <a:t>cÖlYv</a:t>
            </a:r>
            <a:r>
              <a:rPr lang="en-US" sz="9600" b="1" dirty="0">
                <a:latin typeface="RinkiyMJ" pitchFamily="2" charset="0"/>
                <a:cs typeface="RinkiyMJ" pitchFamily="2" charset="0"/>
              </a:rPr>
              <a:t> </a:t>
            </a:r>
            <a:endParaRPr lang="en-US" sz="9600" b="1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EE3BC33-2FAC-4D95-81B6-1C624FB6D977}"/>
              </a:ext>
            </a:extLst>
          </p:cNvPr>
          <p:cNvSpPr/>
          <p:nvPr/>
        </p:nvSpPr>
        <p:spPr>
          <a:xfrm>
            <a:off x="5638800" y="6027003"/>
            <a:ext cx="38481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/>
              <a:t>Prepared By-</a:t>
            </a:r>
          </a:p>
          <a:p>
            <a:r>
              <a:rPr lang="en-US" sz="1200" b="1" dirty="0"/>
              <a:t> Md. </a:t>
            </a:r>
            <a:r>
              <a:rPr lang="en-US" sz="1200" b="1" dirty="0" err="1"/>
              <a:t>Shajjad</a:t>
            </a:r>
            <a:r>
              <a:rPr lang="en-US" sz="1200" b="1" dirty="0"/>
              <a:t> Hossain  Asst. Professor                                                                                         Department of Management.</a:t>
            </a:r>
          </a:p>
          <a:p>
            <a:r>
              <a:rPr lang="en-US" sz="1200" b="1" dirty="0"/>
              <a:t> Alhaj </a:t>
            </a:r>
            <a:r>
              <a:rPr lang="en-US" sz="1200" b="1" dirty="0" err="1"/>
              <a:t>Ahed</a:t>
            </a:r>
            <a:r>
              <a:rPr lang="en-US" sz="1200" b="1" dirty="0"/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09600" y="762000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8800" dirty="0">
                <a:latin typeface="RinkiyMJ" pitchFamily="2" charset="0"/>
                <a:cs typeface="RinkiyMJ" pitchFamily="2" charset="0"/>
              </a:rPr>
            </a:br>
            <a:r>
              <a:rPr lang="en-US" sz="7300" dirty="0">
                <a:latin typeface="RinkiyMJ" pitchFamily="2" charset="0"/>
                <a:cs typeface="RinkiyMJ" pitchFamily="2" charset="0"/>
              </a:rPr>
              <a:t>‡</a:t>
            </a:r>
            <a:r>
              <a:rPr lang="en-US" sz="7300" dirty="0" err="1">
                <a:latin typeface="RinkiyMJ" pitchFamily="2" charset="0"/>
                <a:cs typeface="RinkiyMJ" pitchFamily="2" charset="0"/>
              </a:rPr>
              <a:t>cÖlYv</a:t>
            </a:r>
            <a:r>
              <a:rPr lang="en-US" sz="7300" dirty="0">
                <a:latin typeface="RinkiyMJ" pitchFamily="2" charset="0"/>
                <a:cs typeface="RinkiyMJ" pitchFamily="2" charset="0"/>
              </a:rPr>
              <a:t> </a:t>
            </a:r>
            <a:r>
              <a:rPr lang="en-US" sz="7300" dirty="0" err="1">
                <a:latin typeface="RinkiyMJ" pitchFamily="2" charset="0"/>
                <a:cs typeface="RinkiyMJ" pitchFamily="2" charset="0"/>
              </a:rPr>
              <a:t>Kx</a:t>
            </a:r>
            <a:r>
              <a:rPr lang="en-US" sz="7300" dirty="0">
                <a:latin typeface="RinkiyMJ" pitchFamily="2" charset="0"/>
                <a:cs typeface="RinkiyMJ" pitchFamily="2" charset="0"/>
              </a:rPr>
              <a:t>-</a:t>
            </a:r>
            <a:br>
              <a:rPr lang="en-US" dirty="0"/>
            </a:br>
            <a:endParaRPr lang="en-US" dirty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8200" y="1524000"/>
            <a:ext cx="7543800" cy="4191000"/>
          </a:xfrm>
        </p:spPr>
        <p:txBody>
          <a:bodyPr>
            <a:normAutofit fontScale="40000" lnSpcReduction="20000"/>
          </a:bodyPr>
          <a:lstStyle/>
          <a:p>
            <a:pPr algn="just"/>
            <a:r>
              <a:rPr lang="en-US" sz="9800" b="1" dirty="0">
                <a:latin typeface="SutonnyMJ" pitchFamily="2" charset="0"/>
                <a:cs typeface="SutonnyMJ" pitchFamily="2" charset="0"/>
              </a:rPr>
              <a:t>‡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cÖlYv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Aa¯Íb‡`i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Kvh©ÿgZv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c~Y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e¨env‡ii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j‡ÿ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Zv‡`i‡K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Kv‡Ri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cÖwZ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AbycÖvwbZ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ev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DrmvwnZ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Kivi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cÖwµqv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†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hb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Zvi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†¯^”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Qvq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Kvh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©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m¤úv`b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 </a:t>
            </a:r>
            <a:r>
              <a:rPr lang="en-US" sz="9800" b="1" dirty="0" err="1">
                <a:latin typeface="SutonnyMJ" pitchFamily="2" charset="0"/>
                <a:cs typeface="SutonnyMJ" pitchFamily="2" charset="0"/>
              </a:rPr>
              <a:t>K‡i</a:t>
            </a:r>
            <a:r>
              <a:rPr lang="en-US" sz="9800" b="1" dirty="0">
                <a:latin typeface="SutonnyMJ" pitchFamily="2" charset="0"/>
                <a:cs typeface="SutonnyMJ" pitchFamily="2" charset="0"/>
              </a:rPr>
              <a:t>|</a:t>
            </a:r>
          </a:p>
          <a:p>
            <a:pPr algn="just"/>
            <a:r>
              <a:rPr lang="en-US" sz="9800" b="1" dirty="0">
                <a:latin typeface="Arial" pitchFamily="34" charset="0"/>
                <a:cs typeface="Arial" pitchFamily="34" charset="0"/>
              </a:rPr>
              <a:t>Motivation is the self of forces that cause people to behave in certain ways. T.W. Griffin.</a:t>
            </a:r>
          </a:p>
          <a:p>
            <a:pPr algn="just"/>
            <a:endParaRPr lang="en-US" sz="6500" dirty="0">
              <a:latin typeface="SutonnyMJ" pitchFamily="2" charset="0"/>
              <a:cs typeface="SutonnyMJ" pitchFamily="2" charset="0"/>
            </a:endParaRPr>
          </a:p>
          <a:p>
            <a:pPr algn="just"/>
            <a:r>
              <a:rPr lang="en-US" sz="6000" dirty="0">
                <a:solidFill>
                  <a:srgbClr val="FF0000"/>
                </a:solidFill>
              </a:rPr>
              <a:t>.</a:t>
            </a: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sz="5600" dirty="0">
              <a:latin typeface="SutonnyMJ" pitchFamily="2" charset="0"/>
              <a:cs typeface="SutonnyMJ" pitchFamily="2" charset="0"/>
            </a:endParaRP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5EEE415-B5F0-43A3-83A3-28BF519E0B4B}"/>
              </a:ext>
            </a:extLst>
          </p:cNvPr>
          <p:cNvSpPr/>
          <p:nvPr/>
        </p:nvSpPr>
        <p:spPr>
          <a:xfrm>
            <a:off x="5562600" y="6027003"/>
            <a:ext cx="3810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Prepared By-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 Md. </a:t>
            </a:r>
            <a:r>
              <a:rPr lang="en-US" sz="1200" b="1" dirty="0" err="1">
                <a:solidFill>
                  <a:schemeClr val="bg1"/>
                </a:solidFill>
              </a:rPr>
              <a:t>Shajjad</a:t>
            </a:r>
            <a:r>
              <a:rPr lang="en-US" sz="1200" b="1" dirty="0">
                <a:solidFill>
                  <a:schemeClr val="bg1"/>
                </a:solidFill>
              </a:rPr>
              <a:t> Hossain  Asst. Professor                                                                                         Department of Management.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 Alhaj </a:t>
            </a:r>
            <a:r>
              <a:rPr lang="en-US" sz="1200" b="1" dirty="0" err="1">
                <a:solidFill>
                  <a:schemeClr val="bg1"/>
                </a:solidFill>
              </a:rPr>
              <a:t>Ahed</a:t>
            </a:r>
            <a:r>
              <a:rPr lang="en-US" sz="1200" b="1" dirty="0">
                <a:solidFill>
                  <a:schemeClr val="bg1"/>
                </a:solidFill>
              </a:rPr>
              <a:t> Ali Biswas Degree College, Pabna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1981</TotalTime>
  <Words>7161</Words>
  <Application>Microsoft Office PowerPoint</Application>
  <PresentationFormat>On-screen Show (4:3)</PresentationFormat>
  <Paragraphs>479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8" baseType="lpstr">
      <vt:lpstr>Arial</vt:lpstr>
      <vt:lpstr>Calibri</vt:lpstr>
      <vt:lpstr>Lucida Sans Unicode</vt:lpstr>
      <vt:lpstr>RinkiyMJ</vt:lpstr>
      <vt:lpstr>SutonnyMJ</vt:lpstr>
      <vt:lpstr>SutonnySushreeMJ</vt:lpstr>
      <vt:lpstr>Verdana</vt:lpstr>
      <vt:lpstr>Wingdings 2</vt:lpstr>
      <vt:lpstr>Wingdings 3</vt:lpstr>
      <vt:lpstr>Concourse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‡cÖlYv Kx- </vt:lpstr>
      <vt:lpstr> ‡cÖlYvi ˆewkó¨ -Features of Motivation</vt:lpstr>
      <vt:lpstr> ‡cÖlYvi ¸iæZ¡ - Features of Motivation</vt:lpstr>
      <vt:lpstr> Afve- Pvwn`v-mš‘wó wkKj  Need –Want -Satisfaction Chain- Weihrich &amp; Koontz</vt:lpstr>
      <vt:lpstr> ‡cÖlYvi mv‡_ m¤úK© hy³ welq - Term related to Motivation</vt:lpstr>
      <vt:lpstr> ‡cÖlYvi mv‡_ m¤úK© hy³ welq - Term related to Motivation</vt:lpstr>
      <vt:lpstr> ‡cÖlYv Pµ          Motivation Cycle</vt:lpstr>
      <vt:lpstr> ‡cÖlYv `v‡bi c×wZ - Techniques of Motivation</vt:lpstr>
      <vt:lpstr> ‡cÖlYv `v‡bi BwZevPK Dcvq - Positive Techniques of Motivation</vt:lpstr>
      <vt:lpstr> ‡cÖlYv `v‡bi BwZevPK Dcvq - PositiveTechniques of Motivation</vt:lpstr>
      <vt:lpstr> ‡cÖlYv `v‡bi ‡bwZevPK Dcvq - NegativeTechniques of Motivation</vt:lpstr>
      <vt:lpstr>‡cÖlbv I Drcv`bkxjZvi m¤úK© Relationship between Motivation and Productivity</vt:lpstr>
      <vt:lpstr> ‡cÖlYvi ZË¡ -       (Theories of Motivation)</vt:lpstr>
      <vt:lpstr> ‡cÖlYvi ZË¡ -       (Theories of Motivation)</vt:lpstr>
      <vt:lpstr>‡cÖlYvi ZË¡</vt:lpstr>
      <vt:lpstr>Pvwn`v ‡mvcvb ZË¡</vt:lpstr>
      <vt:lpstr>Pvwn`v ‡mvcvb ZË¡</vt:lpstr>
      <vt:lpstr>Pvwn`v ‡mvcvb ZË¡</vt:lpstr>
      <vt:lpstr>Pvwn`v ‡mvcvb ZË¡</vt:lpstr>
      <vt:lpstr>Pvwn`v ‡mvcvb ZË¡ mgv‡jvPbv</vt:lpstr>
      <vt:lpstr>Pvwn`v ‡mvcvb ZË¡ (cvV hvPvB)</vt:lpstr>
      <vt:lpstr>nvR©ev‡M©i †cÖlYv ZË¡ Motivation Theory of Herzbarg</vt:lpstr>
      <vt:lpstr>nvR©ev‡M©i †cÖlYv ZË¡ Motivation Theory of Herzbarg</vt:lpstr>
      <vt:lpstr>nvR©ev‡M©i †cÖlYv ZË¡ Motivation Theory of Herzbarg</vt:lpstr>
      <vt:lpstr>nvR©ev‡M©i †cÖlYv ZË¡ Motivation Theory of Herzbarg</vt:lpstr>
      <vt:lpstr>nvR©ev‡M©i †cÖlYv Z‡Ë¡I mgv‡jvPbv Motivation Theory of Herzbarg</vt:lpstr>
      <vt:lpstr>WMjvm g¨vK‡MÖM‡ii ZË¡ XGes ZË¡ Y</vt:lpstr>
      <vt:lpstr>WMjvm g¨vK‡MÖM‡ii ZË¡ XGes ZË¡ Y Douglas Mcgregor’s Theory X and Theory Y</vt:lpstr>
      <vt:lpstr>WMjvm g¨vK‡MÖM‡ii ZË¡ X Douglas McGregor's Theory X</vt:lpstr>
      <vt:lpstr>WMjvm g¨vK‡MÖM‡ii ZË¡ Y  Douglas McGregor's Theory Y</vt:lpstr>
      <vt:lpstr>AvjWvidv‡ii ZË¡ E.R.G.</vt:lpstr>
      <vt:lpstr>AvjWvidv‡ii ZË¡ E.R.G.   E.R.G. Theory of Clayton P. Alderfer</vt:lpstr>
      <vt:lpstr>AvjWvidv‡ii ZË¡ E.R.G.   E.R.G. Theory of Clayton P. Alderfer</vt:lpstr>
      <vt:lpstr>‡cÖlYvi cÖZ¨vkv ZË¡ Victor H. Vroom The Expectancy Theory of Motivation</vt:lpstr>
      <vt:lpstr>‡cÖlYvi cÖZ¨vkv ZË¡ Victor H. Vroom The Expectancy Theory of Motivation</vt:lpstr>
      <vt:lpstr>‡cÖlYvi cÖZ¨vkv ZË¡ Victor H. Vroom The Expectancy Theory of Motivation</vt:lpstr>
      <vt:lpstr>‡cÖlYvi mgZv ZË¡ Equity Theory of Motivation</vt:lpstr>
      <vt:lpstr>‡cÖlYvi mgZv ZË¡ Equity Theory of Motivation</vt:lpstr>
      <vt:lpstr> cvV g~j¨vqb</vt:lpstr>
      <vt:lpstr> cvV g~j¨vqb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e¨emvq wK?</dc:title>
  <dc:creator>User</dc:creator>
  <cp:lastModifiedBy>User</cp:lastModifiedBy>
  <cp:revision>754</cp:revision>
  <dcterms:created xsi:type="dcterms:W3CDTF">2006-08-16T00:00:00Z</dcterms:created>
  <dcterms:modified xsi:type="dcterms:W3CDTF">2026-07-27T06:44:50Z</dcterms:modified>
</cp:coreProperties>
</file>