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257" r:id="rId2"/>
    <p:sldId id="258" r:id="rId3"/>
    <p:sldId id="301" r:id="rId4"/>
    <p:sldId id="291" r:id="rId5"/>
    <p:sldId id="300" r:id="rId6"/>
    <p:sldId id="317" r:id="rId7"/>
    <p:sldId id="298" r:id="rId8"/>
    <p:sldId id="299" r:id="rId9"/>
    <p:sldId id="304" r:id="rId10"/>
    <p:sldId id="264" r:id="rId11"/>
    <p:sldId id="307" r:id="rId12"/>
    <p:sldId id="308" r:id="rId13"/>
    <p:sldId id="309" r:id="rId14"/>
    <p:sldId id="310" r:id="rId15"/>
    <p:sldId id="312" r:id="rId16"/>
    <p:sldId id="269" r:id="rId17"/>
    <p:sldId id="313" r:id="rId18"/>
    <p:sldId id="314" r:id="rId19"/>
    <p:sldId id="315" r:id="rId20"/>
    <p:sldId id="316" r:id="rId21"/>
    <p:sldId id="295" r:id="rId22"/>
    <p:sldId id="279" r:id="rId23"/>
    <p:sldId id="280" r:id="rId24"/>
  </p:sldIdLst>
  <p:sldSz cx="11430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4040"/>
    <a:srgbClr val="990000"/>
    <a:srgbClr val="990033"/>
    <a:srgbClr val="BE5812"/>
    <a:srgbClr val="5427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5" autoAdjust="0"/>
    <p:restoredTop sz="94660"/>
  </p:normalViewPr>
  <p:slideViewPr>
    <p:cSldViewPr snapToGrid="0">
      <p:cViewPr>
        <p:scale>
          <a:sx n="122" d="100"/>
          <a:sy n="122" d="100"/>
        </p:scale>
        <p:origin x="-258" y="-84"/>
      </p:cViewPr>
      <p:guideLst>
        <p:guide orient="horz" pos="2160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7D4B3-38C5-4D6D-9320-494DF713F92F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EF9A-E7E9-4FBF-8977-56240A3BD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25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472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354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65125"/>
            <a:ext cx="2464594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65125"/>
            <a:ext cx="7250906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58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813" y="1825625"/>
            <a:ext cx="985837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29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709739"/>
            <a:ext cx="9858375" cy="2852737"/>
          </a:xfrm>
          <a:prstGeom prst="rect">
            <a:avLst/>
          </a:prstGeom>
        </p:spPr>
        <p:txBody>
          <a:bodyPr anchor="b"/>
          <a:lstStyle>
            <a:lvl1pPr>
              <a:defRPr sz="5625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589464"/>
            <a:ext cx="985837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1pPr>
            <a:lvl2pPr marL="428625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90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825625"/>
            <a:ext cx="48577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825625"/>
            <a:ext cx="48577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208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2" y="1681163"/>
            <a:ext cx="4835425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2" y="2505075"/>
            <a:ext cx="4835425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681163"/>
            <a:ext cx="4859239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505075"/>
            <a:ext cx="4859239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13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813" y="365126"/>
            <a:ext cx="9858375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8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9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987426"/>
            <a:ext cx="5786438" cy="4873625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4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  <a:prstGeom prst="rect">
            <a:avLst/>
          </a:prstGeom>
        </p:spPr>
        <p:txBody>
          <a:bodyPr anchor="b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987426"/>
            <a:ext cx="5786438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5813" y="6356351"/>
            <a:ext cx="257175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86188" y="6356351"/>
            <a:ext cx="3857625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2438" y="6356351"/>
            <a:ext cx="2571750" cy="365125"/>
          </a:xfrm>
          <a:prstGeom prst="rect">
            <a:avLst/>
          </a:prstGeom>
        </p:spPr>
        <p:txBody>
          <a:bodyPr/>
          <a:lstStyle/>
          <a:p>
            <a:fld id="{6551591A-8602-4909-A592-BE28F5DDF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62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ame 4"/>
          <p:cNvSpPr/>
          <p:nvPr userDrawn="1"/>
        </p:nvSpPr>
        <p:spPr>
          <a:xfrm>
            <a:off x="0" y="0"/>
            <a:ext cx="11430000" cy="6858000"/>
          </a:xfrm>
          <a:prstGeom prst="frame">
            <a:avLst>
              <a:gd name="adj1" fmla="val 2130"/>
            </a:avLst>
          </a:prstGeom>
          <a:solidFill>
            <a:srgbClr val="F04040"/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0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857250" rtl="0" eaLnBrk="1" latinLnBrk="0" hangingPunct="1">
        <a:lnSpc>
          <a:spcPct val="90000"/>
        </a:lnSpc>
        <a:spcBef>
          <a:spcPts val="938"/>
        </a:spcBef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429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36374" y="797353"/>
            <a:ext cx="7611038" cy="9521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</a:pP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মিডিয়া 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ণি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bn-BD" sz="6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     </a:t>
            </a:r>
            <a:endParaRPr lang="bn-IN" sz="88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E:\WhatsApp Image 2026-07-28 at 12.30.34 PM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492" y="2265353"/>
            <a:ext cx="3647831" cy="274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25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991737" y="518125"/>
            <a:ext cx="338990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77940" y="5300987"/>
            <a:ext cx="59186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r">
              <a:buFont typeface="Wingdings" panose="05000000000000000000" pitchFamily="2" charset="2"/>
              <a:buChar char="q"/>
            </a:pP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কপিরাইট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 </a:t>
            </a:r>
            <a:r>
              <a:rPr lang="bn-IN" sz="36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বোঝায় লেখ</a:t>
            </a:r>
            <a:r>
              <a:rPr lang="bn-BD" sz="36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  <a:endParaRPr lang="en-US" sz="36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1" t="2679" r="4438" b="3467"/>
          <a:stretch/>
        </p:blipFill>
        <p:spPr>
          <a:xfrm>
            <a:off x="4239212" y="1811895"/>
            <a:ext cx="3392090" cy="28730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7590568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0" b="8423"/>
          <a:stretch/>
        </p:blipFill>
        <p:spPr>
          <a:xfrm>
            <a:off x="738171" y="1816153"/>
            <a:ext cx="4867836" cy="3209160"/>
          </a:xfrm>
          <a:prstGeom prst="rect">
            <a:avLst/>
          </a:prstGeom>
          <a:scene3d>
            <a:camera prst="perspectiveRight">
              <a:rot lat="0" lon="20999997" rev="0"/>
            </a:camera>
            <a:lightRig rig="threePt" dir="t"/>
          </a:scene3d>
          <a:sp3d>
            <a:bevelT w="101600" prst="riblet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795" y="1842639"/>
            <a:ext cx="5098191" cy="3156726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w="101600" prst="riblet"/>
          </a:sp3d>
        </p:spPr>
      </p:pic>
      <p:sp>
        <p:nvSpPr>
          <p:cNvPr id="6" name="TextBox 5"/>
          <p:cNvSpPr txBox="1"/>
          <p:nvPr/>
        </p:nvSpPr>
        <p:spPr>
          <a:xfrm>
            <a:off x="2996424" y="566057"/>
            <a:ext cx="4797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কিসের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4523" y="5655564"/>
            <a:ext cx="8065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ইচ্ছে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করলেই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দৈত্যের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কাহার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তুলে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নিতে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71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026" y="1404565"/>
            <a:ext cx="2710451" cy="3533019"/>
          </a:xfrm>
          <a:prstGeom prst="rect">
            <a:avLst/>
          </a:prstGeom>
          <a:scene3d>
            <a:camera prst="perspectiveLeft">
              <a:rot lat="0" lon="600000" rev="0"/>
            </a:camera>
            <a:lightRig rig="threePt" dir="t"/>
          </a:scene3d>
          <a:sp3d>
            <a:bevelT prst="relaxedInset"/>
          </a:sp3d>
        </p:spPr>
      </p:pic>
      <p:sp>
        <p:nvSpPr>
          <p:cNvPr id="7" name="TextBox 6"/>
          <p:cNvSpPr txBox="1"/>
          <p:nvPr/>
        </p:nvSpPr>
        <p:spPr>
          <a:xfrm>
            <a:off x="2604538" y="508000"/>
            <a:ext cx="65249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দিয়ে কী বোঝা যায়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3024" y="5130808"/>
            <a:ext cx="7830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লেখকদের অধিকার সংরক্ষণের জন্য ১</a:t>
            </a:r>
            <a:r>
              <a:rPr lang="en-US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bn-IN" sz="3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৬২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সালে যুক্তরাজ্যে প্রথম কপিরাইট আইন পাশ করা হয়।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5218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37"/>
          <a:stretch/>
        </p:blipFill>
        <p:spPr>
          <a:xfrm>
            <a:off x="2858247" y="1209101"/>
            <a:ext cx="5486401" cy="36237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TextBox 6"/>
          <p:cNvSpPr txBox="1"/>
          <p:nvPr/>
        </p:nvSpPr>
        <p:spPr>
          <a:xfrm>
            <a:off x="1553882" y="4988423"/>
            <a:ext cx="80951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কেউ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সৃজনশীল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2565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6"/>
          <p:cNvSpPr txBox="1"/>
          <p:nvPr/>
        </p:nvSpPr>
        <p:spPr>
          <a:xfrm>
            <a:off x="531446" y="5284259"/>
            <a:ext cx="10468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 আইন চালু আছে সে দেশে মৃত্যুর ১০০ বছর পর পর্যন্ত বলবৎ থাকে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0" r="3757"/>
          <a:stretch/>
        </p:blipFill>
        <p:spPr>
          <a:xfrm>
            <a:off x="2968345" y="874058"/>
            <a:ext cx="5637774" cy="37517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5" name="TextBox 6"/>
          <p:cNvSpPr txBox="1"/>
          <p:nvPr/>
        </p:nvSpPr>
        <p:spPr>
          <a:xfrm>
            <a:off x="405482" y="5885584"/>
            <a:ext cx="10784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সাধারণত লেখক শিল্পী, নাট্যকারের মৃত্যুর ৫০ থেকে ৭০ বছর পর পর্যন্ত বলবৎ থাকে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74092" y="4701463"/>
            <a:ext cx="78857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 কপিরাইট আইনের মেয়াদ ৬০ বছর।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098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0043" y="622157"/>
            <a:ext cx="51716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রক্ষার উপায় </a:t>
            </a:r>
            <a:r>
              <a:rPr lang="bn-I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করণীয়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/>
          </a:p>
        </p:txBody>
      </p:sp>
      <p:sp>
        <p:nvSpPr>
          <p:cNvPr id="4" name="Rectangle 3"/>
          <p:cNvSpPr/>
          <p:nvPr/>
        </p:nvSpPr>
        <p:spPr>
          <a:xfrm>
            <a:off x="752349" y="1621722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কাউকে কম্পিউটার থেকে কোন কিছু কপি করতে দেওয়া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52349" y="2388204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কপিরাইট আইন ভঙ্গ করা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52349" y="3182759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সৃজনশীল কোন কিছু কপি করা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2349" y="3977314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অনলাইনে কাজ করার পর লগআউট করতে হবে।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752349" y="4721617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৬. কম্পিউটার ওপেনিং পাসওয়ার্ড  দিতে হবে।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752349" y="5487618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কাউকে নিজ পাসওয়ার্ড দেওয়া যাবে না।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028367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911055" y="667423"/>
            <a:ext cx="338990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52282" y="5476546"/>
            <a:ext cx="8727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itchFamily="2" charset="2"/>
              <a:buChar char="q"/>
            </a:pP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আইন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করণীয়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পদক্ষেপ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BD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লেখ।</a:t>
            </a:r>
            <a:r>
              <a:rPr lang="bn-BD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659" y="1958745"/>
            <a:ext cx="4263115" cy="29368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29894010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9449" y="1612936"/>
            <a:ext cx="3128963" cy="355414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3" name="Rectangle 2"/>
          <p:cNvSpPr/>
          <p:nvPr/>
        </p:nvSpPr>
        <p:spPr>
          <a:xfrm>
            <a:off x="504966" y="5305573"/>
            <a:ext cx="104405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পড়ালেখার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ফ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টোকপি করি, তা কপিরাইট</a:t>
            </a:r>
          </a:p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আইন ভঙ্গ করেনা। এ রকম ব্যবহারকে বলা হয় ফেয়ার হাউজ।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1244673" y="552141"/>
            <a:ext cx="9158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ছবিতে কী করছে?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9137305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70043" y="622157"/>
            <a:ext cx="409118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প্রয়োজনীয়তা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752349" y="1621722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 কেউ যেন অন্যের সৃজনশীল কর্ম নিজের নামে না চালাতে পারে।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752349" y="2317758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সৃজনশীল কর্মের ফল নিজে ভোগ করতে পারে।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752349" y="3013794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নিজের বুদ্ধির বিকাশ ঘটবে।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52349" y="3709830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সৃজনশীল কাজের রয়্যালটি নিজে ভোগ করবে।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752349" y="4405866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৫. লেখক, শিল্পীদের অধিকার সংরক্ষণ হবে।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752349" y="5101902"/>
            <a:ext cx="96018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৬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মৃত্যুর পর উত্তরাধীকারগণ সুবিধা ভোগ করবে। 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722679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72" y="1223819"/>
            <a:ext cx="5950424" cy="34027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3" name="Rectangle 2"/>
          <p:cNvSpPr/>
          <p:nvPr/>
        </p:nvSpPr>
        <p:spPr>
          <a:xfrm>
            <a:off x="354841" y="5101902"/>
            <a:ext cx="107680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লেখক, শিল্পী প্রোগ্রামার, নাট্যকার ইচ্ছা করে শর্তসাপেক্ষে কপি করা জন্য সৃজনশীন কর্ম উন্মুক্ত করে দিতে পারে। এই দর্শনকে বলা হয় মুক্ত দর্শন বা ওপেন সোর্স ফিলসফি। 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9812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686429" y="3680520"/>
            <a:ext cx="460097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ি: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সপ্তম</a:t>
            </a:r>
            <a:endParaRPr lang="en-US" sz="2800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bn-BD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৩য়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ঠ-২৩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defRPr/>
            </a:pP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৫০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মিনি</a:t>
            </a: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</a:p>
          <a:p>
            <a:pPr>
              <a:defRPr/>
            </a:pPr>
            <a:r>
              <a:rPr lang="bn-IN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তারিখ: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fld id="{D302F284-0852-42BD-8FFB-BB6D6EA3DD9D}" type="datetime1">
              <a:rPr lang="bn-IN"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pPr>
                <a:defRPr/>
              </a:pPr>
              <a:t>28-07-26</a:t>
            </a:fld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ইং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defRPr/>
            </a:pPr>
            <a:endParaRPr lang="bn-BD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68800" y="439300"/>
            <a:ext cx="2469662" cy="83099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en-US" sz="4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রিচিতি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9" name="Picture 18" descr="7.jpg"/>
          <p:cNvPicPr>
            <a:picLocks noChangeAspect="1"/>
          </p:cNvPicPr>
          <p:nvPr/>
        </p:nvPicPr>
        <p:blipFill rotWithShape="1">
          <a:blip r:embed="rId3"/>
          <a:srcRect t="-2" r="-180" b="1990"/>
          <a:stretch/>
        </p:blipFill>
        <p:spPr>
          <a:xfrm>
            <a:off x="8053793" y="596984"/>
            <a:ext cx="2045523" cy="248307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1" name="TextBox 15"/>
          <p:cNvSpPr txBox="1"/>
          <p:nvPr/>
        </p:nvSpPr>
        <p:spPr>
          <a:xfrm>
            <a:off x="311506" y="3926742"/>
            <a:ext cx="4913192" cy="2062103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সেলিনা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 (আইসিটি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মনোহরপুর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as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জীবননগর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চুয়াডাঙ্গা</a:t>
            </a:r>
            <a:endParaRPr lang="bn-BD" sz="2400" dirty="0">
              <a:ln w="11430"/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E:\pic\shalena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28295"/>
            <a:ext cx="2493108" cy="231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2641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11055" y="739993"/>
            <a:ext cx="3389905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54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sz="54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06685" y="5638742"/>
            <a:ext cx="6909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কপিরাইট আইনের প্রয়োজনীয়তা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 করে লেখ।</a:t>
            </a:r>
            <a:endParaRPr lang="en-US" sz="3200" dirty="0"/>
          </a:p>
        </p:txBody>
      </p:sp>
      <p:grpSp>
        <p:nvGrpSpPr>
          <p:cNvPr id="7" name="Group 6"/>
          <p:cNvGrpSpPr/>
          <p:nvPr/>
        </p:nvGrpSpPr>
        <p:grpSpPr>
          <a:xfrm>
            <a:off x="2984538" y="2097897"/>
            <a:ext cx="5242937" cy="3106270"/>
            <a:chOff x="2635622" y="2349727"/>
            <a:chExt cx="4975413" cy="230314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5" r="10053" b="3162"/>
            <a:stretch/>
          </p:blipFill>
          <p:spPr>
            <a:xfrm>
              <a:off x="2635622" y="2349727"/>
              <a:ext cx="2205318" cy="230314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16"/>
            <a:stretch/>
          </p:blipFill>
          <p:spPr>
            <a:xfrm>
              <a:off x="4666129" y="2349727"/>
              <a:ext cx="2944906" cy="2303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04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368787" y="2594093"/>
            <a:ext cx="43282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খ. </a:t>
            </a:r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80835" y="1974352"/>
            <a:ext cx="8440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জীবনযাপনের সম্পদ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55953" y="3965799"/>
            <a:ext cx="9952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যেটি স্পর্শ করা যায় সেটি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 ধরনের সম্পদ?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66250" y="2568606"/>
            <a:ext cx="48579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২ ধরণের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68788" y="3235599"/>
            <a:ext cx="4052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IN" sz="28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৫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81245" y="3183500"/>
            <a:ext cx="46346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গ. </a:t>
            </a:r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৪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ধরণের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68787" y="4548968"/>
            <a:ext cx="2641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জাগতিক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296367" y="4604618"/>
            <a:ext cx="3195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368389" y="5133743"/>
            <a:ext cx="24120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ঘ. মানবিক 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96367" y="5189393"/>
            <a:ext cx="3195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প্রাকৃতিক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63324" y="2001721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 কপিরাইট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কত সালে আইন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পাশ করা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05285" y="645084"/>
            <a:ext cx="2805112" cy="744315"/>
          </a:xfrm>
          <a:prstGeom prst="roundRect">
            <a:avLst>
              <a:gd name="adj" fmla="val 15378"/>
            </a:avLst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48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মূল্যায়ন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63323" y="2857499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সৃজনশীল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কর্মের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অধিকার রক্ষার জন্য কী তৈরি করা হয়েছে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63323" y="3716595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রয়্যালটি কী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3323" y="4618639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বাংলাদেশে কপিরাইট আইনের মেয়াদ কত</a:t>
            </a:r>
            <a:r>
              <a:rPr lang="en-US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r>
              <a:rPr lang="bn-BD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49876" y="5494764"/>
            <a:ext cx="105440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মৃত্যুর কত </a:t>
            </a:r>
            <a:r>
              <a:rPr lang="bn-IN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বছর পর্যন্ত কপিরাইট </a:t>
            </a:r>
            <a:r>
              <a:rPr lang="bn-IN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আইন বলবৎ থাকে</a:t>
            </a:r>
            <a:r>
              <a:rPr lang="bn-IN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994250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7" grpId="1"/>
      <p:bldP spid="18" grpId="0"/>
      <p:bldP spid="19" grpId="0"/>
      <p:bldP spid="20" grpId="0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15" grpId="0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91353" y="512624"/>
            <a:ext cx="3044243" cy="919401"/>
          </a:xfrm>
          <a:prstGeom prst="roundRect">
            <a:avLst/>
          </a:prstGeom>
          <a:noFill/>
          <a:ln w="38100"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588" y="5606217"/>
            <a:ext cx="10819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 আইন ভঙ্গ করবে না ব্যাখ্যা করে লিখে নিয়ে আসবে।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353" y="1698170"/>
            <a:ext cx="3006446" cy="369625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34" y="377105"/>
            <a:ext cx="2799951" cy="184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5309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2363" y="593912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মত সবাইকে ধন্যবাদ</a:t>
            </a:r>
            <a:endParaRPr lang="en-US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739" y="2264228"/>
            <a:ext cx="5733143" cy="352152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</p:pic>
    </p:spTree>
    <p:extLst>
      <p:ext uri="{BB962C8B-B14F-4D97-AF65-F5344CB8AC3E}">
        <p14:creationId xmlns:p14="http://schemas.microsoft.com/office/powerpoint/2010/main" val="1265436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" t="7279" r="3006"/>
          <a:stretch/>
        </p:blipFill>
        <p:spPr>
          <a:xfrm>
            <a:off x="877330" y="1415621"/>
            <a:ext cx="4699429" cy="3213677"/>
          </a:xfrm>
          <a:prstGeom prst="rect">
            <a:avLst/>
          </a:prstGeom>
          <a:scene3d>
            <a:camera prst="perspectiveRight">
              <a:rot lat="0" lon="20999997" rev="0"/>
            </a:camera>
            <a:lightRig rig="threePt" dir="t"/>
          </a:scene3d>
          <a:sp3d>
            <a:bevelT prst="relaxedInset"/>
          </a:sp3d>
        </p:spPr>
      </p:pic>
      <p:sp>
        <p:nvSpPr>
          <p:cNvPr id="3" name="Rectangle 2"/>
          <p:cNvSpPr/>
          <p:nvPr/>
        </p:nvSpPr>
        <p:spPr>
          <a:xfrm>
            <a:off x="1127422" y="5289369"/>
            <a:ext cx="3369833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উপরের চিত্রে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করছে?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965618" y="1555570"/>
            <a:ext cx="4283080" cy="2739501"/>
            <a:chOff x="990600" y="1295400"/>
            <a:chExt cx="7391400" cy="4369665"/>
          </a:xfr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Left">
              <a:rot lat="0" lon="600000" rev="0"/>
            </a:camera>
            <a:lightRig rig="soft" dir="t">
              <a:rot lat="0" lon="0" rev="0"/>
            </a:lightRig>
          </a:scene3d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0600" y="1295400"/>
              <a:ext cx="7391400" cy="4369665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35"/>
            <a:stretch/>
          </p:blipFill>
          <p:spPr>
            <a:xfrm rot="21081731">
              <a:off x="2902748" y="2316666"/>
              <a:ext cx="769576" cy="952626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  <a:softEdge rad="112500"/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35"/>
            <a:stretch/>
          </p:blipFill>
          <p:spPr>
            <a:xfrm rot="21081731">
              <a:off x="4291646" y="2096972"/>
              <a:ext cx="581310" cy="719579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  <a:softEdge rad="112500"/>
            </a:effectLst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</p:grpSp>
      <p:sp>
        <p:nvSpPr>
          <p:cNvPr id="9" name="TextBox 8"/>
          <p:cNvSpPr txBox="1"/>
          <p:nvPr/>
        </p:nvSpPr>
        <p:spPr>
          <a:xfrm>
            <a:off x="5198894" y="5297142"/>
            <a:ext cx="624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উপরের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ছেলে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মেয়েরা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08156" y="535948"/>
            <a:ext cx="6514925" cy="661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bn-IN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চিত্রেটি মনোযোগ দিয়ে লক্ষ্য করঃ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233753" y="4825850"/>
            <a:ext cx="2948805" cy="547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ফটোকপি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করছে?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4610" y="4629298"/>
            <a:ext cx="624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লেখালেখি করাকে ইংরেজিতে কী বলে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6970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9" grpId="0"/>
      <p:bldP spid="9" grpId="1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70" r="4853" b="1899"/>
          <a:stretch/>
        </p:blipFill>
        <p:spPr>
          <a:xfrm>
            <a:off x="2909193" y="2464146"/>
            <a:ext cx="5513294" cy="3545282"/>
          </a:xfrm>
          <a:prstGeom prst="rect">
            <a:avLst/>
          </a:prstGeom>
          <a:scene3d>
            <a:camera prst="perspectiveRight"/>
            <a:lightRig rig="threePt" dir="t"/>
          </a:scene3d>
          <a:sp3d>
            <a:bevelT w="139700" h="139700" prst="divot"/>
          </a:sp3d>
        </p:spPr>
      </p:pic>
      <p:sp>
        <p:nvSpPr>
          <p:cNvPr id="4" name="TextBox 3"/>
          <p:cNvSpPr txBox="1"/>
          <p:nvPr/>
        </p:nvSpPr>
        <p:spPr>
          <a:xfrm>
            <a:off x="3384062" y="561018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ঠের বিষয়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92170" y="1418503"/>
            <a:ext cx="2460812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bn-IN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251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410591" y="2293849"/>
            <a:ext cx="4434228" cy="787726"/>
          </a:xfrm>
          <a:prstGeom prst="rect">
            <a:avLst/>
          </a:prstGeom>
        </p:spPr>
        <p:txBody>
          <a:bodyPr vert="horz" lIns="85725" tIns="42863" rIns="85725" bIns="42863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</a:t>
            </a:r>
            <a:r>
              <a:rPr lang="bn-BD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.....</a:t>
            </a:r>
            <a:r>
              <a:rPr lang="bn-BD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00209" y="3253204"/>
            <a:ext cx="4089581" cy="547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পারবে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10591" y="4569169"/>
            <a:ext cx="701666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কপিরাইট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করণীয়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পদক্ষেপ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92285" y="5221883"/>
            <a:ext cx="75119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কপিরাইট আইনের প্রয়োজনীয়তা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িশ্লেষণ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পারবে।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252686" y="804761"/>
            <a:ext cx="2707674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60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0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1787" y="3202753"/>
            <a:ext cx="578081" cy="518615"/>
            <a:chOff x="822128" y="3202753"/>
            <a:chExt cx="578081" cy="518615"/>
          </a:xfrm>
        </p:grpSpPr>
        <p:sp>
          <p:nvSpPr>
            <p:cNvPr id="9" name="Oval 8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5-Point Star 9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92169" y="4583782"/>
            <a:ext cx="578081" cy="518615"/>
            <a:chOff x="822128" y="3202753"/>
            <a:chExt cx="578081" cy="518615"/>
          </a:xfrm>
        </p:grpSpPr>
        <p:sp>
          <p:nvSpPr>
            <p:cNvPr id="12" name="Oval 11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5-Point Star 12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92169" y="5261149"/>
            <a:ext cx="578081" cy="518615"/>
            <a:chOff x="822128" y="3202753"/>
            <a:chExt cx="578081" cy="518615"/>
          </a:xfrm>
        </p:grpSpPr>
        <p:sp>
          <p:nvSpPr>
            <p:cNvPr id="15" name="Oval 14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5-Point Star 15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1407469" y="3913601"/>
            <a:ext cx="709841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জীবনযাপনের জন্য সম্পদের শ্রেণি বিভাগ </a:t>
            </a:r>
            <a:r>
              <a:rPr lang="bn-BD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</a:t>
            </a:r>
            <a:r>
              <a:rPr lang="bn-BD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789047" y="3863150"/>
            <a:ext cx="578081" cy="518615"/>
            <a:chOff x="822128" y="3202753"/>
            <a:chExt cx="578081" cy="518615"/>
          </a:xfrm>
        </p:grpSpPr>
        <p:sp>
          <p:nvSpPr>
            <p:cNvPr id="19" name="Oval 18"/>
            <p:cNvSpPr/>
            <p:nvPr/>
          </p:nvSpPr>
          <p:spPr>
            <a:xfrm>
              <a:off x="822128" y="3202753"/>
              <a:ext cx="578081" cy="518615"/>
            </a:xfrm>
            <a:prstGeom prst="ellipse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5-Point Star 19"/>
            <p:cNvSpPr/>
            <p:nvPr/>
          </p:nvSpPr>
          <p:spPr>
            <a:xfrm>
              <a:off x="964299" y="3346150"/>
              <a:ext cx="293737" cy="231820"/>
            </a:xfrm>
            <a:prstGeom prst="star5">
              <a:avLst/>
            </a:prstGeom>
            <a:solidFill>
              <a:srgbClr val="990000"/>
            </a:solidFill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34768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99670" y="5356518"/>
            <a:ext cx="94936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সৃজনশীল কর্মের পুনরুৎপাদন বা অবৈধ্য ব্যবহারকে কপি </a:t>
            </a:r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3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9" t="11075" r="37812" b="49051"/>
          <a:stretch/>
        </p:blipFill>
        <p:spPr>
          <a:xfrm>
            <a:off x="1639177" y="2813390"/>
            <a:ext cx="753036" cy="837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392213" y="658692"/>
            <a:ext cx="65249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IN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টিতে কী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পাচ্ছ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19" t="11075" r="37812" b="49051"/>
          <a:stretch/>
        </p:blipFill>
        <p:spPr>
          <a:xfrm>
            <a:off x="8733290" y="2663617"/>
            <a:ext cx="753036" cy="837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158" y="1767369"/>
            <a:ext cx="2875136" cy="2468552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ECF9FF"/>
              </a:clrFrom>
              <a:clrTo>
                <a:srgbClr val="ECF9FF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2" t="7583" r="16726" b="10523"/>
          <a:stretch/>
        </p:blipFill>
        <p:spPr>
          <a:xfrm>
            <a:off x="644096" y="1873499"/>
            <a:ext cx="3082785" cy="27172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08343" y="4134323"/>
            <a:ext cx="6524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 ফোল্ডার থেকে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ফোল্ডারে কপি হচ্ছে।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7317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236 -0.09977 L 0.4325 -0.19491 C 0.3975 -0.21574 0.34694 -0.22662 0.29389 -0.22662 C 0.23444 -0.22662 0.18555 -0.21574 0.15153 -0.19491 L -0.00847 -0.09931 " pathEditMode="relative" rAng="5400000" ptsTypes="AAAAA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42" y="-63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8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61 -0.04561 L -0.17847 -0.12014 C -0.21333 -0.13658 -0.26388 -0.14514 -0.31694 -0.14514 C -0.37666 -0.14514 -0.42527 -0.13658 -0.4593 -0.12014 L -0.61916 -0.04561 " pathEditMode="relative" rAng="5400000" ptsTypes="AAA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28" y="-4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17257" y="645459"/>
            <a:ext cx="4303060" cy="64633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 জীবনযাপনের সম্পদ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539688" y="1320428"/>
            <a:ext cx="8101852" cy="1964142"/>
            <a:chOff x="1539688" y="1320428"/>
            <a:chExt cx="8101852" cy="1964142"/>
          </a:xfrm>
        </p:grpSpPr>
        <p:sp>
          <p:nvSpPr>
            <p:cNvPr id="3" name="TextBox 2"/>
            <p:cNvSpPr txBox="1"/>
            <p:nvPr/>
          </p:nvSpPr>
          <p:spPr>
            <a:xfrm>
              <a:off x="1539688" y="2638239"/>
              <a:ext cx="2971800" cy="64633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জাগতিক 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6669740" y="2638239"/>
              <a:ext cx="2971800" cy="64633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বুদ্ধিবৃত্তিক 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2716306" y="1320428"/>
              <a:ext cx="5916706" cy="1304364"/>
              <a:chOff x="2716306" y="1320428"/>
              <a:chExt cx="5916706" cy="1304364"/>
            </a:xfrm>
            <a:noFill/>
          </p:grpSpPr>
          <p:sp>
            <p:nvSpPr>
              <p:cNvPr id="6" name="Down Arrow 5"/>
              <p:cNvSpPr/>
              <p:nvPr/>
            </p:nvSpPr>
            <p:spPr>
              <a:xfrm>
                <a:off x="5419165" y="1320428"/>
                <a:ext cx="470647" cy="537010"/>
              </a:xfrm>
              <a:prstGeom prst="downArrow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716306" y="1870885"/>
                <a:ext cx="5916706" cy="215153"/>
              </a:xfrm>
              <a:prstGeom prst="rect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8" name="Down Arrow 7"/>
              <p:cNvSpPr/>
              <p:nvPr/>
            </p:nvSpPr>
            <p:spPr>
              <a:xfrm>
                <a:off x="2918012" y="2087782"/>
                <a:ext cx="470647" cy="537010"/>
              </a:xfrm>
              <a:prstGeom prst="downArrow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9" name="Down Arrow 8"/>
              <p:cNvSpPr/>
              <p:nvPr/>
            </p:nvSpPr>
            <p:spPr>
              <a:xfrm>
                <a:off x="7920317" y="2087782"/>
                <a:ext cx="470647" cy="537010"/>
              </a:xfrm>
              <a:prstGeom prst="downArrow">
                <a:avLst/>
              </a:prstGeom>
              <a:grp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11" name="Rectangle 10"/>
          <p:cNvSpPr/>
          <p:nvPr/>
        </p:nvSpPr>
        <p:spPr>
          <a:xfrm>
            <a:off x="962468" y="3920029"/>
            <a:ext cx="10258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জাগতিক= যেটি স্পর্শ করা যায় সেটি জাগতিক।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0515" y="4710830"/>
            <a:ext cx="10601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বুদ্ধিবৃত্তিক= বুদ্ধিবৃত্তিক কাজের মাধ্যমে যে সম্পদ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 তাকে  </a:t>
            </a:r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 </a:t>
            </a:r>
            <a:endParaRPr lang="bn-IN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 সম্পদ বলে। 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44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61864" y="504001"/>
            <a:ext cx="2971800" cy="76944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জাগতিক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22513" y="1752527"/>
            <a:ext cx="10418269" cy="4231565"/>
            <a:chOff x="522513" y="1752527"/>
            <a:chExt cx="10418269" cy="4231565"/>
          </a:xfrm>
        </p:grpSpPr>
        <p:grpSp>
          <p:nvGrpSpPr>
            <p:cNvPr id="8" name="Group 7"/>
            <p:cNvGrpSpPr/>
            <p:nvPr/>
          </p:nvGrpSpPr>
          <p:grpSpPr>
            <a:xfrm>
              <a:off x="522513" y="1752527"/>
              <a:ext cx="5313082" cy="4231565"/>
              <a:chOff x="522513" y="1752527"/>
              <a:chExt cx="5313082" cy="4231565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2513" y="1752527"/>
                <a:ext cx="5313082" cy="3633412"/>
              </a:xfrm>
              <a:prstGeom prst="rect">
                <a:avLst/>
              </a:prstGeom>
              <a:scene3d>
                <a:camera prst="perspectiveRight">
                  <a:rot lat="0" lon="20999994" rev="0"/>
                </a:camera>
                <a:lightRig rig="threePt" dir="t"/>
              </a:scene3d>
              <a:sp3d>
                <a:bevelT w="139700" h="139700" prst="divot"/>
              </a:sp3d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1436914" y="5399317"/>
                <a:ext cx="39043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বাড়ি গাড়ি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5792053" y="1752527"/>
              <a:ext cx="5148729" cy="4218187"/>
              <a:chOff x="5792053" y="1752527"/>
              <a:chExt cx="5148729" cy="4218187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11882"/>
              <a:stretch/>
            </p:blipFill>
            <p:spPr>
              <a:xfrm>
                <a:off x="5792053" y="1752527"/>
                <a:ext cx="5148729" cy="3633412"/>
              </a:xfrm>
              <a:prstGeom prst="rect">
                <a:avLst/>
              </a:prstGeom>
              <a:scene3d>
                <a:camera prst="perspectiveLeft">
                  <a:rot lat="0" lon="300000" rev="0"/>
                </a:camera>
                <a:lightRig rig="threePt" dir="t"/>
              </a:scene3d>
              <a:sp3d>
                <a:bevelT w="139700" h="139700" prst="divot"/>
              </a:sp3d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6436017" y="5385939"/>
                <a:ext cx="39043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32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টাকা কড়ি</a:t>
                </a:r>
                <a:endParaRPr lang="en-US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</p:grpSp>
      <p:grpSp>
        <p:nvGrpSpPr>
          <p:cNvPr id="10" name="Group 9"/>
          <p:cNvGrpSpPr/>
          <p:nvPr/>
        </p:nvGrpSpPr>
        <p:grpSpPr>
          <a:xfrm>
            <a:off x="540655" y="1654627"/>
            <a:ext cx="5308604" cy="4271403"/>
            <a:chOff x="540655" y="1553029"/>
            <a:chExt cx="5308604" cy="427140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30" b="11164"/>
            <a:stretch/>
          </p:blipFill>
          <p:spPr>
            <a:xfrm>
              <a:off x="540655" y="1553029"/>
              <a:ext cx="5308604" cy="3686628"/>
            </a:xfrm>
            <a:prstGeom prst="rect">
              <a:avLst/>
            </a:prstGeom>
            <a:scene3d>
              <a:camera prst="perspectiveRight">
                <a:rot lat="0" lon="20999991" rev="0"/>
              </a:camera>
              <a:lightRig rig="threePt" dir="t"/>
            </a:scene3d>
            <a:sp3d>
              <a:bevelT w="139700" h="139700" prst="divot"/>
            </a:sp3d>
          </p:spPr>
        </p:pic>
        <p:sp>
          <p:nvSpPr>
            <p:cNvPr id="12" name="TextBox 11"/>
            <p:cNvSpPr txBox="1"/>
            <p:nvPr/>
          </p:nvSpPr>
          <p:spPr>
            <a:xfrm>
              <a:off x="1335314" y="5239657"/>
              <a:ext cx="39043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জামা-কাপড়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04115" y="1654627"/>
            <a:ext cx="5181602" cy="4271402"/>
            <a:chOff x="5718629" y="1553029"/>
            <a:chExt cx="5181602" cy="427140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8629" y="1553029"/>
              <a:ext cx="5181602" cy="3686628"/>
            </a:xfrm>
            <a:prstGeom prst="rect">
              <a:avLst/>
            </a:prstGeom>
            <a:scene3d>
              <a:camera prst="perspectiveLeft">
                <a:rot lat="0" lon="600000" rev="0"/>
              </a:camera>
              <a:lightRig rig="threePt" dir="t"/>
            </a:scene3d>
            <a:sp3d>
              <a:bevelT w="139700" h="139700" prst="divot"/>
            </a:sp3d>
          </p:spPr>
        </p:pic>
        <p:sp>
          <p:nvSpPr>
            <p:cNvPr id="15" name="TextBox 14"/>
            <p:cNvSpPr txBox="1"/>
            <p:nvPr/>
          </p:nvSpPr>
          <p:spPr>
            <a:xfrm>
              <a:off x="6422573" y="5239656"/>
              <a:ext cx="390434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খাবার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99214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95814" y="504640"/>
            <a:ext cx="2420125" cy="707886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বুদ্ধিবৃত্তিক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043377" y="3116383"/>
            <a:ext cx="2672468" cy="2283322"/>
            <a:chOff x="528835" y="1625600"/>
            <a:chExt cx="10370033" cy="4598606"/>
          </a:xfrm>
        </p:grpSpPr>
        <p:grpSp>
          <p:nvGrpSpPr>
            <p:cNvPr id="2" name="Group 1"/>
            <p:cNvGrpSpPr/>
            <p:nvPr/>
          </p:nvGrpSpPr>
          <p:grpSpPr>
            <a:xfrm>
              <a:off x="528835" y="1625600"/>
              <a:ext cx="10370033" cy="4598606"/>
              <a:chOff x="528835" y="1625600"/>
              <a:chExt cx="10370033" cy="4598606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8206"/>
              <a:stretch/>
            </p:blipFill>
            <p:spPr>
              <a:xfrm>
                <a:off x="5733143" y="1625600"/>
                <a:ext cx="5165725" cy="3774049"/>
              </a:xfrm>
              <a:prstGeom prst="rect">
                <a:avLst/>
              </a:prstGeom>
              <a:scene3d>
                <a:camera prst="perspectiveLeft">
                  <a:rot lat="0" lon="600000" rev="0"/>
                </a:camera>
                <a:lightRig rig="threePt" dir="t"/>
              </a:scene3d>
              <a:sp3d>
                <a:bevelT w="139700" h="139700" prst="divot"/>
              </a:sp3d>
            </p:spPr>
          </p:pic>
          <p:grpSp>
            <p:nvGrpSpPr>
              <p:cNvPr id="9" name="Group 8"/>
              <p:cNvGrpSpPr/>
              <p:nvPr/>
            </p:nvGrpSpPr>
            <p:grpSpPr>
              <a:xfrm>
                <a:off x="528835" y="1625600"/>
                <a:ext cx="5233336" cy="4598606"/>
                <a:chOff x="528835" y="1625600"/>
                <a:chExt cx="5233336" cy="4598606"/>
              </a:xfrm>
            </p:grpSpPr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8835" y="1625600"/>
                  <a:ext cx="5233336" cy="3774049"/>
                </a:xfrm>
                <a:prstGeom prst="rect">
                  <a:avLst/>
                </a:prstGeom>
                <a:scene3d>
                  <a:camera prst="perspectiveRight">
                    <a:rot lat="0" lon="20999988" rev="0"/>
                  </a:camera>
                  <a:lightRig rig="threePt" dir="t"/>
                </a:scene3d>
                <a:sp3d>
                  <a:bevelT w="101600" prst="riblet"/>
                </a:sp3d>
              </p:spPr>
            </p:pic>
            <p:sp>
              <p:nvSpPr>
                <p:cNvPr id="8" name="Rectangle 7"/>
                <p:cNvSpPr/>
                <p:nvPr/>
              </p:nvSpPr>
              <p:spPr>
                <a:xfrm>
                  <a:off x="692371" y="5480372"/>
                  <a:ext cx="3428556" cy="7438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bn-IN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NikoshBAN" panose="02000000000000000000" pitchFamily="2" charset="0"/>
                      <a:cs typeface="NikoshBAN" panose="02000000000000000000" pitchFamily="2" charset="0"/>
                    </a:rPr>
                    <a:t>গান শোনা</a:t>
                  </a:r>
                  <a:endParaRPr lang="en-US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endParaRPr>
                </a:p>
              </p:txBody>
            </p:sp>
          </p:grpSp>
        </p:grpSp>
        <p:sp>
          <p:nvSpPr>
            <p:cNvPr id="10" name="Rectangle 9"/>
            <p:cNvSpPr/>
            <p:nvPr/>
          </p:nvSpPr>
          <p:spPr>
            <a:xfrm>
              <a:off x="6277239" y="5399649"/>
              <a:ext cx="4106555" cy="6818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sz="16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কবিতা আবৃত্তি</a:t>
              </a:r>
              <a:endPara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421717" y="656493"/>
            <a:ext cx="1940324" cy="2007909"/>
            <a:chOff x="522511" y="1465943"/>
            <a:chExt cx="5442859" cy="481488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915" b="13280"/>
            <a:stretch/>
          </p:blipFill>
          <p:spPr>
            <a:xfrm flipH="1">
              <a:off x="522511" y="1465943"/>
              <a:ext cx="5442859" cy="3788229"/>
            </a:xfrm>
            <a:prstGeom prst="rect">
              <a:avLst/>
            </a:prstGeom>
            <a:scene3d>
              <a:camera prst="perspectiveRight">
                <a:rot lat="0" lon="20999984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0" name="Rectangle 19"/>
            <p:cNvSpPr/>
            <p:nvPr/>
          </p:nvSpPr>
          <p:spPr>
            <a:xfrm>
              <a:off x="1573593" y="5395187"/>
              <a:ext cx="2420089" cy="8856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IN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ছবি আ</a:t>
              </a:r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ঁ</a:t>
              </a:r>
              <a:r>
                <a:rPr lang="bn-IN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কা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463692" y="2188305"/>
            <a:ext cx="2852617" cy="2586896"/>
            <a:chOff x="5776683" y="1465943"/>
            <a:chExt cx="5094517" cy="502279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1421" b="7445"/>
            <a:stretch/>
          </p:blipFill>
          <p:spPr>
            <a:xfrm>
              <a:off x="5776683" y="1465943"/>
              <a:ext cx="5094517" cy="3817257"/>
            </a:xfrm>
            <a:prstGeom prst="rect">
              <a:avLst/>
            </a:prstGeom>
            <a:scene3d>
              <a:camera prst="perspectiveLeft">
                <a:rot lat="0" lon="900000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3" name="Rectangle 22"/>
            <p:cNvSpPr/>
            <p:nvPr/>
          </p:nvSpPr>
          <p:spPr>
            <a:xfrm>
              <a:off x="6139580" y="5539533"/>
              <a:ext cx="4564127" cy="9492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সিনেমা দেখা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6154" y="656492"/>
            <a:ext cx="1469292" cy="2251772"/>
            <a:chOff x="508002" y="1662101"/>
            <a:chExt cx="5227488" cy="4600813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72"/>
            <a:stretch/>
          </p:blipFill>
          <p:spPr>
            <a:xfrm>
              <a:off x="508002" y="1662101"/>
              <a:ext cx="5227488" cy="3590364"/>
            </a:xfrm>
            <a:prstGeom prst="rect">
              <a:avLst/>
            </a:prstGeom>
            <a:scene3d>
              <a:camera prst="perspectiveRight">
                <a:rot lat="0" lon="21299996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6" name="Rectangle 25"/>
            <p:cNvSpPr/>
            <p:nvPr/>
          </p:nvSpPr>
          <p:spPr>
            <a:xfrm>
              <a:off x="508002" y="5508296"/>
              <a:ext cx="3253445" cy="7546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IN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ছবি </a:t>
              </a:r>
              <a:r>
                <a:rPr lang="en-US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তোলা</a:t>
              </a:r>
              <a:r>
                <a:rPr lang="en-US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978400" y="2188304"/>
            <a:ext cx="2224740" cy="2739854"/>
            <a:chOff x="5714998" y="1662101"/>
            <a:chExt cx="5230908" cy="453029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0" t="15050" r="-572"/>
            <a:stretch/>
          </p:blipFill>
          <p:spPr>
            <a:xfrm>
              <a:off x="5714998" y="1662101"/>
              <a:ext cx="5230908" cy="3590364"/>
            </a:xfrm>
            <a:prstGeom prst="rect">
              <a:avLst/>
            </a:prstGeom>
            <a:scene3d>
              <a:camera prst="perspectiveLeft">
                <a:rot lat="0" lon="600000" rev="0"/>
              </a:camera>
              <a:lightRig rig="threePt" dir="t"/>
            </a:scene3d>
            <a:sp3d>
              <a:bevelT w="101600" prst="riblet"/>
            </a:sp3d>
          </p:spPr>
        </p:pic>
        <p:sp>
          <p:nvSpPr>
            <p:cNvPr id="29" name="Rectangle 28"/>
            <p:cNvSpPr/>
            <p:nvPr/>
          </p:nvSpPr>
          <p:spPr>
            <a:xfrm>
              <a:off x="5714998" y="5225481"/>
              <a:ext cx="5230908" cy="9669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bn-IN" sz="3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rPr>
                <a:t>গেম খেলা</a:t>
              </a:r>
              <a:endPara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45346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3432</TotalTime>
  <Words>610</Words>
  <Application>Microsoft Office PowerPoint</Application>
  <PresentationFormat>Custom</PresentationFormat>
  <Paragraphs>97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mss.sof.gov.edu.bd</cp:lastModifiedBy>
  <cp:revision>675</cp:revision>
  <dcterms:created xsi:type="dcterms:W3CDTF">2018-05-23T03:34:39Z</dcterms:created>
  <dcterms:modified xsi:type="dcterms:W3CDTF">2026-07-28T07:37:37Z</dcterms:modified>
</cp:coreProperties>
</file>