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9" r:id="rId8"/>
    <p:sldId id="261" r:id="rId9"/>
    <p:sldId id="271" r:id="rId10"/>
    <p:sldId id="262" r:id="rId11"/>
    <p:sldId id="272" r:id="rId12"/>
    <p:sldId id="273" r:id="rId13"/>
    <p:sldId id="274" r:id="rId14"/>
    <p:sldId id="263" r:id="rId15"/>
    <p:sldId id="264" r:id="rId16"/>
    <p:sldId id="265" r:id="rId17"/>
    <p:sldId id="266" r:id="rId18"/>
    <p:sldId id="267" r:id="rId19"/>
    <p:sldId id="26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658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893453" y="1582065"/>
            <a:ext cx="76754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Lesson Information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Class:</a:t>
            </a:r>
            <a:r>
              <a:rPr lang="en-US" sz="2800" dirty="0"/>
              <a:t> 3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Subject:</a:t>
            </a:r>
            <a:r>
              <a:rPr lang="en-US" sz="2800" dirty="0"/>
              <a:t> English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Unit:</a:t>
            </a:r>
            <a:r>
              <a:rPr lang="en-US" sz="2800" dirty="0"/>
              <a:t> 4 – Let's Play with Sounds and Numbers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Lesson:</a:t>
            </a:r>
            <a:r>
              <a:rPr lang="en-US" sz="2800" dirty="0"/>
              <a:t> 1 (Continuation)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Pages:</a:t>
            </a:r>
            <a:r>
              <a:rPr lang="en-US" sz="2800" dirty="0"/>
              <a:t> 49–51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Duration:</a:t>
            </a:r>
            <a:r>
              <a:rPr lang="en-US" sz="2800" dirty="0"/>
              <a:t> 40–45 minutes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66103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F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191"/>
          <a:stretch/>
        </p:blipFill>
        <p:spPr>
          <a:xfrm>
            <a:off x="2297405" y="1223900"/>
            <a:ext cx="7236944" cy="45368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72996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/>
              <a:t>G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838" b="23573"/>
          <a:stretch/>
        </p:blipFill>
        <p:spPr>
          <a:xfrm>
            <a:off x="1106597" y="1188718"/>
            <a:ext cx="10155995" cy="425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30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72675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H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27" b="-85"/>
          <a:stretch/>
        </p:blipFill>
        <p:spPr>
          <a:xfrm>
            <a:off x="995763" y="1468579"/>
            <a:ext cx="10155995" cy="334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72675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H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3" b="23326"/>
          <a:stretch/>
        </p:blipFill>
        <p:spPr>
          <a:xfrm>
            <a:off x="2864442" y="868217"/>
            <a:ext cx="5555658" cy="508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42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8121" y="2362665"/>
            <a:ext cx="314893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sz="5400" dirty="0"/>
              <a:t>Thank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39028" y="3115426"/>
            <a:ext cx="637790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5400" dirty="0" smtClean="0"/>
              <a:t>Wish you all the best.</a:t>
            </a:r>
            <a:endParaRPr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4765" y="520008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55" y="1115463"/>
            <a:ext cx="3476885" cy="47656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218" y="840456"/>
            <a:ext cx="3643747" cy="4986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22" y="840457"/>
            <a:ext cx="3682418" cy="504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0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Learning Outcomes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514763" y="1378820"/>
            <a:ext cx="87191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🎯 Learning Outcomes</a:t>
            </a:r>
          </a:p>
          <a:p>
            <a:r>
              <a:rPr lang="en-US" sz="2400" dirty="0"/>
              <a:t>By the end of the lesson, students will be able to: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err="1"/>
              <a:t>Recognise</a:t>
            </a:r>
            <a:r>
              <a:rPr lang="en-US" sz="2400" dirty="0"/>
              <a:t> the middle sounds </a:t>
            </a:r>
            <a:r>
              <a:rPr lang="en-US" sz="2400" b="1" dirty="0"/>
              <a:t>/æ/</a:t>
            </a:r>
            <a:r>
              <a:rPr lang="en-US" sz="2400" dirty="0"/>
              <a:t> and </a:t>
            </a:r>
            <a:r>
              <a:rPr lang="en-US" sz="2400" b="1" dirty="0"/>
              <a:t>/e/</a:t>
            </a:r>
            <a:r>
              <a:rPr lang="en-US" sz="24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Read simple words and sentences with correct pronunciation.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Compare words with the same and different middle sounds.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Identify and classify words based on vowel sounds.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567711" y="1378726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/>
              <a:t>🌸 Greeting (2 minutes)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err="1"/>
              <a:t>Assalamu</a:t>
            </a:r>
            <a:r>
              <a:rPr lang="en-US" sz="3200" dirty="0"/>
              <a:t> </a:t>
            </a:r>
            <a:r>
              <a:rPr lang="en-US" sz="3200" dirty="0" err="1"/>
              <a:t>Alaikum</a:t>
            </a:r>
            <a:r>
              <a:rPr lang="en-US" sz="32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Good morning, everyone.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How are you today?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339273" y="1443841"/>
            <a:ext cx="8940799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Review </a:t>
            </a:r>
            <a:r>
              <a:rPr lang="en-US" sz="2000" dirty="0"/>
              <a:t>Page 48.</a:t>
            </a:r>
          </a:p>
          <a:p>
            <a:r>
              <a:rPr lang="en-US" sz="2000" dirty="0"/>
              <a:t>Teacher asks: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What words did we learn?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Which sound did we learn yesterday? </a:t>
            </a:r>
          </a:p>
          <a:p>
            <a:r>
              <a:rPr lang="en-US" sz="2000" dirty="0"/>
              <a:t>Students answer: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bag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mat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hat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cat </a:t>
            </a:r>
          </a:p>
          <a:p>
            <a:r>
              <a:rPr lang="en-US" sz="2000" dirty="0"/>
              <a:t>Teacher:</a:t>
            </a:r>
          </a:p>
          <a:p>
            <a:r>
              <a:rPr lang="en-US" sz="2000" dirty="0"/>
              <a:t>Excellent!</a:t>
            </a:r>
          </a:p>
          <a:p>
            <a:r>
              <a:rPr lang="en-US" sz="2000" dirty="0"/>
              <a:t>Today we shall learn another sound.</a:t>
            </a:r>
          </a:p>
          <a:p>
            <a:r>
              <a:rPr lang="en-US" sz="2000" b="1" dirty="0"/>
              <a:t>/e/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429895"/>
              </p:ext>
            </p:extLst>
          </p:nvPr>
        </p:nvGraphicFramePr>
        <p:xfrm>
          <a:off x="1510145" y="1188720"/>
          <a:ext cx="9859818" cy="3678845"/>
        </p:xfrm>
        <a:graphic>
          <a:graphicData uri="http://schemas.openxmlformats.org/drawingml/2006/table">
            <a:tbl>
              <a:tblPr/>
              <a:tblGrid>
                <a:gridCol w="3286606"/>
                <a:gridCol w="3286606"/>
                <a:gridCol w="3286606"/>
              </a:tblGrid>
              <a:tr h="735769">
                <a:tc>
                  <a:txBody>
                    <a:bodyPr/>
                    <a:lstStyle/>
                    <a:p>
                      <a:r>
                        <a:rPr lang="en-US" b="1" dirty="0"/>
                        <a:t>Word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Bangla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Middle Sound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5769">
                <a:tc>
                  <a:txBody>
                    <a:bodyPr/>
                    <a:lstStyle/>
                    <a:p>
                      <a:r>
                        <a:rPr lang="en-US"/>
                        <a:t>pen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/>
                        <a:t>কলম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/e/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5769">
                <a:tc>
                  <a:txBody>
                    <a:bodyPr/>
                    <a:lstStyle/>
                    <a:p>
                      <a:r>
                        <a:rPr lang="en-US" dirty="0"/>
                        <a:t>hen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মুরগি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/e/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5769">
                <a:tc>
                  <a:txBody>
                    <a:bodyPr/>
                    <a:lstStyle/>
                    <a:p>
                      <a:r>
                        <a:rPr lang="en-US"/>
                        <a:t>red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/>
                        <a:t>লাল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/e/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5769">
                <a:tc>
                  <a:txBody>
                    <a:bodyPr/>
                    <a:lstStyle/>
                    <a:p>
                      <a:r>
                        <a:rPr lang="en-US"/>
                        <a:t>net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as-IN"/>
                        <a:t>জাল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/e/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Vocabulary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62038"/>
              </p:ext>
            </p:extLst>
          </p:nvPr>
        </p:nvGraphicFramePr>
        <p:xfrm>
          <a:off x="3505201" y="1509756"/>
          <a:ext cx="3828475" cy="402336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473199"/>
                <a:gridCol w="2355276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Word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Bangla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pen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কলম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hen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মুরগি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net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জাল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red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লাল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 smtClean="0"/>
                        <a:t>গর্ত</a:t>
                      </a:r>
                      <a:r>
                        <a:rPr lang="en-US" dirty="0" smtClean="0"/>
                        <a:t> / </a:t>
                      </a:r>
                      <a:r>
                        <a:rPr lang="en-US" dirty="0" err="1" smtClean="0"/>
                        <a:t>গুহা</a:t>
                      </a:r>
                      <a:endParaRPr lang="as-IN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tiger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বাঘ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fat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মোটা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leg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পা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pet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/>
                        <a:t>পোষা প্রাণী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happy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dirty="0"/>
                        <a:t>সুখী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7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68828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C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268"/>
          <a:stretch/>
        </p:blipFill>
        <p:spPr>
          <a:xfrm>
            <a:off x="2864060" y="591586"/>
            <a:ext cx="7151740" cy="5169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2005229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D,E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43" b="4865"/>
          <a:stretch/>
        </p:blipFill>
        <p:spPr>
          <a:xfrm>
            <a:off x="2679332" y="1194078"/>
            <a:ext cx="7151740" cy="42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54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630</Words>
  <Application>Microsoft Office PowerPoint</Application>
  <PresentationFormat>Widescreen</PresentationFormat>
  <Paragraphs>145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12</cp:revision>
  <dcterms:created xsi:type="dcterms:W3CDTF">2013-01-27T09:14:16Z</dcterms:created>
  <dcterms:modified xsi:type="dcterms:W3CDTF">2026-07-27T23:54:03Z</dcterms:modified>
  <cp:category/>
</cp:coreProperties>
</file>