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387" r:id="rId5"/>
    <p:sldId id="352" r:id="rId6"/>
    <p:sldId id="419" r:id="rId7"/>
    <p:sldId id="348" r:id="rId8"/>
    <p:sldId id="418" r:id="rId9"/>
    <p:sldId id="420" r:id="rId10"/>
    <p:sldId id="421" r:id="rId11"/>
    <p:sldId id="422" r:id="rId12"/>
    <p:sldId id="423" r:id="rId13"/>
    <p:sldId id="424" r:id="rId14"/>
    <p:sldId id="428" r:id="rId15"/>
    <p:sldId id="395" r:id="rId16"/>
    <p:sldId id="427" r:id="rId17"/>
    <p:sldId id="367" r:id="rId18"/>
    <p:sldId id="373" r:id="rId19"/>
    <p:sldId id="272" r:id="rId20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6490" autoAdjust="0"/>
    <p:restoredTop sz="94660"/>
  </p:normalViewPr>
  <p:slideViewPr>
    <p:cSldViewPr>
      <p:cViewPr varScale="1">
        <p:scale>
          <a:sx n="61" d="100"/>
          <a:sy n="61" d="100"/>
        </p:scale>
        <p:origin x="60" y="160"/>
      </p:cViewPr>
      <p:guideLst>
        <p:guide orient="horz" pos="216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1A5C2B-2EBD-4661-B519-3B387543C80C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C1CD08-F5A0-4FB1-A0F7-CE1D3CCD5F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627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274639"/>
            <a:ext cx="274248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274639"/>
            <a:ext cx="802431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600201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600201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4" y="1535113"/>
            <a:ext cx="538763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4" y="2174875"/>
            <a:ext cx="538763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Date Placeholder 1">
            <a:extLst>
              <a:ext uri="{FF2B5EF4-FFF2-40B4-BE49-F238E27FC236}">
                <a16:creationId xmlns:a16="http://schemas.microsoft.com/office/drawing/2014/main" id="{CCD6F0D2-F4FC-48BC-B64D-40224075477B}"/>
              </a:ext>
            </a:extLst>
          </p:cNvPr>
          <p:cNvSpPr txBox="1">
            <a:spLocks/>
          </p:cNvSpPr>
          <p:nvPr userDrawn="1"/>
        </p:nvSpPr>
        <p:spPr>
          <a:xfrm>
            <a:off x="609521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5EE06849-5269-4666-9B59-E56B9D48BC9E}"/>
              </a:ext>
            </a:extLst>
          </p:cNvPr>
          <p:cNvSpPr txBox="1">
            <a:spLocks/>
          </p:cNvSpPr>
          <p:nvPr userDrawn="1"/>
        </p:nvSpPr>
        <p:spPr>
          <a:xfrm>
            <a:off x="8736463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AED1C4-8D6E-4770-B92E-150905B0A0F5}"/>
              </a:ext>
            </a:extLst>
          </p:cNvPr>
          <p:cNvSpPr/>
          <p:nvPr userDrawn="1"/>
        </p:nvSpPr>
        <p:spPr>
          <a:xfrm>
            <a:off x="0" y="-168086"/>
            <a:ext cx="12233948" cy="7026085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E877292-9FC9-4EB8-B6A3-13AE3A0B5D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792" b="100000" l="0" r="92202">
                        <a14:foregroundMark x1="39450" y1="65368" x2="39450" y2="65368"/>
                        <a14:foregroundMark x1="29358" y1="43723" x2="29358" y2="43723"/>
                        <a14:foregroundMark x1="10092" y1="47619" x2="10092" y2="47619"/>
                        <a14:foregroundMark x1="58257" y1="68831" x2="58257" y2="68831"/>
                        <a14:foregroundMark x1="18807" y1="80519" x2="18807" y2="80519"/>
                        <a14:foregroundMark x1="15596" y1="70996" x2="15596" y2="70996"/>
                        <a14:foregroundMark x1="33486" y1="87879" x2="33486" y2="87879"/>
                        <a14:foregroundMark x1="28899" y1="86580" x2="28899" y2="86580"/>
                        <a14:foregroundMark x1="28440" y1="89610" x2="28440" y2="89610"/>
                        <a14:foregroundMark x1="10550" y1="88312" x2="10550" y2="88312"/>
                        <a14:foregroundMark x1="12385" y1="67100" x2="12385" y2="67100"/>
                        <a14:foregroundMark x1="13303" y1="26840" x2="13303" y2="26840"/>
                        <a14:foregroundMark x1="11468" y1="14719" x2="11468" y2="14719"/>
                        <a14:foregroundMark x1="74771" y1="89610" x2="74771" y2="896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64" t="10677" r="9350" b="3579"/>
          <a:stretch/>
        </p:blipFill>
        <p:spPr>
          <a:xfrm rot="5400000">
            <a:off x="66141" y="-194470"/>
            <a:ext cx="1754299" cy="18865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9872309-B37C-4D04-8E8A-2CC2B0E4E8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13"/>
          <a:stretch/>
        </p:blipFill>
        <p:spPr>
          <a:xfrm>
            <a:off x="117609" y="6324600"/>
            <a:ext cx="11998730" cy="52903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4D3D745-59C5-4581-9443-550C8C7DE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792" b="100000" l="0" r="92202">
                        <a14:foregroundMark x1="39450" y1="65368" x2="39450" y2="65368"/>
                        <a14:foregroundMark x1="29358" y1="43723" x2="29358" y2="43723"/>
                        <a14:foregroundMark x1="10092" y1="47619" x2="10092" y2="47619"/>
                        <a14:foregroundMark x1="58257" y1="68831" x2="58257" y2="68831"/>
                        <a14:foregroundMark x1="18807" y1="80519" x2="18807" y2="80519"/>
                        <a14:foregroundMark x1="15596" y1="70996" x2="15596" y2="70996"/>
                        <a14:foregroundMark x1="33486" y1="87879" x2="33486" y2="87879"/>
                        <a14:foregroundMark x1="28899" y1="86580" x2="28899" y2="86580"/>
                        <a14:foregroundMark x1="28440" y1="89610" x2="28440" y2="89610"/>
                        <a14:foregroundMark x1="10550" y1="88312" x2="10550" y2="88312"/>
                        <a14:foregroundMark x1="12385" y1="67100" x2="12385" y2="67100"/>
                        <a14:foregroundMark x1="13303" y1="26840" x2="13303" y2="26840"/>
                        <a14:foregroundMark x1="11468" y1="14719" x2="11468" y2="14719"/>
                        <a14:foregroundMark x1="74771" y1="89610" x2="74771" y2="896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64" t="10677" r="9350" b="3579"/>
          <a:stretch/>
        </p:blipFill>
        <p:spPr>
          <a:xfrm rot="5400000" flipV="1">
            <a:off x="10448402" y="-204702"/>
            <a:ext cx="1754299" cy="188658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7F14496-1A7B-4534-8EBC-46137A256740}"/>
              </a:ext>
            </a:extLst>
          </p:cNvPr>
          <p:cNvSpPr txBox="1"/>
          <p:nvPr userDrawn="1"/>
        </p:nvSpPr>
        <p:spPr>
          <a:xfrm>
            <a:off x="9229961" y="6553200"/>
            <a:ext cx="2844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  <a:latin typeface="Harlow Solid Italic" panose="04030604020F02020D02" pitchFamily="82" charset="0"/>
              </a:rPr>
              <a:t>Mobile- 01721242319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32B77AF-DC64-41DE-8821-81DD581689C1}"/>
              </a:ext>
            </a:extLst>
          </p:cNvPr>
          <p:cNvSpPr txBox="1"/>
          <p:nvPr userDrawn="1"/>
        </p:nvSpPr>
        <p:spPr>
          <a:xfrm>
            <a:off x="251398" y="6553200"/>
            <a:ext cx="2844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  <a:latin typeface="Harlow Solid Italic" panose="04030604020F02020D02" pitchFamily="82" charset="0"/>
              </a:rPr>
              <a:t>Mohammad </a:t>
            </a:r>
            <a:r>
              <a:rPr lang="en-US" dirty="0" err="1">
                <a:solidFill>
                  <a:srgbClr val="7030A0"/>
                </a:solidFill>
                <a:latin typeface="Harlow Solid Italic" panose="04030604020F02020D02" pitchFamily="82" charset="0"/>
              </a:rPr>
              <a:t>Moniruzzaman</a:t>
            </a:r>
            <a:endParaRPr lang="en-US" dirty="0">
              <a:solidFill>
                <a:srgbClr val="7030A0"/>
              </a:solidFill>
              <a:latin typeface="Harlow Solid Italic" panose="04030604020F02020D02" pitchFamily="82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2" y="273050"/>
            <a:ext cx="401003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1"/>
            <a:ext cx="681389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2" y="1435101"/>
            <a:ext cx="401003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m/blog/task-based-activities-for-esl-students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ecteezy.com/vector-art/17076264-students-doing-group-work-students-studying-with-the-teacher-in-the-classroom-cartoon-vector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7B84D7F3-5055-4ECB-A09F-7A2FF851FD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" y="-196197"/>
            <a:ext cx="12190413" cy="681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8816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6D09020-E7E1-4CAB-8D89-B3D27CBD6599}"/>
              </a:ext>
            </a:extLst>
          </p:cNvPr>
          <p:cNvSpPr txBox="1"/>
          <p:nvPr/>
        </p:nvSpPr>
        <p:spPr>
          <a:xfrm>
            <a:off x="1998659" y="0"/>
            <a:ext cx="7962894" cy="10772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cs typeface="NikoshBAN" panose="02000000000000000000" pitchFamily="2" charset="0"/>
              </a:rPr>
              <a:t>এখানে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চতুর্থ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শ্রেণির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শিক্ষার্থী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সংখ্যার</a:t>
            </a:r>
            <a:r>
              <a:rPr lang="en-US" sz="3200" dirty="0">
                <a:cs typeface="NikoshBAN" panose="02000000000000000000" pitchFamily="2" charset="0"/>
              </a:rPr>
              <a:t> ৫০ </a:t>
            </a:r>
            <a:r>
              <a:rPr lang="en-US" sz="3200" dirty="0" err="1">
                <a:cs typeface="NikoshBAN" panose="02000000000000000000" pitchFamily="2" charset="0"/>
              </a:rPr>
              <a:t>জনের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মধ্যে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ছাত্রী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সংখ্যা</a:t>
            </a:r>
            <a:r>
              <a:rPr lang="en-US" sz="3200" dirty="0">
                <a:cs typeface="NikoshBAN" panose="02000000000000000000" pitchFamily="2" charset="0"/>
              </a:rPr>
              <a:t> ২০ </a:t>
            </a:r>
            <a:r>
              <a:rPr lang="en-US" sz="3200" dirty="0" err="1">
                <a:cs typeface="NikoshBAN" panose="02000000000000000000" pitchFamily="2" charset="0"/>
              </a:rPr>
              <a:t>জন</a:t>
            </a:r>
            <a:r>
              <a:rPr lang="en-US" sz="3200" dirty="0">
                <a:cs typeface="NikoshBAN" panose="02000000000000000000" pitchFamily="2" charset="0"/>
              </a:rPr>
              <a:t>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26CED66-9ECE-4924-8E07-1B9435F60C8A}"/>
                  </a:ext>
                </a:extLst>
              </p:cNvPr>
              <p:cNvSpPr txBox="1"/>
              <p:nvPr/>
            </p:nvSpPr>
            <p:spPr>
              <a:xfrm>
                <a:off x="2970212" y="1185637"/>
                <a:ext cx="5572118" cy="829394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cs typeface="NikoshBAN" panose="02000000000000000000" pitchFamily="2" charset="0"/>
                  </a:rPr>
                  <a:t>অর্থাৎ </a:t>
                </a:r>
                <a:r>
                  <a:rPr lang="en-US" sz="3200" dirty="0" err="1">
                    <a:cs typeface="NikoshBAN" panose="02000000000000000000" pitchFamily="2" charset="0"/>
                  </a:rPr>
                  <a:t>ছাত্রী</a:t>
                </a:r>
                <a:r>
                  <a:rPr lang="en-US" sz="3200" dirty="0"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cs typeface="NikoshBAN" panose="02000000000000000000" pitchFamily="2" charset="0"/>
                  </a:rPr>
                  <a:t>সংখ্যা</a:t>
                </a:r>
                <a:r>
                  <a:rPr lang="en-US" sz="3200" dirty="0">
                    <a:cs typeface="NikoshBAN" panose="02000000000000000000" pitchFamily="2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২০</m:t>
                        </m:r>
                      </m:num>
                      <m:den>
                        <m:r>
                          <a:rPr lang="en-US" sz="32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৫০</m:t>
                        </m:r>
                      </m:den>
                    </m:f>
                  </m:oMath>
                </a14:m>
                <a:r>
                  <a:rPr lang="en-US" sz="3200" dirty="0"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cs typeface="NikoshBAN" panose="02000000000000000000" pitchFamily="2" charset="0"/>
                  </a:rPr>
                  <a:t>বা</a:t>
                </a:r>
                <a:r>
                  <a:rPr lang="en-US" sz="3200" dirty="0">
                    <a:cs typeface="NikoshBAN" panose="02000000000000000000" pitchFamily="2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৪০</m:t>
                        </m:r>
                      </m:num>
                      <m:den>
                        <m:r>
                          <a:rPr lang="en-US" sz="32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3200" dirty="0">
                    <a:cs typeface="NikoshBAN" panose="02000000000000000000" pitchFamily="2" charset="0"/>
                  </a:rPr>
                  <a:t>  </a:t>
                </a:r>
                <a:endParaRPr lang="en-US" sz="32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26CED66-9ECE-4924-8E07-1B9435F60C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0212" y="1185637"/>
                <a:ext cx="5572118" cy="82939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12F463C3-6D85-4D4E-A493-20039B674F62}"/>
                  </a:ext>
                </a:extLst>
              </p:cNvPr>
              <p:cNvSpPr/>
              <p:nvPr/>
            </p:nvSpPr>
            <p:spPr>
              <a:xfrm>
                <a:off x="9735368" y="3336958"/>
                <a:ext cx="931036" cy="9137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600" b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২০</m:t>
                        </m:r>
                      </m:num>
                      <m:den>
                        <m:r>
                          <a:rPr lang="en-US" sz="3600" b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৫০</m:t>
                        </m:r>
                      </m:den>
                    </m:f>
                  </m:oMath>
                </a14:m>
                <a:r>
                  <a:rPr lang="en-US" sz="3600" b="1" dirty="0">
                    <a:cs typeface="NikoshBAN" panose="02000000000000000000" pitchFamily="2" charset="0"/>
                  </a:rPr>
                  <a:t> </a:t>
                </a:r>
                <a:endParaRPr lang="en-US" sz="3600" b="1" dirty="0"/>
              </a:p>
            </p:txBody>
          </p:sp>
        </mc:Choice>
        <mc:Fallback xmlns=""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12F463C3-6D85-4D4E-A493-20039B674F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5368" y="3336958"/>
                <a:ext cx="931036" cy="91377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Rectangle 61">
            <a:extLst>
              <a:ext uri="{FF2B5EF4-FFF2-40B4-BE49-F238E27FC236}">
                <a16:creationId xmlns:a16="http://schemas.microsoft.com/office/drawing/2014/main" id="{974FB319-4B7D-4A5E-8D9A-9E5E07B92309}"/>
              </a:ext>
            </a:extLst>
          </p:cNvPr>
          <p:cNvSpPr/>
          <p:nvPr/>
        </p:nvSpPr>
        <p:spPr>
          <a:xfrm>
            <a:off x="2151058" y="2360886"/>
            <a:ext cx="6762752" cy="41159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5CA67BD5-26B8-4113-98EC-70F3EF2F877C}"/>
              </a:ext>
            </a:extLst>
          </p:cNvPr>
          <p:cNvSpPr/>
          <p:nvPr/>
        </p:nvSpPr>
        <p:spPr>
          <a:xfrm>
            <a:off x="2151058" y="2767286"/>
            <a:ext cx="6762752" cy="41159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DC47D73D-D106-4042-80A8-6044C617CE79}"/>
              </a:ext>
            </a:extLst>
          </p:cNvPr>
          <p:cNvSpPr/>
          <p:nvPr/>
        </p:nvSpPr>
        <p:spPr>
          <a:xfrm>
            <a:off x="2132011" y="3148286"/>
            <a:ext cx="6762752" cy="41159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000EE4C0-FA1A-416E-9EC7-46C67129236B}"/>
              </a:ext>
            </a:extLst>
          </p:cNvPr>
          <p:cNvSpPr/>
          <p:nvPr/>
        </p:nvSpPr>
        <p:spPr>
          <a:xfrm>
            <a:off x="2132011" y="3529286"/>
            <a:ext cx="6762752" cy="41159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B6EBB90D-1B20-461B-8111-7BF1329E6B22}"/>
              </a:ext>
            </a:extLst>
          </p:cNvPr>
          <p:cNvGrpSpPr/>
          <p:nvPr/>
        </p:nvGrpSpPr>
        <p:grpSpPr>
          <a:xfrm>
            <a:off x="2132012" y="2373586"/>
            <a:ext cx="6762754" cy="3862114"/>
            <a:chOff x="2132012" y="2133600"/>
            <a:chExt cx="6762754" cy="3862114"/>
          </a:xfrm>
        </p:grpSpPr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7B07A3D9-D5F5-4DA1-BFEB-11A0C99C7F43}"/>
                </a:ext>
              </a:extLst>
            </p:cNvPr>
            <p:cNvCxnSpPr>
              <a:cxnSpLocks/>
            </p:cNvCxnSpPr>
            <p:nvPr/>
          </p:nvCxnSpPr>
          <p:spPr>
            <a:xfrm>
              <a:off x="2132012" y="2133600"/>
              <a:ext cx="676275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7944E32D-1C8E-4F57-8ADA-3105B06B80F6}"/>
                </a:ext>
              </a:extLst>
            </p:cNvPr>
            <p:cNvCxnSpPr/>
            <p:nvPr/>
          </p:nvCxnSpPr>
          <p:spPr>
            <a:xfrm>
              <a:off x="2132012" y="2133600"/>
              <a:ext cx="0" cy="386211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F4065C73-D8B3-48EE-B995-44914532E578}"/>
                </a:ext>
              </a:extLst>
            </p:cNvPr>
            <p:cNvCxnSpPr/>
            <p:nvPr/>
          </p:nvCxnSpPr>
          <p:spPr>
            <a:xfrm>
              <a:off x="7542212" y="2133600"/>
              <a:ext cx="0" cy="386211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07536CBD-7D4F-4D80-AA12-8F7A5AC31683}"/>
                </a:ext>
              </a:extLst>
            </p:cNvPr>
            <p:cNvCxnSpPr/>
            <p:nvPr/>
          </p:nvCxnSpPr>
          <p:spPr>
            <a:xfrm>
              <a:off x="8894766" y="2133600"/>
              <a:ext cx="0" cy="386211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42167F8D-B591-496D-94B4-31C8970FD774}"/>
                </a:ext>
              </a:extLst>
            </p:cNvPr>
            <p:cNvCxnSpPr>
              <a:cxnSpLocks/>
            </p:cNvCxnSpPr>
            <p:nvPr/>
          </p:nvCxnSpPr>
          <p:spPr>
            <a:xfrm>
              <a:off x="2132012" y="2519811"/>
              <a:ext cx="676275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0319F281-1E36-4776-B612-A0EE233B2104}"/>
                </a:ext>
              </a:extLst>
            </p:cNvPr>
            <p:cNvCxnSpPr>
              <a:cxnSpLocks/>
            </p:cNvCxnSpPr>
            <p:nvPr/>
          </p:nvCxnSpPr>
          <p:spPr>
            <a:xfrm>
              <a:off x="2132012" y="2906023"/>
              <a:ext cx="676275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FB81B51A-D154-462E-A5F9-57BB2BAE1E9F}"/>
                </a:ext>
              </a:extLst>
            </p:cNvPr>
            <p:cNvCxnSpPr>
              <a:cxnSpLocks/>
            </p:cNvCxnSpPr>
            <p:nvPr/>
          </p:nvCxnSpPr>
          <p:spPr>
            <a:xfrm>
              <a:off x="2132012" y="3292234"/>
              <a:ext cx="676275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AE2E7577-DB2A-41B3-B53F-E2F71E0D6B22}"/>
                </a:ext>
              </a:extLst>
            </p:cNvPr>
            <p:cNvCxnSpPr>
              <a:cxnSpLocks/>
            </p:cNvCxnSpPr>
            <p:nvPr/>
          </p:nvCxnSpPr>
          <p:spPr>
            <a:xfrm>
              <a:off x="2132012" y="3678446"/>
              <a:ext cx="676275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289D7B3C-CD98-42FA-AE88-1E9620F29E7F}"/>
                </a:ext>
              </a:extLst>
            </p:cNvPr>
            <p:cNvCxnSpPr>
              <a:cxnSpLocks/>
            </p:cNvCxnSpPr>
            <p:nvPr/>
          </p:nvCxnSpPr>
          <p:spPr>
            <a:xfrm>
              <a:off x="2132012" y="4064657"/>
              <a:ext cx="676275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66904CA6-F5AF-4CCE-973F-ED37C5891705}"/>
                </a:ext>
              </a:extLst>
            </p:cNvPr>
            <p:cNvCxnSpPr>
              <a:cxnSpLocks/>
            </p:cNvCxnSpPr>
            <p:nvPr/>
          </p:nvCxnSpPr>
          <p:spPr>
            <a:xfrm>
              <a:off x="2132012" y="4450868"/>
              <a:ext cx="676275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9306C434-729F-46E5-BEA2-3D85FE213823}"/>
                </a:ext>
              </a:extLst>
            </p:cNvPr>
            <p:cNvCxnSpPr>
              <a:cxnSpLocks/>
            </p:cNvCxnSpPr>
            <p:nvPr/>
          </p:nvCxnSpPr>
          <p:spPr>
            <a:xfrm>
              <a:off x="2132012" y="4837080"/>
              <a:ext cx="676275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FEA9DCFD-E2D8-4FC2-BA9B-1BFDF44B67E6}"/>
                </a:ext>
              </a:extLst>
            </p:cNvPr>
            <p:cNvCxnSpPr>
              <a:cxnSpLocks/>
            </p:cNvCxnSpPr>
            <p:nvPr/>
          </p:nvCxnSpPr>
          <p:spPr>
            <a:xfrm>
              <a:off x="2132012" y="5223291"/>
              <a:ext cx="676275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96FFAFF3-D51F-40FF-8F5F-B6E410A30703}"/>
                </a:ext>
              </a:extLst>
            </p:cNvPr>
            <p:cNvCxnSpPr>
              <a:cxnSpLocks/>
            </p:cNvCxnSpPr>
            <p:nvPr/>
          </p:nvCxnSpPr>
          <p:spPr>
            <a:xfrm>
              <a:off x="2132012" y="5609503"/>
              <a:ext cx="676275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A9124544-F19D-4AC9-88CA-F4C21B3D94DB}"/>
                </a:ext>
              </a:extLst>
            </p:cNvPr>
            <p:cNvCxnSpPr>
              <a:cxnSpLocks/>
            </p:cNvCxnSpPr>
            <p:nvPr/>
          </p:nvCxnSpPr>
          <p:spPr>
            <a:xfrm>
              <a:off x="2132012" y="5995714"/>
              <a:ext cx="676275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51D3FCB9-80A8-40CE-A129-22B245C199D2}"/>
                </a:ext>
              </a:extLst>
            </p:cNvPr>
            <p:cNvCxnSpPr/>
            <p:nvPr/>
          </p:nvCxnSpPr>
          <p:spPr>
            <a:xfrm>
              <a:off x="3484562" y="2133600"/>
              <a:ext cx="0" cy="386211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B176AF06-7117-4801-A394-3FFC8659ABC5}"/>
                </a:ext>
              </a:extLst>
            </p:cNvPr>
            <p:cNvCxnSpPr/>
            <p:nvPr/>
          </p:nvCxnSpPr>
          <p:spPr>
            <a:xfrm>
              <a:off x="4837112" y="2133600"/>
              <a:ext cx="0" cy="386211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8E826BA6-5FF9-4BD0-8683-5189D190ABFA}"/>
                </a:ext>
              </a:extLst>
            </p:cNvPr>
            <p:cNvCxnSpPr/>
            <p:nvPr/>
          </p:nvCxnSpPr>
          <p:spPr>
            <a:xfrm>
              <a:off x="6189662" y="2133600"/>
              <a:ext cx="0" cy="386211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0A8BA5BD-E56E-40BC-9883-9EBE17245CDB}"/>
              </a:ext>
            </a:extLst>
          </p:cNvPr>
          <p:cNvGrpSpPr/>
          <p:nvPr/>
        </p:nvGrpSpPr>
        <p:grpSpPr>
          <a:xfrm>
            <a:off x="2808287" y="2386286"/>
            <a:ext cx="5410200" cy="3862114"/>
            <a:chOff x="2808287" y="2133600"/>
            <a:chExt cx="5410200" cy="3862114"/>
          </a:xfrm>
        </p:grpSpPr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AB54CB3C-09EB-4F10-9E01-C6BF984B0E41}"/>
                </a:ext>
              </a:extLst>
            </p:cNvPr>
            <p:cNvCxnSpPr/>
            <p:nvPr/>
          </p:nvCxnSpPr>
          <p:spPr>
            <a:xfrm>
              <a:off x="2808287" y="2133600"/>
              <a:ext cx="0" cy="386211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F5629DFC-10D7-4B01-9EA9-7B2DDF405DC3}"/>
                </a:ext>
              </a:extLst>
            </p:cNvPr>
            <p:cNvCxnSpPr/>
            <p:nvPr/>
          </p:nvCxnSpPr>
          <p:spPr>
            <a:xfrm>
              <a:off x="6865937" y="2133600"/>
              <a:ext cx="0" cy="386211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80A928F8-06D3-4AA5-B513-8581EA138A4E}"/>
                </a:ext>
              </a:extLst>
            </p:cNvPr>
            <p:cNvCxnSpPr/>
            <p:nvPr/>
          </p:nvCxnSpPr>
          <p:spPr>
            <a:xfrm>
              <a:off x="8218487" y="2133600"/>
              <a:ext cx="0" cy="386211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0607643C-4803-4CD8-B424-227F7AD39346}"/>
                </a:ext>
              </a:extLst>
            </p:cNvPr>
            <p:cNvCxnSpPr/>
            <p:nvPr/>
          </p:nvCxnSpPr>
          <p:spPr>
            <a:xfrm>
              <a:off x="4160837" y="2133600"/>
              <a:ext cx="0" cy="386211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EB42B3B1-17DA-4420-8BEA-DC446E1E0C48}"/>
                </a:ext>
              </a:extLst>
            </p:cNvPr>
            <p:cNvCxnSpPr/>
            <p:nvPr/>
          </p:nvCxnSpPr>
          <p:spPr>
            <a:xfrm>
              <a:off x="5513387" y="2133600"/>
              <a:ext cx="0" cy="386211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361F8CF1-B13C-482C-A51C-57FBFA03C823}"/>
                  </a:ext>
                </a:extLst>
              </p:cNvPr>
              <p:cNvSpPr/>
              <p:nvPr/>
            </p:nvSpPr>
            <p:spPr>
              <a:xfrm>
                <a:off x="9658341" y="3243756"/>
                <a:ext cx="931036" cy="9248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৪০</m:t>
                        </m:r>
                      </m:num>
                      <m:den>
                        <m:r>
                          <a:rPr lang="en-US" sz="36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3600" b="1" dirty="0">
                    <a:cs typeface="NikoshBAN" panose="02000000000000000000" pitchFamily="2" charset="0"/>
                  </a:rPr>
                  <a:t> </a:t>
                </a:r>
                <a:endParaRPr lang="en-US" sz="3600" b="1" dirty="0"/>
              </a:p>
            </p:txBody>
          </p:sp>
        </mc:Choice>
        <mc:Fallback xmlns=""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361F8CF1-B13C-482C-A51C-57FBFA03C82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8341" y="3243756"/>
                <a:ext cx="931036" cy="92480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1246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5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2" grpId="0" animBg="1"/>
      <p:bldP spid="61" grpId="0"/>
      <p:bldP spid="61" grpId="1"/>
      <p:bldP spid="62" grpId="0" animBg="1"/>
      <p:bldP spid="63" grpId="0" animBg="1"/>
      <p:bldP spid="64" grpId="0" animBg="1"/>
      <p:bldP spid="65" grpId="0" animBg="1"/>
      <p:bldP spid="9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160BEAB1-0430-44DC-98FC-4A428BD529A3}"/>
              </a:ext>
            </a:extLst>
          </p:cNvPr>
          <p:cNvSpPr/>
          <p:nvPr/>
        </p:nvSpPr>
        <p:spPr>
          <a:xfrm>
            <a:off x="2132012" y="3931809"/>
            <a:ext cx="2705093" cy="72617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6D09020-E7E1-4CAB-8D89-B3D27CBD6599}"/>
              </a:ext>
            </a:extLst>
          </p:cNvPr>
          <p:cNvSpPr txBox="1"/>
          <p:nvPr/>
        </p:nvSpPr>
        <p:spPr>
          <a:xfrm>
            <a:off x="1998659" y="0"/>
            <a:ext cx="7962894" cy="10772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cs typeface="NikoshBAN" panose="02000000000000000000" pitchFamily="2" charset="0"/>
              </a:rPr>
              <a:t>আবার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পঞ্চম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শ্রেণির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শিক্ষার্থী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সংখ্যার</a:t>
            </a:r>
            <a:r>
              <a:rPr lang="en-US" sz="3200" dirty="0">
                <a:cs typeface="NikoshBAN" panose="02000000000000000000" pitchFamily="2" charset="0"/>
              </a:rPr>
              <a:t> ২৫ </a:t>
            </a:r>
            <a:r>
              <a:rPr lang="en-US" sz="3200" dirty="0" err="1">
                <a:cs typeface="NikoshBAN" panose="02000000000000000000" pitchFamily="2" charset="0"/>
              </a:rPr>
              <a:t>জনের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মধ্যে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ছাত্রী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সংখ্যা</a:t>
            </a:r>
            <a:r>
              <a:rPr lang="en-US" sz="3200" dirty="0">
                <a:cs typeface="NikoshBAN" panose="02000000000000000000" pitchFamily="2" charset="0"/>
              </a:rPr>
              <a:t> ১২ </a:t>
            </a:r>
            <a:r>
              <a:rPr lang="en-US" sz="3200" dirty="0" err="1">
                <a:cs typeface="NikoshBAN" panose="02000000000000000000" pitchFamily="2" charset="0"/>
              </a:rPr>
              <a:t>জন</a:t>
            </a:r>
            <a:r>
              <a:rPr lang="en-US" sz="3200" dirty="0">
                <a:cs typeface="NikoshBAN" panose="02000000000000000000" pitchFamily="2" charset="0"/>
              </a:rPr>
              <a:t>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26CED66-9ECE-4924-8E07-1B9435F60C8A}"/>
                  </a:ext>
                </a:extLst>
              </p:cNvPr>
              <p:cNvSpPr txBox="1"/>
              <p:nvPr/>
            </p:nvSpPr>
            <p:spPr>
              <a:xfrm>
                <a:off x="3389314" y="1160198"/>
                <a:ext cx="5410196" cy="860044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cs typeface="NikoshBAN" panose="02000000000000000000" pitchFamily="2" charset="0"/>
                  </a:rPr>
                  <a:t>অর্থাৎ </a:t>
                </a:r>
                <a:r>
                  <a:rPr lang="en-US" sz="3200" dirty="0" err="1">
                    <a:cs typeface="NikoshBAN" panose="02000000000000000000" pitchFamily="2" charset="0"/>
                  </a:rPr>
                  <a:t>ছাত্রী</a:t>
                </a:r>
                <a:r>
                  <a:rPr lang="en-US" sz="3200" dirty="0"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cs typeface="NikoshBAN" panose="02000000000000000000" pitchFamily="2" charset="0"/>
                  </a:rPr>
                  <a:t>সংখ্যা</a:t>
                </a:r>
                <a:r>
                  <a:rPr lang="en-US" sz="3200" dirty="0">
                    <a:cs typeface="NikoshBAN" panose="02000000000000000000" pitchFamily="2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১২</m:t>
                        </m:r>
                      </m:num>
                      <m:den>
                        <m:r>
                          <a:rPr lang="en-US" sz="32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২৫</m:t>
                        </m:r>
                      </m:den>
                    </m:f>
                  </m:oMath>
                </a14:m>
                <a:r>
                  <a:rPr lang="en-US" sz="3200" dirty="0"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cs typeface="NikoshBAN" panose="02000000000000000000" pitchFamily="2" charset="0"/>
                  </a:rPr>
                  <a:t>বা</a:t>
                </a:r>
                <a:r>
                  <a:rPr lang="en-US" sz="3200" dirty="0">
                    <a:cs typeface="NikoshBAN" panose="02000000000000000000" pitchFamily="2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৪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৮</m:t>
                        </m:r>
                      </m:num>
                      <m:den>
                        <m:r>
                          <a:rPr lang="en-US" sz="32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3200" dirty="0">
                    <a:cs typeface="NikoshBAN" panose="02000000000000000000" pitchFamily="2" charset="0"/>
                  </a:rPr>
                  <a:t>  </a:t>
                </a:r>
                <a:endParaRPr lang="en-US" sz="32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26CED66-9ECE-4924-8E07-1B9435F60C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9314" y="1160198"/>
                <a:ext cx="5410196" cy="86004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12F463C3-6D85-4D4E-A493-20039B674F62}"/>
                  </a:ext>
                </a:extLst>
              </p:cNvPr>
              <p:cNvSpPr/>
              <p:nvPr/>
            </p:nvSpPr>
            <p:spPr>
              <a:xfrm>
                <a:off x="9735368" y="3336958"/>
                <a:ext cx="931036" cy="9559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১২</m:t>
                        </m:r>
                      </m:num>
                      <m:den>
                        <m:r>
                          <a:rPr lang="en-US" sz="36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২৫</m:t>
                        </m:r>
                      </m:den>
                    </m:f>
                  </m:oMath>
                </a14:m>
                <a:r>
                  <a:rPr lang="en-US" sz="3600" b="1" dirty="0">
                    <a:cs typeface="NikoshBAN" panose="02000000000000000000" pitchFamily="2" charset="0"/>
                  </a:rPr>
                  <a:t> </a:t>
                </a:r>
                <a:endParaRPr lang="en-US" sz="3600" b="1" dirty="0"/>
              </a:p>
            </p:txBody>
          </p:sp>
        </mc:Choice>
        <mc:Fallback xmlns=""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12F463C3-6D85-4D4E-A493-20039B674F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5368" y="3336958"/>
                <a:ext cx="931036" cy="95596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Rectangle 61">
            <a:extLst>
              <a:ext uri="{FF2B5EF4-FFF2-40B4-BE49-F238E27FC236}">
                <a16:creationId xmlns:a16="http://schemas.microsoft.com/office/drawing/2014/main" id="{974FB319-4B7D-4A5E-8D9A-9E5E07B92309}"/>
              </a:ext>
            </a:extLst>
          </p:cNvPr>
          <p:cNvSpPr/>
          <p:nvPr/>
        </p:nvSpPr>
        <p:spPr>
          <a:xfrm>
            <a:off x="2151058" y="2360886"/>
            <a:ext cx="6762752" cy="41159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5CA67BD5-26B8-4113-98EC-70F3EF2F877C}"/>
              </a:ext>
            </a:extLst>
          </p:cNvPr>
          <p:cNvSpPr/>
          <p:nvPr/>
        </p:nvSpPr>
        <p:spPr>
          <a:xfrm>
            <a:off x="2151058" y="2767286"/>
            <a:ext cx="6762752" cy="41159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DC47D73D-D106-4042-80A8-6044C617CE79}"/>
              </a:ext>
            </a:extLst>
          </p:cNvPr>
          <p:cNvSpPr/>
          <p:nvPr/>
        </p:nvSpPr>
        <p:spPr>
          <a:xfrm>
            <a:off x="2132011" y="3148286"/>
            <a:ext cx="6762752" cy="41159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000EE4C0-FA1A-416E-9EC7-46C67129236B}"/>
              </a:ext>
            </a:extLst>
          </p:cNvPr>
          <p:cNvSpPr/>
          <p:nvPr/>
        </p:nvSpPr>
        <p:spPr>
          <a:xfrm>
            <a:off x="2132011" y="3529286"/>
            <a:ext cx="6762752" cy="41159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B6EBB90D-1B20-461B-8111-7BF1329E6B22}"/>
              </a:ext>
            </a:extLst>
          </p:cNvPr>
          <p:cNvGrpSpPr/>
          <p:nvPr/>
        </p:nvGrpSpPr>
        <p:grpSpPr>
          <a:xfrm>
            <a:off x="2132010" y="2386286"/>
            <a:ext cx="6762754" cy="3862114"/>
            <a:chOff x="2132012" y="2133600"/>
            <a:chExt cx="6762754" cy="3862114"/>
          </a:xfrm>
        </p:grpSpPr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7B07A3D9-D5F5-4DA1-BFEB-11A0C99C7F43}"/>
                </a:ext>
              </a:extLst>
            </p:cNvPr>
            <p:cNvCxnSpPr>
              <a:cxnSpLocks/>
            </p:cNvCxnSpPr>
            <p:nvPr/>
          </p:nvCxnSpPr>
          <p:spPr>
            <a:xfrm>
              <a:off x="2132012" y="2133600"/>
              <a:ext cx="676275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7944E32D-1C8E-4F57-8ADA-3105B06B80F6}"/>
                </a:ext>
              </a:extLst>
            </p:cNvPr>
            <p:cNvCxnSpPr/>
            <p:nvPr/>
          </p:nvCxnSpPr>
          <p:spPr>
            <a:xfrm>
              <a:off x="2132012" y="2133600"/>
              <a:ext cx="0" cy="386211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F4065C73-D8B3-48EE-B995-44914532E578}"/>
                </a:ext>
              </a:extLst>
            </p:cNvPr>
            <p:cNvCxnSpPr/>
            <p:nvPr/>
          </p:nvCxnSpPr>
          <p:spPr>
            <a:xfrm>
              <a:off x="7542212" y="2133600"/>
              <a:ext cx="0" cy="386211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07536CBD-7D4F-4D80-AA12-8F7A5AC31683}"/>
                </a:ext>
              </a:extLst>
            </p:cNvPr>
            <p:cNvCxnSpPr/>
            <p:nvPr/>
          </p:nvCxnSpPr>
          <p:spPr>
            <a:xfrm>
              <a:off x="8894766" y="2133600"/>
              <a:ext cx="0" cy="386211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0319F281-1E36-4776-B612-A0EE233B2104}"/>
                </a:ext>
              </a:extLst>
            </p:cNvPr>
            <p:cNvCxnSpPr>
              <a:cxnSpLocks/>
            </p:cNvCxnSpPr>
            <p:nvPr/>
          </p:nvCxnSpPr>
          <p:spPr>
            <a:xfrm>
              <a:off x="2132012" y="2906023"/>
              <a:ext cx="676275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AE2E7577-DB2A-41B3-B53F-E2F71E0D6B22}"/>
                </a:ext>
              </a:extLst>
            </p:cNvPr>
            <p:cNvCxnSpPr>
              <a:cxnSpLocks/>
            </p:cNvCxnSpPr>
            <p:nvPr/>
          </p:nvCxnSpPr>
          <p:spPr>
            <a:xfrm>
              <a:off x="2132012" y="3678446"/>
              <a:ext cx="676275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66904CA6-F5AF-4CCE-973F-ED37C5891705}"/>
                </a:ext>
              </a:extLst>
            </p:cNvPr>
            <p:cNvCxnSpPr>
              <a:cxnSpLocks/>
            </p:cNvCxnSpPr>
            <p:nvPr/>
          </p:nvCxnSpPr>
          <p:spPr>
            <a:xfrm>
              <a:off x="2132012" y="4450868"/>
              <a:ext cx="676275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FEA9DCFD-E2D8-4FC2-BA9B-1BFDF44B67E6}"/>
                </a:ext>
              </a:extLst>
            </p:cNvPr>
            <p:cNvCxnSpPr>
              <a:cxnSpLocks/>
            </p:cNvCxnSpPr>
            <p:nvPr/>
          </p:nvCxnSpPr>
          <p:spPr>
            <a:xfrm>
              <a:off x="2132012" y="5223291"/>
              <a:ext cx="676275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A9124544-F19D-4AC9-88CA-F4C21B3D94DB}"/>
                </a:ext>
              </a:extLst>
            </p:cNvPr>
            <p:cNvCxnSpPr>
              <a:cxnSpLocks/>
            </p:cNvCxnSpPr>
            <p:nvPr/>
          </p:nvCxnSpPr>
          <p:spPr>
            <a:xfrm>
              <a:off x="2132012" y="5995714"/>
              <a:ext cx="676275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51D3FCB9-80A8-40CE-A129-22B245C199D2}"/>
                </a:ext>
              </a:extLst>
            </p:cNvPr>
            <p:cNvCxnSpPr/>
            <p:nvPr/>
          </p:nvCxnSpPr>
          <p:spPr>
            <a:xfrm>
              <a:off x="3484562" y="2133600"/>
              <a:ext cx="0" cy="386211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B176AF06-7117-4801-A394-3FFC8659ABC5}"/>
                </a:ext>
              </a:extLst>
            </p:cNvPr>
            <p:cNvCxnSpPr/>
            <p:nvPr/>
          </p:nvCxnSpPr>
          <p:spPr>
            <a:xfrm>
              <a:off x="4837112" y="2133600"/>
              <a:ext cx="0" cy="386211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8E826BA6-5FF9-4BD0-8683-5189D190ABFA}"/>
                </a:ext>
              </a:extLst>
            </p:cNvPr>
            <p:cNvCxnSpPr/>
            <p:nvPr/>
          </p:nvCxnSpPr>
          <p:spPr>
            <a:xfrm>
              <a:off x="6189662" y="2133600"/>
              <a:ext cx="0" cy="386211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361F8CF1-B13C-482C-A51C-57FBFA03C823}"/>
                  </a:ext>
                </a:extLst>
              </p:cNvPr>
              <p:cNvSpPr/>
              <p:nvPr/>
            </p:nvSpPr>
            <p:spPr>
              <a:xfrm>
                <a:off x="9618655" y="3272678"/>
                <a:ext cx="931036" cy="9248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৪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৮</m:t>
                        </m:r>
                      </m:num>
                      <m:den>
                        <m:r>
                          <a:rPr lang="en-US" sz="36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3600" b="1" dirty="0">
                    <a:cs typeface="NikoshBAN" panose="02000000000000000000" pitchFamily="2" charset="0"/>
                  </a:rPr>
                  <a:t> </a:t>
                </a:r>
                <a:endParaRPr lang="en-US" sz="3600" b="1" dirty="0"/>
              </a:p>
            </p:txBody>
          </p:sp>
        </mc:Choice>
        <mc:Fallback xmlns=""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361F8CF1-B13C-482C-A51C-57FBFA03C82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18655" y="3272678"/>
                <a:ext cx="931036" cy="92480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5" name="Group 34">
            <a:extLst>
              <a:ext uri="{FF2B5EF4-FFF2-40B4-BE49-F238E27FC236}">
                <a16:creationId xmlns:a16="http://schemas.microsoft.com/office/drawing/2014/main" id="{FEC0EA61-7338-4154-AA6E-C2C344581552}"/>
              </a:ext>
            </a:extLst>
          </p:cNvPr>
          <p:cNvGrpSpPr/>
          <p:nvPr/>
        </p:nvGrpSpPr>
        <p:grpSpPr>
          <a:xfrm>
            <a:off x="2170101" y="2386287"/>
            <a:ext cx="6762754" cy="3862114"/>
            <a:chOff x="3065458" y="1295400"/>
            <a:chExt cx="6762754" cy="3862114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4938A0A0-8EFA-47EE-B68E-D7B166929FA6}"/>
                </a:ext>
              </a:extLst>
            </p:cNvPr>
            <p:cNvGrpSpPr/>
            <p:nvPr/>
          </p:nvGrpSpPr>
          <p:grpSpPr>
            <a:xfrm>
              <a:off x="3713169" y="1295400"/>
              <a:ext cx="5410200" cy="3862114"/>
              <a:chOff x="2941644" y="2133600"/>
              <a:chExt cx="5410200" cy="3862114"/>
            </a:xfrm>
          </p:grpSpPr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6709C288-C543-46AA-B92C-086546EDAD62}"/>
                  </a:ext>
                </a:extLst>
              </p:cNvPr>
              <p:cNvCxnSpPr/>
              <p:nvPr/>
            </p:nvCxnSpPr>
            <p:spPr>
              <a:xfrm>
                <a:off x="2941644" y="2133600"/>
                <a:ext cx="0" cy="3862114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BCA67922-1C06-45F0-A44D-8E0A70D39EDA}"/>
                  </a:ext>
                </a:extLst>
              </p:cNvPr>
              <p:cNvCxnSpPr/>
              <p:nvPr/>
            </p:nvCxnSpPr>
            <p:spPr>
              <a:xfrm>
                <a:off x="6999294" y="2133600"/>
                <a:ext cx="0" cy="3862114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3BFE9D1A-D1BF-4178-9A8B-90B2A32B92FA}"/>
                  </a:ext>
                </a:extLst>
              </p:cNvPr>
              <p:cNvCxnSpPr/>
              <p:nvPr/>
            </p:nvCxnSpPr>
            <p:spPr>
              <a:xfrm>
                <a:off x="8351844" y="2133600"/>
                <a:ext cx="0" cy="3862114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AD766E74-6041-436B-9E11-04AF7C41E66C}"/>
                  </a:ext>
                </a:extLst>
              </p:cNvPr>
              <p:cNvCxnSpPr/>
              <p:nvPr/>
            </p:nvCxnSpPr>
            <p:spPr>
              <a:xfrm>
                <a:off x="4294194" y="2133600"/>
                <a:ext cx="0" cy="3862114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C9253425-6D8C-4493-B57F-95F30230D28B}"/>
                  </a:ext>
                </a:extLst>
              </p:cNvPr>
              <p:cNvCxnSpPr/>
              <p:nvPr/>
            </p:nvCxnSpPr>
            <p:spPr>
              <a:xfrm>
                <a:off x="5646744" y="2133600"/>
                <a:ext cx="0" cy="3862114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B16A5BD7-755D-4C40-8A27-BFB4ACE0B793}"/>
                </a:ext>
              </a:extLst>
            </p:cNvPr>
            <p:cNvCxnSpPr>
              <a:cxnSpLocks/>
            </p:cNvCxnSpPr>
            <p:nvPr/>
          </p:nvCxnSpPr>
          <p:spPr>
            <a:xfrm>
              <a:off x="3065458" y="1634708"/>
              <a:ext cx="676275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8A8090C6-14BC-4634-A0EB-D7CB9C3F2554}"/>
                </a:ext>
              </a:extLst>
            </p:cNvPr>
            <p:cNvCxnSpPr>
              <a:cxnSpLocks/>
            </p:cNvCxnSpPr>
            <p:nvPr/>
          </p:nvCxnSpPr>
          <p:spPr>
            <a:xfrm>
              <a:off x="3065458" y="2407131"/>
              <a:ext cx="676275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A0F712B-776B-4174-9BF5-CB1677BC99FD}"/>
                </a:ext>
              </a:extLst>
            </p:cNvPr>
            <p:cNvCxnSpPr>
              <a:cxnSpLocks/>
            </p:cNvCxnSpPr>
            <p:nvPr/>
          </p:nvCxnSpPr>
          <p:spPr>
            <a:xfrm>
              <a:off x="3065458" y="3179554"/>
              <a:ext cx="676275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7C2F7678-6E81-43D8-805C-5D8738B82170}"/>
                </a:ext>
              </a:extLst>
            </p:cNvPr>
            <p:cNvCxnSpPr>
              <a:cxnSpLocks/>
            </p:cNvCxnSpPr>
            <p:nvPr/>
          </p:nvCxnSpPr>
          <p:spPr>
            <a:xfrm>
              <a:off x="3065458" y="3951977"/>
              <a:ext cx="676275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8D81509-1A5F-406A-8E25-B64CDD837642}"/>
                </a:ext>
              </a:extLst>
            </p:cNvPr>
            <p:cNvCxnSpPr>
              <a:cxnSpLocks/>
            </p:cNvCxnSpPr>
            <p:nvPr/>
          </p:nvCxnSpPr>
          <p:spPr>
            <a:xfrm>
              <a:off x="3065458" y="4724400"/>
              <a:ext cx="676275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12725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5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5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5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2" grpId="0" animBg="1"/>
      <p:bldP spid="32" grpId="0" animBg="1"/>
      <p:bldP spid="61" grpId="0"/>
      <p:bldP spid="61" grpId="1"/>
      <p:bldP spid="62" grpId="0" animBg="1"/>
      <p:bldP spid="63" grpId="0" animBg="1"/>
      <p:bldP spid="64" grpId="0" animBg="1"/>
      <p:bldP spid="65" grpId="0" animBg="1"/>
      <p:bldP spid="9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>
            <a:extLst>
              <a:ext uri="{FF2B5EF4-FFF2-40B4-BE49-F238E27FC236}">
                <a16:creationId xmlns:a16="http://schemas.microsoft.com/office/drawing/2014/main" id="{8E1D2760-EBAE-40B1-9922-00D7DFBD11B6}"/>
              </a:ext>
            </a:extLst>
          </p:cNvPr>
          <p:cNvGrpSpPr/>
          <p:nvPr/>
        </p:nvGrpSpPr>
        <p:grpSpPr>
          <a:xfrm>
            <a:off x="274193" y="1828800"/>
            <a:ext cx="5476876" cy="3454400"/>
            <a:chOff x="7936" y="1879600"/>
            <a:chExt cx="6781799" cy="3887514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5D0A546-404B-46D4-9177-654F99A80B62}"/>
                </a:ext>
              </a:extLst>
            </p:cNvPr>
            <p:cNvSpPr/>
            <p:nvPr/>
          </p:nvSpPr>
          <p:spPr>
            <a:xfrm>
              <a:off x="26983" y="1879600"/>
              <a:ext cx="6762752" cy="41159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0D28748-2836-4CD3-BCF2-FB3EE9A5515A}"/>
                </a:ext>
              </a:extLst>
            </p:cNvPr>
            <p:cNvSpPr/>
            <p:nvPr/>
          </p:nvSpPr>
          <p:spPr>
            <a:xfrm>
              <a:off x="26983" y="2286000"/>
              <a:ext cx="6762752" cy="41159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ED21FC7-353E-4D8B-BFFB-28D4C0C80C87}"/>
                </a:ext>
              </a:extLst>
            </p:cNvPr>
            <p:cNvSpPr/>
            <p:nvPr/>
          </p:nvSpPr>
          <p:spPr>
            <a:xfrm>
              <a:off x="7936" y="2667000"/>
              <a:ext cx="6762752" cy="41159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C796C86-15DD-42AB-B84C-4B003A8893CD}"/>
                </a:ext>
              </a:extLst>
            </p:cNvPr>
            <p:cNvSpPr/>
            <p:nvPr/>
          </p:nvSpPr>
          <p:spPr>
            <a:xfrm>
              <a:off x="7936" y="3048000"/>
              <a:ext cx="6762752" cy="41159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39BDA0E0-31B5-4F49-B68B-43A27C8C7022}"/>
                </a:ext>
              </a:extLst>
            </p:cNvPr>
            <p:cNvGrpSpPr/>
            <p:nvPr/>
          </p:nvGrpSpPr>
          <p:grpSpPr>
            <a:xfrm>
              <a:off x="7937" y="1892300"/>
              <a:ext cx="6762754" cy="3862114"/>
              <a:chOff x="2132012" y="2133600"/>
              <a:chExt cx="6762754" cy="3862114"/>
            </a:xfrm>
          </p:grpSpPr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9A071666-E35C-4F22-8515-C7D775D142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32012" y="2133600"/>
                <a:ext cx="6762754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0043C492-E38A-4D0E-9909-5DA286DFCEF6}"/>
                  </a:ext>
                </a:extLst>
              </p:cNvPr>
              <p:cNvCxnSpPr/>
              <p:nvPr/>
            </p:nvCxnSpPr>
            <p:spPr>
              <a:xfrm>
                <a:off x="2132012" y="2133600"/>
                <a:ext cx="0" cy="3862114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363F683E-E160-41D1-92D5-87C9342E9000}"/>
                  </a:ext>
                </a:extLst>
              </p:cNvPr>
              <p:cNvCxnSpPr/>
              <p:nvPr/>
            </p:nvCxnSpPr>
            <p:spPr>
              <a:xfrm>
                <a:off x="7542212" y="2133600"/>
                <a:ext cx="0" cy="3862114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F95AE8C-A06C-434A-98DD-FB8BE46CE3FD}"/>
                  </a:ext>
                </a:extLst>
              </p:cNvPr>
              <p:cNvCxnSpPr/>
              <p:nvPr/>
            </p:nvCxnSpPr>
            <p:spPr>
              <a:xfrm>
                <a:off x="8894766" y="2133600"/>
                <a:ext cx="0" cy="3862114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24E1905B-E607-4E9F-B3AB-1743E264276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32012" y="2519811"/>
                <a:ext cx="6762754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4D85DBDB-01B5-41C0-A8FE-9A4D937CBC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32012" y="2906023"/>
                <a:ext cx="6762754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50DB7CB7-1522-4D61-BFBF-C38C93AD69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32012" y="3292234"/>
                <a:ext cx="6762754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7CF83C83-D3FA-4270-A067-B341F59129C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32012" y="3678446"/>
                <a:ext cx="6762754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F5D1E719-D0BF-4EBD-9594-8AF38EB8B8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32012" y="4064657"/>
                <a:ext cx="6762754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944EFF71-7934-4395-AC7C-FE0CAE3918F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32012" y="4450868"/>
                <a:ext cx="6762754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C106AF8C-F839-4F0E-AD67-5068B62D3E0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32012" y="4837080"/>
                <a:ext cx="6762754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9FF7A499-3057-4447-852A-2337BB538D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32012" y="5223291"/>
                <a:ext cx="6762754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EB3730FF-8370-4A11-98FD-9EAC5819D6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32012" y="5609503"/>
                <a:ext cx="6762754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B7684CA9-D917-4F0B-A5C2-80406D3814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32012" y="5995714"/>
                <a:ext cx="6762754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D51F068F-64A6-4846-9591-378BFA17AE83}"/>
                  </a:ext>
                </a:extLst>
              </p:cNvPr>
              <p:cNvCxnSpPr/>
              <p:nvPr/>
            </p:nvCxnSpPr>
            <p:spPr>
              <a:xfrm>
                <a:off x="3484562" y="2133600"/>
                <a:ext cx="0" cy="3862114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EFC7ED37-330A-4FD0-AC15-596380578E17}"/>
                  </a:ext>
                </a:extLst>
              </p:cNvPr>
              <p:cNvCxnSpPr/>
              <p:nvPr/>
            </p:nvCxnSpPr>
            <p:spPr>
              <a:xfrm>
                <a:off x="4837112" y="2133600"/>
                <a:ext cx="0" cy="3862114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E4F03718-C8E3-4ACC-A4B9-5624F9BC1339}"/>
                  </a:ext>
                </a:extLst>
              </p:cNvPr>
              <p:cNvCxnSpPr/>
              <p:nvPr/>
            </p:nvCxnSpPr>
            <p:spPr>
              <a:xfrm>
                <a:off x="6189662" y="2133600"/>
                <a:ext cx="0" cy="3862114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B2E03EC9-29CC-4F21-A8B4-B67CC621D6A9}"/>
                </a:ext>
              </a:extLst>
            </p:cNvPr>
            <p:cNvGrpSpPr/>
            <p:nvPr/>
          </p:nvGrpSpPr>
          <p:grpSpPr>
            <a:xfrm>
              <a:off x="684212" y="1905000"/>
              <a:ext cx="5410200" cy="3862114"/>
              <a:chOff x="2808287" y="2133600"/>
              <a:chExt cx="5410200" cy="3862114"/>
            </a:xfrm>
          </p:grpSpPr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27053DC3-61E7-4E36-AE70-67020B05080F}"/>
                  </a:ext>
                </a:extLst>
              </p:cNvPr>
              <p:cNvCxnSpPr/>
              <p:nvPr/>
            </p:nvCxnSpPr>
            <p:spPr>
              <a:xfrm>
                <a:off x="2808287" y="2133600"/>
                <a:ext cx="0" cy="3862114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F7F88F08-0B5D-4A10-8A4F-55CCEF2B6D82}"/>
                  </a:ext>
                </a:extLst>
              </p:cNvPr>
              <p:cNvCxnSpPr/>
              <p:nvPr/>
            </p:nvCxnSpPr>
            <p:spPr>
              <a:xfrm>
                <a:off x="6865937" y="2133600"/>
                <a:ext cx="0" cy="3862114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914DD298-0D3A-4733-BDFE-B818FCCE21F6}"/>
                  </a:ext>
                </a:extLst>
              </p:cNvPr>
              <p:cNvCxnSpPr/>
              <p:nvPr/>
            </p:nvCxnSpPr>
            <p:spPr>
              <a:xfrm>
                <a:off x="8218487" y="2133600"/>
                <a:ext cx="0" cy="3862114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5AA27A93-F510-4792-9DD2-C3385A465C0B}"/>
                  </a:ext>
                </a:extLst>
              </p:cNvPr>
              <p:cNvCxnSpPr/>
              <p:nvPr/>
            </p:nvCxnSpPr>
            <p:spPr>
              <a:xfrm>
                <a:off x="4160837" y="2133600"/>
                <a:ext cx="0" cy="3862114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FB1925C7-5F0A-4EE2-A5BC-1461CD4A8B61}"/>
                  </a:ext>
                </a:extLst>
              </p:cNvPr>
              <p:cNvCxnSpPr/>
              <p:nvPr/>
            </p:nvCxnSpPr>
            <p:spPr>
              <a:xfrm>
                <a:off x="5513387" y="2133600"/>
                <a:ext cx="0" cy="3862114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480CC4BB-1778-443A-BDD8-F7774A08DCC6}"/>
              </a:ext>
            </a:extLst>
          </p:cNvPr>
          <p:cNvGrpSpPr/>
          <p:nvPr/>
        </p:nvGrpSpPr>
        <p:grpSpPr>
          <a:xfrm>
            <a:off x="6266455" y="1828800"/>
            <a:ext cx="5619157" cy="3431831"/>
            <a:chOff x="2132010" y="2360886"/>
            <a:chExt cx="6800845" cy="3887515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EF5D18D-74D1-41D6-B80D-28EBB966150B}"/>
                </a:ext>
              </a:extLst>
            </p:cNvPr>
            <p:cNvSpPr/>
            <p:nvPr/>
          </p:nvSpPr>
          <p:spPr>
            <a:xfrm>
              <a:off x="2132012" y="3931809"/>
              <a:ext cx="2705093" cy="72617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53AE3E01-2CDB-4531-B762-3FDBE4E465C8}"/>
                </a:ext>
              </a:extLst>
            </p:cNvPr>
            <p:cNvSpPr/>
            <p:nvPr/>
          </p:nvSpPr>
          <p:spPr>
            <a:xfrm>
              <a:off x="2151058" y="2360886"/>
              <a:ext cx="6762752" cy="41159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1332B401-4817-414B-86AB-5B01EF5CDC00}"/>
                </a:ext>
              </a:extLst>
            </p:cNvPr>
            <p:cNvSpPr/>
            <p:nvPr/>
          </p:nvSpPr>
          <p:spPr>
            <a:xfrm>
              <a:off x="2151058" y="2767286"/>
              <a:ext cx="6762752" cy="41159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DC012698-484B-49CC-AC02-8AB8BBBA203B}"/>
                </a:ext>
              </a:extLst>
            </p:cNvPr>
            <p:cNvSpPr/>
            <p:nvPr/>
          </p:nvSpPr>
          <p:spPr>
            <a:xfrm>
              <a:off x="2132011" y="3148286"/>
              <a:ext cx="6762752" cy="41159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C51BCFDB-7DD4-4E8A-B6BF-DC894FB9CE6D}"/>
                </a:ext>
              </a:extLst>
            </p:cNvPr>
            <p:cNvSpPr/>
            <p:nvPr/>
          </p:nvSpPr>
          <p:spPr>
            <a:xfrm>
              <a:off x="2132011" y="3529286"/>
              <a:ext cx="6762752" cy="41159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5C79F5AC-15CA-4DA2-972D-3C507DF9CC10}"/>
                </a:ext>
              </a:extLst>
            </p:cNvPr>
            <p:cNvGrpSpPr/>
            <p:nvPr/>
          </p:nvGrpSpPr>
          <p:grpSpPr>
            <a:xfrm>
              <a:off x="2132010" y="2386286"/>
              <a:ext cx="6762754" cy="3862114"/>
              <a:chOff x="2132012" y="2133600"/>
              <a:chExt cx="6762754" cy="3862114"/>
            </a:xfrm>
          </p:grpSpPr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2FC72A6C-8343-4727-8F1B-A80AD61103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32012" y="2133600"/>
                <a:ext cx="6762754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5D5184E1-210E-40B5-A2B5-5977ABBF2D45}"/>
                  </a:ext>
                </a:extLst>
              </p:cNvPr>
              <p:cNvCxnSpPr/>
              <p:nvPr/>
            </p:nvCxnSpPr>
            <p:spPr>
              <a:xfrm>
                <a:off x="2132012" y="2133600"/>
                <a:ext cx="0" cy="3862114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724BCD9C-FFDB-430B-A1B0-2B84D30432C9}"/>
                  </a:ext>
                </a:extLst>
              </p:cNvPr>
              <p:cNvCxnSpPr/>
              <p:nvPr/>
            </p:nvCxnSpPr>
            <p:spPr>
              <a:xfrm>
                <a:off x="7542212" y="2133600"/>
                <a:ext cx="0" cy="3862114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56D07067-FFBE-4AB1-AC75-7507D22ED821}"/>
                  </a:ext>
                </a:extLst>
              </p:cNvPr>
              <p:cNvCxnSpPr/>
              <p:nvPr/>
            </p:nvCxnSpPr>
            <p:spPr>
              <a:xfrm>
                <a:off x="8894766" y="2133600"/>
                <a:ext cx="0" cy="3862114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A0BD65B4-862C-491E-B78F-16199E4C8B0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32012" y="2906023"/>
                <a:ext cx="6762754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E0D4BF2B-9807-42D6-95B7-6F282F3250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32012" y="3678446"/>
                <a:ext cx="6762754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CB495EF5-B950-412F-B0DF-A752DAB90E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32012" y="4450868"/>
                <a:ext cx="6762754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05E913AF-2090-44AC-BE55-3E44BA3C1E0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32012" y="5223291"/>
                <a:ext cx="6762754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7917662D-DD25-4990-ADB5-33E86629AE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32012" y="5995714"/>
                <a:ext cx="6762754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A263FCC0-2D7D-4578-BC37-DC57D78F8876}"/>
                  </a:ext>
                </a:extLst>
              </p:cNvPr>
              <p:cNvCxnSpPr/>
              <p:nvPr/>
            </p:nvCxnSpPr>
            <p:spPr>
              <a:xfrm>
                <a:off x="3484562" y="2133600"/>
                <a:ext cx="0" cy="3862114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0CE5DD24-A89B-4F27-81AA-09D586587B55}"/>
                  </a:ext>
                </a:extLst>
              </p:cNvPr>
              <p:cNvCxnSpPr/>
              <p:nvPr/>
            </p:nvCxnSpPr>
            <p:spPr>
              <a:xfrm>
                <a:off x="4837112" y="2133600"/>
                <a:ext cx="0" cy="3862114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D9102BC6-92A9-48C7-BE7A-1170D2B1F6A1}"/>
                  </a:ext>
                </a:extLst>
              </p:cNvPr>
              <p:cNvCxnSpPr/>
              <p:nvPr/>
            </p:nvCxnSpPr>
            <p:spPr>
              <a:xfrm>
                <a:off x="6189662" y="2133600"/>
                <a:ext cx="0" cy="3862114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3F20B91A-734D-47B6-BFB5-6C353AA6B314}"/>
                </a:ext>
              </a:extLst>
            </p:cNvPr>
            <p:cNvGrpSpPr/>
            <p:nvPr/>
          </p:nvGrpSpPr>
          <p:grpSpPr>
            <a:xfrm>
              <a:off x="2170101" y="2386287"/>
              <a:ext cx="6762754" cy="3862114"/>
              <a:chOff x="3065458" y="1295400"/>
              <a:chExt cx="6762754" cy="3862114"/>
            </a:xfrm>
          </p:grpSpPr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9BCDB720-F8F1-417E-A772-6781917BF9F5}"/>
                  </a:ext>
                </a:extLst>
              </p:cNvPr>
              <p:cNvGrpSpPr/>
              <p:nvPr/>
            </p:nvGrpSpPr>
            <p:grpSpPr>
              <a:xfrm>
                <a:off x="3713169" y="1295400"/>
                <a:ext cx="5410200" cy="3862114"/>
                <a:chOff x="2941644" y="2133600"/>
                <a:chExt cx="5410200" cy="3862114"/>
              </a:xfrm>
            </p:grpSpPr>
            <p:cxnSp>
              <p:nvCxnSpPr>
                <p:cNvPr id="68" name="Straight Connector 67">
                  <a:extLst>
                    <a:ext uri="{FF2B5EF4-FFF2-40B4-BE49-F238E27FC236}">
                      <a16:creationId xmlns:a16="http://schemas.microsoft.com/office/drawing/2014/main" id="{AD1F9742-1631-4201-9963-B84E7D773006}"/>
                    </a:ext>
                  </a:extLst>
                </p:cNvPr>
                <p:cNvCxnSpPr/>
                <p:nvPr/>
              </p:nvCxnSpPr>
              <p:spPr>
                <a:xfrm>
                  <a:off x="2941644" y="2133600"/>
                  <a:ext cx="0" cy="3862114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Connector 68">
                  <a:extLst>
                    <a:ext uri="{FF2B5EF4-FFF2-40B4-BE49-F238E27FC236}">
                      <a16:creationId xmlns:a16="http://schemas.microsoft.com/office/drawing/2014/main" id="{05FBE09B-073C-4601-AF2B-7D8DB52F5F47}"/>
                    </a:ext>
                  </a:extLst>
                </p:cNvPr>
                <p:cNvCxnSpPr/>
                <p:nvPr/>
              </p:nvCxnSpPr>
              <p:spPr>
                <a:xfrm>
                  <a:off x="6999294" y="2133600"/>
                  <a:ext cx="0" cy="3862114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Straight Connector 69">
                  <a:extLst>
                    <a:ext uri="{FF2B5EF4-FFF2-40B4-BE49-F238E27FC236}">
                      <a16:creationId xmlns:a16="http://schemas.microsoft.com/office/drawing/2014/main" id="{5AC80872-F1D8-4AB9-9056-6673BF9D2A9C}"/>
                    </a:ext>
                  </a:extLst>
                </p:cNvPr>
                <p:cNvCxnSpPr/>
                <p:nvPr/>
              </p:nvCxnSpPr>
              <p:spPr>
                <a:xfrm>
                  <a:off x="8351844" y="2133600"/>
                  <a:ext cx="0" cy="3862114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Straight Connector 70">
                  <a:extLst>
                    <a:ext uri="{FF2B5EF4-FFF2-40B4-BE49-F238E27FC236}">
                      <a16:creationId xmlns:a16="http://schemas.microsoft.com/office/drawing/2014/main" id="{2B5E7F9D-CC8D-412D-9BC1-B875F8E0B357}"/>
                    </a:ext>
                  </a:extLst>
                </p:cNvPr>
                <p:cNvCxnSpPr/>
                <p:nvPr/>
              </p:nvCxnSpPr>
              <p:spPr>
                <a:xfrm>
                  <a:off x="4294194" y="2133600"/>
                  <a:ext cx="0" cy="3862114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Straight Connector 71">
                  <a:extLst>
                    <a:ext uri="{FF2B5EF4-FFF2-40B4-BE49-F238E27FC236}">
                      <a16:creationId xmlns:a16="http://schemas.microsoft.com/office/drawing/2014/main" id="{28EE9E8A-53DC-415A-90BB-58A8753BBD6F}"/>
                    </a:ext>
                  </a:extLst>
                </p:cNvPr>
                <p:cNvCxnSpPr/>
                <p:nvPr/>
              </p:nvCxnSpPr>
              <p:spPr>
                <a:xfrm>
                  <a:off x="5646744" y="2133600"/>
                  <a:ext cx="0" cy="3862114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E1368108-D012-4EAB-8F7E-DF82352220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5458" y="1634708"/>
                <a:ext cx="6762754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FDE73F52-38E4-466E-A23D-7D509742648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5458" y="2407131"/>
                <a:ext cx="6762754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45855ED1-6C51-48F5-B9E1-407D40EBFD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5458" y="3179554"/>
                <a:ext cx="6762754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8FD35B3B-553C-4022-8126-4C86B8DEB0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5458" y="3951977"/>
                <a:ext cx="6762754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CF0C9F52-3AB4-4912-BB43-9327981F413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65458" y="4724400"/>
                <a:ext cx="6762754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FD9756B0-2E82-4B9D-BC3A-C219842ABEEC}"/>
              </a:ext>
            </a:extLst>
          </p:cNvPr>
          <p:cNvSpPr txBox="1"/>
          <p:nvPr/>
        </p:nvSpPr>
        <p:spPr>
          <a:xfrm>
            <a:off x="1656170" y="542388"/>
            <a:ext cx="7962894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cs typeface="NikoshBAN" panose="02000000000000000000" pitchFamily="2" charset="0"/>
              </a:rPr>
              <a:t>এখন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তুলনা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করে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দেখি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কোন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শ্রেণিতে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তুলনামূলক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বেশি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ছাত্রী</a:t>
            </a:r>
            <a:r>
              <a:rPr lang="en-US" sz="3200" dirty="0">
                <a:cs typeface="NikoshBAN" panose="02000000000000000000" pitchFamily="2" charset="0"/>
              </a:rPr>
              <a:t>-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9893ECC3-D845-44E5-8EAC-9C9D734ED7D0}"/>
                  </a:ext>
                </a:extLst>
              </p:cNvPr>
              <p:cNvSpPr/>
              <p:nvPr/>
            </p:nvSpPr>
            <p:spPr>
              <a:xfrm>
                <a:off x="4418012" y="5455827"/>
                <a:ext cx="931036" cy="9248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৪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০</m:t>
                        </m:r>
                      </m:num>
                      <m:den>
                        <m:r>
                          <a:rPr lang="en-US" sz="36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3600" b="1" dirty="0">
                    <a:cs typeface="NikoshBAN" panose="02000000000000000000" pitchFamily="2" charset="0"/>
                  </a:rPr>
                  <a:t> </a:t>
                </a:r>
                <a:endParaRPr lang="en-US" sz="3600" b="1" dirty="0"/>
              </a:p>
            </p:txBody>
          </p:sp>
        </mc:Choice>
        <mc:Fallback xmlns=""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9893ECC3-D845-44E5-8EAC-9C9D734ED7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8012" y="5455827"/>
                <a:ext cx="931036" cy="92480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E3034C82-BE0E-484F-B194-567D189A17B1}"/>
                  </a:ext>
                </a:extLst>
              </p:cNvPr>
              <p:cNvSpPr/>
              <p:nvPr/>
            </p:nvSpPr>
            <p:spPr>
              <a:xfrm>
                <a:off x="6918472" y="5425501"/>
                <a:ext cx="931036" cy="9248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৪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৮</m:t>
                        </m:r>
                      </m:num>
                      <m:den>
                        <m:r>
                          <a:rPr lang="en-US" sz="36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3600" b="1" dirty="0">
                    <a:cs typeface="NikoshBAN" panose="02000000000000000000" pitchFamily="2" charset="0"/>
                  </a:rPr>
                  <a:t> </a:t>
                </a:r>
                <a:endParaRPr lang="en-US" sz="3600" b="1" dirty="0"/>
              </a:p>
            </p:txBody>
          </p:sp>
        </mc:Choice>
        <mc:Fallback xmlns=""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E3034C82-BE0E-484F-B194-567D189A17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8472" y="5425501"/>
                <a:ext cx="931036" cy="92480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Rectangle 76">
            <a:extLst>
              <a:ext uri="{FF2B5EF4-FFF2-40B4-BE49-F238E27FC236}">
                <a16:creationId xmlns:a16="http://schemas.microsoft.com/office/drawing/2014/main" id="{FA16A228-E6B2-424F-B0AB-295298842EB3}"/>
              </a:ext>
            </a:extLst>
          </p:cNvPr>
          <p:cNvSpPr/>
          <p:nvPr/>
        </p:nvSpPr>
        <p:spPr>
          <a:xfrm>
            <a:off x="5879564" y="5468527"/>
            <a:ext cx="95353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/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966502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  <p:bldP spid="75" grpId="0"/>
      <p:bldP spid="76" grpId="0"/>
      <p:bldP spid="7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6D09020-E7E1-4CAB-8D89-B3D27CBD6599}"/>
                  </a:ext>
                </a:extLst>
              </p:cNvPr>
              <p:cNvSpPr txBox="1"/>
              <p:nvPr/>
            </p:nvSpPr>
            <p:spPr>
              <a:xfrm>
                <a:off x="684212" y="1143000"/>
                <a:ext cx="10210800" cy="829394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 err="1">
                    <a:cs typeface="NikoshBAN" panose="02000000000000000000" pitchFamily="2" charset="0"/>
                  </a:rPr>
                  <a:t>আমরা</a:t>
                </a:r>
                <a:r>
                  <a:rPr lang="en-US" sz="3200" dirty="0"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cs typeface="NikoshBAN" panose="02000000000000000000" pitchFamily="2" charset="0"/>
                  </a:rPr>
                  <a:t>চতুর্থ</a:t>
                </a:r>
                <a:r>
                  <a:rPr lang="en-US" sz="3200" dirty="0"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cs typeface="NikoshBAN" panose="02000000000000000000" pitchFamily="2" charset="0"/>
                  </a:rPr>
                  <a:t>শ্রেণির</a:t>
                </a:r>
                <a:r>
                  <a:rPr lang="en-US" sz="3200" dirty="0"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cs typeface="NikoshBAN" panose="02000000000000000000" pitchFamily="2" charset="0"/>
                  </a:rPr>
                  <a:t>শিক্ষার্থী</a:t>
                </a:r>
                <a:r>
                  <a:rPr lang="en-US" sz="3200" dirty="0"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২০</m:t>
                        </m:r>
                      </m:num>
                      <m:den>
                        <m:r>
                          <a:rPr lang="en-US" sz="320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৫০</m:t>
                        </m:r>
                      </m:den>
                    </m:f>
                  </m:oMath>
                </a14:m>
                <a:r>
                  <a:rPr lang="en-US" sz="3200" dirty="0"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cs typeface="NikoshBAN" panose="02000000000000000000" pitchFamily="2" charset="0"/>
                  </a:rPr>
                  <a:t>বা</a:t>
                </a:r>
                <a:r>
                  <a:rPr lang="en-US" sz="3200" dirty="0">
                    <a:cs typeface="NikoshBAN" panose="02000000000000000000" pitchFamily="2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৪০</m:t>
                        </m:r>
                      </m:num>
                      <m:den>
                        <m:r>
                          <a:rPr lang="en-US" sz="320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3200" dirty="0"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cs typeface="NikoshBAN" panose="02000000000000000000" pitchFamily="2" charset="0"/>
                  </a:rPr>
                  <a:t>কে</a:t>
                </a:r>
                <a:r>
                  <a:rPr lang="en-US" sz="3200" dirty="0"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cs typeface="NikoshBAN" panose="02000000000000000000" pitchFamily="2" charset="0"/>
                  </a:rPr>
                  <a:t>আমরা</a:t>
                </a:r>
                <a:r>
                  <a:rPr lang="en-US" sz="3200" dirty="0"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cs typeface="NikoshBAN" panose="02000000000000000000" pitchFamily="2" charset="0"/>
                  </a:rPr>
                  <a:t>প্রকাশ</a:t>
                </a:r>
                <a:r>
                  <a:rPr lang="en-US" sz="3200" dirty="0"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cs typeface="NikoshBAN" panose="02000000000000000000" pitchFamily="2" charset="0"/>
                  </a:rPr>
                  <a:t>করতে</a:t>
                </a:r>
                <a:r>
                  <a:rPr lang="en-US" sz="3200" dirty="0"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cs typeface="NikoshBAN" panose="02000000000000000000" pitchFamily="2" charset="0"/>
                  </a:rPr>
                  <a:t>পারি</a:t>
                </a:r>
                <a:r>
                  <a:rPr lang="en-US" sz="3200" dirty="0">
                    <a:cs typeface="NikoshBAN" panose="02000000000000000000" pitchFamily="2" charset="0"/>
                  </a:rPr>
                  <a:t> ৪০%। </a:t>
                </a:r>
                <a:endParaRPr lang="en-US" sz="32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6D09020-E7E1-4CAB-8D89-B3D27CBD65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212" y="1143000"/>
                <a:ext cx="10210800" cy="82939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>
            <a:extLst>
              <a:ext uri="{FF2B5EF4-FFF2-40B4-BE49-F238E27FC236}">
                <a16:creationId xmlns:a16="http://schemas.microsoft.com/office/drawing/2014/main" id="{526CED66-9ECE-4924-8E07-1B9435F60C8A}"/>
              </a:ext>
            </a:extLst>
          </p:cNvPr>
          <p:cNvSpPr txBox="1"/>
          <p:nvPr/>
        </p:nvSpPr>
        <p:spPr>
          <a:xfrm>
            <a:off x="3082926" y="3393866"/>
            <a:ext cx="5410196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cs typeface="NikoshBAN" panose="02000000000000000000" pitchFamily="2" charset="0"/>
              </a:rPr>
              <a:t>% </a:t>
            </a:r>
            <a:r>
              <a:rPr lang="en-US" sz="3200" dirty="0" err="1">
                <a:cs typeface="NikoshBAN" panose="02000000000000000000" pitchFamily="2" charset="0"/>
              </a:rPr>
              <a:t>প্রতীকটি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হচ্ছে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শতকরা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প্রতীক</a:t>
            </a:r>
            <a:r>
              <a:rPr lang="en-US" sz="3200" dirty="0">
                <a:cs typeface="NikoshBAN" panose="02000000000000000000" pitchFamily="2" charset="0"/>
              </a:rPr>
              <a:t> 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2BE34334-B6DB-4638-AC38-E1654D098BB9}"/>
                  </a:ext>
                </a:extLst>
              </p:cNvPr>
              <p:cNvSpPr txBox="1"/>
              <p:nvPr/>
            </p:nvSpPr>
            <p:spPr>
              <a:xfrm>
                <a:off x="682624" y="2314653"/>
                <a:ext cx="10210800" cy="857094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 err="1">
                    <a:cs typeface="NikoshBAN" panose="02000000000000000000" pitchFamily="2" charset="0"/>
                  </a:rPr>
                  <a:t>এবং</a:t>
                </a:r>
                <a:r>
                  <a:rPr lang="en-US" sz="3200" dirty="0"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cs typeface="NikoshBAN" panose="02000000000000000000" pitchFamily="2" charset="0"/>
                  </a:rPr>
                  <a:t>পঞ্চম</a:t>
                </a:r>
                <a:r>
                  <a:rPr lang="en-US" sz="3200" dirty="0"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cs typeface="NikoshBAN" panose="02000000000000000000" pitchFamily="2" charset="0"/>
                  </a:rPr>
                  <a:t>শ্রেণির</a:t>
                </a:r>
                <a:r>
                  <a:rPr lang="en-US" sz="3200" dirty="0"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cs typeface="NikoshBAN" panose="02000000000000000000" pitchFamily="2" charset="0"/>
                  </a:rPr>
                  <a:t>শিক্ষার্থী</a:t>
                </a:r>
                <a:r>
                  <a:rPr lang="en-US" sz="3200" dirty="0"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১২</m:t>
                        </m:r>
                      </m:num>
                      <m:den>
                        <m:r>
                          <a:rPr lang="en-US" sz="320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২৫</m:t>
                        </m:r>
                      </m:den>
                    </m:f>
                  </m:oMath>
                </a14:m>
                <a:r>
                  <a:rPr lang="en-US" sz="3200" dirty="0"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cs typeface="NikoshBAN" panose="02000000000000000000" pitchFamily="2" charset="0"/>
                  </a:rPr>
                  <a:t>বা</a:t>
                </a:r>
                <a:r>
                  <a:rPr lang="en-US" sz="3200" dirty="0">
                    <a:cs typeface="NikoshBAN" panose="02000000000000000000" pitchFamily="2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৪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৮</m:t>
                        </m:r>
                      </m:num>
                      <m:den>
                        <m:r>
                          <a:rPr lang="en-US" sz="320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3200" dirty="0">
                    <a:cs typeface="NikoshBAN" panose="02000000000000000000" pitchFamily="2" charset="0"/>
                  </a:rPr>
                  <a:t>  </a:t>
                </a:r>
                <a:r>
                  <a:rPr lang="en-US" sz="3200" dirty="0" err="1">
                    <a:cs typeface="NikoshBAN" panose="02000000000000000000" pitchFamily="2" charset="0"/>
                  </a:rPr>
                  <a:t>কে</a:t>
                </a:r>
                <a:r>
                  <a:rPr lang="en-US" sz="3200" dirty="0"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cs typeface="NikoshBAN" panose="02000000000000000000" pitchFamily="2" charset="0"/>
                  </a:rPr>
                  <a:t>আমরা</a:t>
                </a:r>
                <a:r>
                  <a:rPr lang="en-US" sz="3200" dirty="0"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cs typeface="NikoshBAN" panose="02000000000000000000" pitchFamily="2" charset="0"/>
                  </a:rPr>
                  <a:t>প্রকাশ</a:t>
                </a:r>
                <a:r>
                  <a:rPr lang="en-US" sz="3200" dirty="0"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cs typeface="NikoshBAN" panose="02000000000000000000" pitchFamily="2" charset="0"/>
                  </a:rPr>
                  <a:t>করতে</a:t>
                </a:r>
                <a:r>
                  <a:rPr lang="en-US" sz="3200" dirty="0"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cs typeface="NikoshBAN" panose="02000000000000000000" pitchFamily="2" charset="0"/>
                  </a:rPr>
                  <a:t>পারি</a:t>
                </a:r>
                <a:r>
                  <a:rPr lang="en-US" sz="3200" dirty="0">
                    <a:cs typeface="NikoshBAN" panose="02000000000000000000" pitchFamily="2" charset="0"/>
                  </a:rPr>
                  <a:t> ৪৮%। </a:t>
                </a:r>
                <a:endParaRPr lang="en-US" sz="32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2BE34334-B6DB-4638-AC38-E1654D098B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624" y="2314653"/>
                <a:ext cx="10210800" cy="8570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TextBox 47">
            <a:extLst>
              <a:ext uri="{FF2B5EF4-FFF2-40B4-BE49-F238E27FC236}">
                <a16:creationId xmlns:a16="http://schemas.microsoft.com/office/drawing/2014/main" id="{44F69FD4-EF93-491B-8275-C27ECA4FDE91}"/>
              </a:ext>
            </a:extLst>
          </p:cNvPr>
          <p:cNvSpPr txBox="1"/>
          <p:nvPr/>
        </p:nvSpPr>
        <p:spPr>
          <a:xfrm>
            <a:off x="1216024" y="4419600"/>
            <a:ext cx="9677400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cs typeface="NikoshBAN" panose="02000000000000000000" pitchFamily="2" charset="0"/>
              </a:rPr>
              <a:t>শতকরা</a:t>
            </a:r>
            <a:r>
              <a:rPr lang="en-US" sz="4000" b="1" dirty="0"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cs typeface="NikoshBAN" panose="02000000000000000000" pitchFamily="2" charset="0"/>
              </a:rPr>
              <a:t>হলো</a:t>
            </a:r>
            <a:r>
              <a:rPr lang="en-US" sz="4000" b="1" dirty="0"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cs typeface="NikoshBAN" panose="02000000000000000000" pitchFamily="2" charset="0"/>
              </a:rPr>
              <a:t>এমন</a:t>
            </a:r>
            <a:r>
              <a:rPr lang="en-US" sz="4000" b="1" dirty="0"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cs typeface="NikoshBAN" panose="02000000000000000000" pitchFamily="2" charset="0"/>
              </a:rPr>
              <a:t>একটি</a:t>
            </a:r>
            <a:r>
              <a:rPr lang="en-US" sz="4000" b="1" dirty="0"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cs typeface="NikoshBAN" panose="02000000000000000000" pitchFamily="2" charset="0"/>
              </a:rPr>
              <a:t>ভগ্নাংশ</a:t>
            </a:r>
            <a:r>
              <a:rPr lang="en-US" sz="4000" b="1" dirty="0"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cs typeface="NikoshBAN" panose="02000000000000000000" pitchFamily="2" charset="0"/>
              </a:rPr>
              <a:t>যার</a:t>
            </a:r>
            <a:r>
              <a:rPr lang="en-US" sz="4000" b="1" dirty="0"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cs typeface="NikoshBAN" panose="02000000000000000000" pitchFamily="2" charset="0"/>
              </a:rPr>
              <a:t>লব</a:t>
            </a:r>
            <a:r>
              <a:rPr lang="en-US" sz="4000" b="1" dirty="0">
                <a:cs typeface="NikoshBAN" panose="02000000000000000000" pitchFamily="2" charset="0"/>
              </a:rPr>
              <a:t> ১ </a:t>
            </a:r>
            <a:r>
              <a:rPr lang="en-US" sz="4000" b="1" dirty="0" err="1">
                <a:cs typeface="NikoshBAN" panose="02000000000000000000" pitchFamily="2" charset="0"/>
              </a:rPr>
              <a:t>এবং</a:t>
            </a:r>
            <a:r>
              <a:rPr lang="en-US" sz="4000" b="1" dirty="0">
                <a:cs typeface="NikoshBAN" panose="02000000000000000000" pitchFamily="2" charset="0"/>
              </a:rPr>
              <a:t>  </a:t>
            </a:r>
            <a:r>
              <a:rPr lang="en-US" sz="4000" b="1" dirty="0" err="1">
                <a:cs typeface="NikoshBAN" panose="02000000000000000000" pitchFamily="2" charset="0"/>
              </a:rPr>
              <a:t>হর</a:t>
            </a:r>
            <a:r>
              <a:rPr lang="en-US" sz="4000" b="1" dirty="0">
                <a:cs typeface="NikoshBAN" panose="02000000000000000000" pitchFamily="2" charset="0"/>
              </a:rPr>
              <a:t> ১০০।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501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2" grpId="0" animBg="1"/>
      <p:bldP spid="47" grpId="0" animBg="1"/>
      <p:bldP spid="4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BA42B4C-AE1A-4FB6-BC2C-BB840F8C8E7C}"/>
                  </a:ext>
                </a:extLst>
              </p:cNvPr>
              <p:cNvSpPr txBox="1"/>
              <p:nvPr/>
            </p:nvSpPr>
            <p:spPr>
              <a:xfrm>
                <a:off x="912812" y="1693759"/>
                <a:ext cx="5943600" cy="110588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400" dirty="0">
                    <a:cs typeface="NikoshBAN" panose="02000000000000000000" pitchFamily="2" charset="0"/>
                  </a:rPr>
                  <a:t>তাহলে ১%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4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</m:t>
                        </m:r>
                      </m:num>
                      <m:den>
                        <m:r>
                          <a:rPr lang="en-US" sz="44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  <m:r>
                          <a:rPr lang="en-US" sz="44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4400" dirty="0">
                    <a:cs typeface="NikoshBAN" panose="02000000000000000000" pitchFamily="2" charset="0"/>
                  </a:rPr>
                  <a:t> = ০.০১ </a:t>
                </a:r>
                <a:endParaRPr lang="en-US" sz="4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BA42B4C-AE1A-4FB6-BC2C-BB840F8C8E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812" y="1693759"/>
                <a:ext cx="5943600" cy="110588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A6007DA-FA36-41D2-98BA-AFBA6ADB2D92}"/>
                  </a:ext>
                </a:extLst>
              </p:cNvPr>
              <p:cNvSpPr txBox="1"/>
              <p:nvPr/>
            </p:nvSpPr>
            <p:spPr>
              <a:xfrm>
                <a:off x="912812" y="3302749"/>
                <a:ext cx="7543800" cy="110588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400" dirty="0">
                    <a:cs typeface="NikoshBAN" panose="02000000000000000000" pitchFamily="2" charset="0"/>
                  </a:rPr>
                  <a:t> ১৭% =১৭×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40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</m:t>
                        </m:r>
                      </m:num>
                      <m:den>
                        <m:r>
                          <a:rPr lang="en-US" sz="440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  <m:r>
                          <a:rPr lang="en-US" sz="440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4400" dirty="0">
                    <a:cs typeface="NikoshBAN" panose="02000000000000000000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40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১৭</m:t>
                        </m:r>
                      </m:num>
                      <m:den>
                        <m:r>
                          <a:rPr lang="en-US" sz="440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  <m:r>
                          <a:rPr lang="en-US" sz="440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4400" dirty="0">
                    <a:cs typeface="NikoshBAN" panose="02000000000000000000" pitchFamily="2" charset="0"/>
                  </a:rPr>
                  <a:t> = ০.১৭ </a:t>
                </a:r>
                <a:endParaRPr lang="en-US" sz="4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A6007DA-FA36-41D2-98BA-AFBA6ADB2D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812" y="3302749"/>
                <a:ext cx="7543800" cy="110588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4878AB4-8383-48D3-ADED-71FC8CE41376}"/>
                  </a:ext>
                </a:extLst>
              </p:cNvPr>
              <p:cNvSpPr txBox="1"/>
              <p:nvPr/>
            </p:nvSpPr>
            <p:spPr>
              <a:xfrm>
                <a:off x="912812" y="4911740"/>
                <a:ext cx="7086600" cy="110806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400" dirty="0">
                    <a:cs typeface="NikoshBAN" panose="02000000000000000000" pitchFamily="2" charset="0"/>
                  </a:rPr>
                  <a:t> ৭৩% = ৭৩×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4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</m:t>
                        </m:r>
                      </m:num>
                      <m:den>
                        <m:r>
                          <a:rPr lang="en-US" sz="440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  <m:r>
                          <a:rPr lang="en-US" sz="440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4400" dirty="0">
                    <a:cs typeface="NikoshBAN" panose="02000000000000000000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4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৭৩</m:t>
                        </m:r>
                      </m:num>
                      <m:den>
                        <m:r>
                          <a:rPr lang="en-US" sz="44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  <m:r>
                          <a:rPr lang="en-US" sz="44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4400" dirty="0">
                    <a:cs typeface="NikoshBAN" panose="02000000000000000000" pitchFamily="2" charset="0"/>
                  </a:rPr>
                  <a:t> = ০.৭৩ </a:t>
                </a:r>
                <a:endParaRPr lang="en-US" sz="4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4878AB4-8383-48D3-ADED-71FC8CE413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812" y="4911740"/>
                <a:ext cx="7086600" cy="110806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7A266EBB-3E2F-47B2-B8AF-30B8C1F217CA}"/>
              </a:ext>
            </a:extLst>
          </p:cNvPr>
          <p:cNvSpPr txBox="1"/>
          <p:nvPr/>
        </p:nvSpPr>
        <p:spPr>
          <a:xfrm>
            <a:off x="989012" y="323685"/>
            <a:ext cx="102108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cs typeface="NikoshBAN" panose="02000000000000000000" pitchFamily="2" charset="0"/>
              </a:rPr>
              <a:t>এসো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আমরা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শতকরাকে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সাধারণ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ভগ্নাংশ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এবং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দশমিক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ভগ্নাংশে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প্রকাশ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করি</a:t>
            </a:r>
            <a:r>
              <a:rPr lang="en-US" sz="3200" dirty="0">
                <a:cs typeface="NikoshBAN" panose="02000000000000000000" pitchFamily="2" charset="0"/>
              </a:rPr>
              <a:t>-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927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AAB7424-B524-4C2C-87A4-B9F229AD3939}"/>
              </a:ext>
            </a:extLst>
          </p:cNvPr>
          <p:cNvSpPr txBox="1"/>
          <p:nvPr/>
        </p:nvSpPr>
        <p:spPr>
          <a:xfrm>
            <a:off x="608012" y="970030"/>
            <a:ext cx="11201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জোড়ায়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শতকরা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ভগ্নাংশগুলোকে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সাধারণ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ভগ্নাংশ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দশমিক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ভগ্নাংশে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রূপান্তন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146450-0BA4-459C-BAA2-CB857C1B0447}"/>
              </a:ext>
            </a:extLst>
          </p:cNvPr>
          <p:cNvSpPr txBox="1"/>
          <p:nvPr/>
        </p:nvSpPr>
        <p:spPr>
          <a:xfrm>
            <a:off x="4655046" y="17909"/>
            <a:ext cx="2880320" cy="830997"/>
          </a:xfrm>
          <a:prstGeom prst="rect">
            <a:avLst/>
          </a:prstGeom>
          <a:noFill/>
        </p:spPr>
        <p:txBody>
          <a:bodyPr wrap="square" rtlCol="0">
            <a:prstTxWarp prst="textWave2">
              <a:avLst/>
            </a:prstTxWarp>
            <a:spAutoFit/>
          </a:bodyPr>
          <a:lstStyle/>
          <a:p>
            <a:pPr algn="ctr"/>
            <a:r>
              <a:rPr lang="en-US" sz="4800" dirty="0" err="1">
                <a:ln w="12700"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4800" dirty="0">
                <a:ln w="12700"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n w="12700"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কাজ</a:t>
            </a:r>
            <a:endParaRPr lang="en-US" sz="4800" dirty="0">
              <a:ln w="12700">
                <a:solidFill>
                  <a:schemeClr val="tx1"/>
                </a:solidFill>
              </a:ln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A691F9F-94B2-C843-8A5F-F785ACB6B31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25634" b="7280"/>
          <a:stretch/>
        </p:blipFill>
        <p:spPr>
          <a:xfrm>
            <a:off x="8913812" y="-228600"/>
            <a:ext cx="1922741" cy="11986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AAB7424-B524-4C2C-87A4-B9F229AD3939}"/>
                  </a:ext>
                </a:extLst>
              </p:cNvPr>
              <p:cNvSpPr txBox="1"/>
              <p:nvPr/>
            </p:nvSpPr>
            <p:spPr>
              <a:xfrm>
                <a:off x="1972648" y="2537992"/>
                <a:ext cx="2682398" cy="83099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48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১। </a:t>
                </a:r>
                <a14:m>
                  <m:oMath xmlns:m="http://schemas.openxmlformats.org/officeDocument/2006/math">
                    <m:r>
                      <a:rPr lang="en-US" sz="4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৫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৭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%</m:t>
                    </m:r>
                  </m:oMath>
                </a14:m>
                <a:endParaRPr lang="en-US" sz="48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AAB7424-B524-4C2C-87A4-B9F229AD39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648" y="2537992"/>
                <a:ext cx="2682398" cy="830997"/>
              </a:xfrm>
              <a:prstGeom prst="rect">
                <a:avLst/>
              </a:prstGeom>
              <a:blipFill>
                <a:blip r:embed="rId4"/>
                <a:stretch>
                  <a:fillRect l="-10455" t="-15328" b="-3868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AAB7424-B524-4C2C-87A4-B9F229AD3939}"/>
                  </a:ext>
                </a:extLst>
              </p:cNvPr>
              <p:cNvSpPr txBox="1"/>
              <p:nvPr/>
            </p:nvSpPr>
            <p:spPr>
              <a:xfrm>
                <a:off x="6627812" y="2598003"/>
                <a:ext cx="2682398" cy="83099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48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২। </a:t>
                </a:r>
                <a14:m>
                  <m:oMath xmlns:m="http://schemas.openxmlformats.org/officeDocument/2006/math">
                    <m:r>
                      <a:rPr lang="en-US" sz="4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৮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৫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%</m:t>
                    </m:r>
                  </m:oMath>
                </a14:m>
                <a:endParaRPr lang="en-US" sz="36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AAB7424-B524-4C2C-87A4-B9F229AD39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7812" y="2598003"/>
                <a:ext cx="2682398" cy="830997"/>
              </a:xfrm>
              <a:prstGeom prst="rect">
                <a:avLst/>
              </a:prstGeom>
              <a:blipFill>
                <a:blip r:embed="rId5"/>
                <a:stretch>
                  <a:fillRect l="-10227" t="-15328" b="-3868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7960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5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6D09020-E7E1-4CAB-8D89-B3D27CBD6599}"/>
              </a:ext>
            </a:extLst>
          </p:cNvPr>
          <p:cNvSpPr txBox="1"/>
          <p:nvPr/>
        </p:nvSpPr>
        <p:spPr>
          <a:xfrm>
            <a:off x="684212" y="1143000"/>
            <a:ext cx="102108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cs typeface="NikoshBAN" panose="02000000000000000000" pitchFamily="2" charset="0"/>
              </a:rPr>
              <a:t>এবার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দেখি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কীভাবে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সাধারণ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ভগ্নাংশকে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শতকরায়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রূপান্তর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করা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যায়</a:t>
            </a:r>
            <a:r>
              <a:rPr lang="en-US" sz="3200" dirty="0">
                <a:cs typeface="NikoshBAN" panose="02000000000000000000" pitchFamily="2" charset="0"/>
              </a:rPr>
              <a:t>-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2BE34334-B6DB-4638-AC38-E1654D098BB9}"/>
                  </a:ext>
                </a:extLst>
              </p:cNvPr>
              <p:cNvSpPr txBox="1"/>
              <p:nvPr/>
            </p:nvSpPr>
            <p:spPr>
              <a:xfrm>
                <a:off x="1227136" y="2088552"/>
                <a:ext cx="1743076" cy="99533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</m:ctrlPr>
                        </m:fPr>
                        <m:num>
                          <m:r>
                            <a:rPr lang="en-US" sz="320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১২</m:t>
                          </m:r>
                        </m:num>
                        <m:den>
                          <m:r>
                            <a:rPr lang="en-US" sz="320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২৫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2BE34334-B6DB-4638-AC38-E1654D098B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7136" y="2088552"/>
                <a:ext cx="1743076" cy="99533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621F143-8002-4C36-9E46-34D3D673E8E1}"/>
                  </a:ext>
                </a:extLst>
              </p:cNvPr>
              <p:cNvSpPr txBox="1"/>
              <p:nvPr/>
            </p:nvSpPr>
            <p:spPr>
              <a:xfrm>
                <a:off x="3579812" y="2162541"/>
                <a:ext cx="1743076" cy="85709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cs typeface="NikoshBAN" panose="02000000000000000000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১২</m:t>
                        </m:r>
                        <m:r>
                          <a:rPr lang="en-US" sz="320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৪</m:t>
                        </m:r>
                      </m:num>
                      <m:den>
                        <m:r>
                          <a:rPr lang="en-US" sz="320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২৫</m:t>
                        </m:r>
                        <m:r>
                          <a:rPr lang="en-US" sz="320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৪</m:t>
                        </m:r>
                      </m:den>
                    </m:f>
                  </m:oMath>
                </a14:m>
                <a:endParaRPr lang="en-US" sz="32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621F143-8002-4C36-9E46-34D3D673E8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9812" y="2162541"/>
                <a:ext cx="1743076" cy="8570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8226184-4A59-4E6A-9740-0E1A65E8B7E7}"/>
                  </a:ext>
                </a:extLst>
              </p:cNvPr>
              <p:cNvSpPr txBox="1"/>
              <p:nvPr/>
            </p:nvSpPr>
            <p:spPr>
              <a:xfrm>
                <a:off x="5359400" y="2184976"/>
                <a:ext cx="2090738" cy="85709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cs typeface="NikoshBAN" panose="02000000000000000000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৪৮</m:t>
                        </m:r>
                      </m:num>
                      <m:den>
                        <m:r>
                          <a:rPr lang="en-US" sz="32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endParaRPr lang="en-US" sz="32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8226184-4A59-4E6A-9740-0E1A65E8B7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9400" y="2184976"/>
                <a:ext cx="2090738" cy="8570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DEBDC1A7-1FE2-48BE-B949-A3BA146C08BA}"/>
              </a:ext>
            </a:extLst>
          </p:cNvPr>
          <p:cNvSpPr txBox="1"/>
          <p:nvPr/>
        </p:nvSpPr>
        <p:spPr>
          <a:xfrm>
            <a:off x="7237412" y="2210376"/>
            <a:ext cx="2090738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cs typeface="NikoshBAN" panose="02000000000000000000" pitchFamily="2" charset="0"/>
              </a:rPr>
              <a:t>= ৪৮%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B8C2CFE-A5BF-4020-AC91-921596B60D0F}"/>
                  </a:ext>
                </a:extLst>
              </p:cNvPr>
              <p:cNvSpPr txBox="1"/>
              <p:nvPr/>
            </p:nvSpPr>
            <p:spPr>
              <a:xfrm>
                <a:off x="989012" y="3424263"/>
                <a:ext cx="1743076" cy="99533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</m:ctrlPr>
                        </m:fPr>
                        <m:num>
                          <m:r>
                            <a:rPr lang="en-US" sz="3200" b="0" i="0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১৩</m:t>
                          </m:r>
                        </m:num>
                        <m:den>
                          <m:r>
                            <a:rPr lang="en-US" sz="320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২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০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B8C2CFE-A5BF-4020-AC91-921596B60D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012" y="3424263"/>
                <a:ext cx="1743076" cy="99533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293E1BC-721D-40FB-8B85-3C64A665A43F}"/>
                  </a:ext>
                </a:extLst>
              </p:cNvPr>
              <p:cNvSpPr txBox="1"/>
              <p:nvPr/>
            </p:nvSpPr>
            <p:spPr>
              <a:xfrm>
                <a:off x="3341688" y="3498252"/>
                <a:ext cx="1743076" cy="85709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cs typeface="NikoshBAN" panose="02000000000000000000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৩</m:t>
                        </m:r>
                        <m:r>
                          <a:rPr lang="en-US" sz="320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</m:t>
                        </m:r>
                      </m:num>
                      <m:den>
                        <m:r>
                          <a:rPr lang="en-US" sz="320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০</m:t>
                        </m:r>
                        <m:r>
                          <a:rPr lang="en-US" sz="320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</m:t>
                        </m:r>
                      </m:den>
                    </m:f>
                  </m:oMath>
                </a14:m>
                <a:endParaRPr lang="en-US" sz="32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293E1BC-721D-40FB-8B85-3C64A665A4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1688" y="3498252"/>
                <a:ext cx="1743076" cy="85709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6BF3478-2D23-4A02-9C3A-EABD5E2D7519}"/>
                  </a:ext>
                </a:extLst>
              </p:cNvPr>
              <p:cNvSpPr txBox="1"/>
              <p:nvPr/>
            </p:nvSpPr>
            <p:spPr>
              <a:xfrm>
                <a:off x="5121276" y="3520687"/>
                <a:ext cx="2090738" cy="82176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cs typeface="NikoshBAN" panose="02000000000000000000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2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৬৫</m:t>
                        </m:r>
                      </m:num>
                      <m:den>
                        <m:r>
                          <a:rPr lang="en-US" sz="32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endParaRPr lang="en-US" sz="32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6BF3478-2D23-4A02-9C3A-EABD5E2D75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1276" y="3520687"/>
                <a:ext cx="2090738" cy="82176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8A914B3C-6F8F-4E33-AA58-AEA7C0634E89}"/>
              </a:ext>
            </a:extLst>
          </p:cNvPr>
          <p:cNvSpPr txBox="1"/>
          <p:nvPr/>
        </p:nvSpPr>
        <p:spPr>
          <a:xfrm>
            <a:off x="6999288" y="3546087"/>
            <a:ext cx="2090738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cs typeface="NikoshBAN" panose="02000000000000000000" pitchFamily="2" charset="0"/>
              </a:rPr>
              <a:t>= ৬৫%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9212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7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7B19913-0E45-EF43-E3E3-16756D7C89C0}"/>
              </a:ext>
            </a:extLst>
          </p:cNvPr>
          <p:cNvSpPr/>
          <p:nvPr/>
        </p:nvSpPr>
        <p:spPr>
          <a:xfrm>
            <a:off x="3351212" y="254080"/>
            <a:ext cx="4511832" cy="1046862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6D897AE-60A6-335C-B075-C4E7B4D3F0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837612" y="0"/>
            <a:ext cx="1998954" cy="135564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AAB7424-B524-4C2C-87A4-B9F229AD3939}"/>
              </a:ext>
            </a:extLst>
          </p:cNvPr>
          <p:cNvSpPr txBox="1"/>
          <p:nvPr/>
        </p:nvSpPr>
        <p:spPr>
          <a:xfrm>
            <a:off x="989012" y="1420889"/>
            <a:ext cx="9525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দলে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সাধারণ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ভগ্নাংশগুলোকে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শতকরায়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প্রকাশ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AAB7424-B524-4C2C-87A4-B9F229AD3939}"/>
                  </a:ext>
                </a:extLst>
              </p:cNvPr>
              <p:cNvSpPr txBox="1"/>
              <p:nvPr/>
            </p:nvSpPr>
            <p:spPr>
              <a:xfrm>
                <a:off x="2924730" y="3526636"/>
                <a:ext cx="2682398" cy="119776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48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১।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২৭</m:t>
                        </m:r>
                      </m:num>
                      <m:den>
                        <m:r>
                          <a:rPr lang="en-US" sz="4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৫০</m:t>
                        </m:r>
                      </m:den>
                    </m:f>
                  </m:oMath>
                </a14:m>
                <a:endParaRPr lang="en-US" sz="36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AAB7424-B524-4C2C-87A4-B9F229AD39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4730" y="3526636"/>
                <a:ext cx="2682398" cy="1197764"/>
              </a:xfrm>
              <a:prstGeom prst="rect">
                <a:avLst/>
              </a:prstGeom>
              <a:blipFill>
                <a:blip r:embed="rId4"/>
                <a:stretch>
                  <a:fillRect l="-10455" b="-1734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AAB7424-B524-4C2C-87A4-B9F229AD3939}"/>
                  </a:ext>
                </a:extLst>
              </p:cNvPr>
              <p:cNvSpPr txBox="1"/>
              <p:nvPr/>
            </p:nvSpPr>
            <p:spPr>
              <a:xfrm>
                <a:off x="6176590" y="3493233"/>
                <a:ext cx="3346822" cy="114852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48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১।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৩</m:t>
                        </m:r>
                      </m:num>
                      <m:den>
                        <m:r>
                          <a:rPr lang="en-US" sz="4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</m:t>
                        </m:r>
                        <m: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০</m:t>
                        </m:r>
                      </m:den>
                    </m:f>
                  </m:oMath>
                </a14:m>
                <a:endParaRPr lang="en-US" sz="36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AAB7424-B524-4C2C-87A4-B9F229AD39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6590" y="3493233"/>
                <a:ext cx="3346822" cy="1148520"/>
              </a:xfrm>
              <a:prstGeom prst="rect">
                <a:avLst/>
              </a:prstGeom>
              <a:blipFill>
                <a:blip r:embed="rId5"/>
                <a:stretch>
                  <a:fillRect l="-8197" b="-1755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9385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58794755-05A6-440D-987F-B9A4492ACD4C}"/>
              </a:ext>
            </a:extLst>
          </p:cNvPr>
          <p:cNvSpPr txBox="1"/>
          <p:nvPr/>
        </p:nvSpPr>
        <p:spPr>
          <a:xfrm>
            <a:off x="4704272" y="-25052"/>
            <a:ext cx="2879945" cy="68462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prstTxWarp prst="textWave1">
              <a:avLst/>
            </a:prstTxWarp>
            <a:spAutoFit/>
          </a:bodyPr>
          <a:lstStyle/>
          <a:p>
            <a:pPr algn="ctr"/>
            <a:r>
              <a:rPr lang="en-US" sz="1100" dirty="0" err="1">
                <a:ln w="12700"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1100" dirty="0">
              <a:ln w="12700">
                <a:solidFill>
                  <a:schemeClr val="tx1"/>
                </a:solidFill>
              </a:ln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15AECCE-09DE-4613-868E-036DCB7F7F1B}"/>
              </a:ext>
            </a:extLst>
          </p:cNvPr>
          <p:cNvSpPr/>
          <p:nvPr/>
        </p:nvSpPr>
        <p:spPr>
          <a:xfrm>
            <a:off x="755853" y="2065367"/>
            <a:ext cx="1757159" cy="584775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1003">
            <a:schemeClr val="lt1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ক) &lt;</a:t>
            </a:r>
            <a:endParaRPr lang="en-US" sz="40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12DE4B0-4E03-4B31-BDD1-9F5D5FD3E9BB}"/>
              </a:ext>
            </a:extLst>
          </p:cNvPr>
          <p:cNvSpPr/>
          <p:nvPr/>
        </p:nvSpPr>
        <p:spPr>
          <a:xfrm>
            <a:off x="2970212" y="2065366"/>
            <a:ext cx="1563385" cy="584775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1003">
            <a:schemeClr val="lt1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খ) &gt;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05DB2488-3D39-43CA-843C-B3D71925F63C}"/>
                  </a:ext>
                </a:extLst>
              </p:cNvPr>
              <p:cNvSpPr/>
              <p:nvPr/>
            </p:nvSpPr>
            <p:spPr>
              <a:xfrm>
                <a:off x="5206743" y="2067738"/>
                <a:ext cx="1486306" cy="584775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2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গ) </a:t>
                </a:r>
                <a14:m>
                  <m:oMath xmlns:m="http://schemas.openxmlformats.org/officeDocument/2006/math">
                    <m:r>
                      <a:rPr lang="en-US" sz="32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≤</m:t>
                    </m:r>
                  </m:oMath>
                </a14:m>
                <a:endParaRPr lang="en-US" sz="32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05DB2488-3D39-43CA-843C-B3D71925F6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6743" y="2067738"/>
                <a:ext cx="1486306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>
            <a:extLst>
              <a:ext uri="{FF2B5EF4-FFF2-40B4-BE49-F238E27FC236}">
                <a16:creationId xmlns:a16="http://schemas.microsoft.com/office/drawing/2014/main" id="{9B8B9597-55BE-420C-BE65-827E2D1A664A}"/>
              </a:ext>
            </a:extLst>
          </p:cNvPr>
          <p:cNvSpPr txBox="1"/>
          <p:nvPr/>
        </p:nvSpPr>
        <p:spPr>
          <a:xfrm>
            <a:off x="1548507" y="685800"/>
            <a:ext cx="8452493" cy="646331"/>
          </a:xfrm>
          <a:prstGeom prst="rect">
            <a:avLst/>
          </a:prstGeom>
          <a:noFill/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প্রশ্নগুলোর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উত্তরে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টিক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চিহ্ন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দাও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98AF2475-3D04-4430-9797-67CE4601B7F5}"/>
                  </a:ext>
                </a:extLst>
              </p:cNvPr>
              <p:cNvSpPr/>
              <p:nvPr/>
            </p:nvSpPr>
            <p:spPr>
              <a:xfrm>
                <a:off x="7581079" y="1981399"/>
                <a:ext cx="1634186" cy="584775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2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ঘ)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 %</m:t>
                    </m:r>
                  </m:oMath>
                </a14:m>
                <a:endParaRPr lang="en-US" sz="32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98AF2475-3D04-4430-9797-67CE4601B7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1079" y="1981399"/>
                <a:ext cx="1634186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Rectangle 41">
            <a:extLst>
              <a:ext uri="{FF2B5EF4-FFF2-40B4-BE49-F238E27FC236}">
                <a16:creationId xmlns:a16="http://schemas.microsoft.com/office/drawing/2014/main" id="{C92196C0-EDCC-49FA-B4D0-C96A0076C2A8}"/>
              </a:ext>
            </a:extLst>
          </p:cNvPr>
          <p:cNvSpPr/>
          <p:nvPr/>
        </p:nvSpPr>
        <p:spPr>
          <a:xfrm>
            <a:off x="9505020" y="1850917"/>
            <a:ext cx="2360917" cy="64624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C238C00-3DD3-4C87-8AE3-5CD69471FA82}"/>
              </a:ext>
            </a:extLst>
          </p:cNvPr>
          <p:cNvSpPr txBox="1"/>
          <p:nvPr/>
        </p:nvSpPr>
        <p:spPr>
          <a:xfrm>
            <a:off x="412008" y="1254600"/>
            <a:ext cx="8911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১। 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প্রতীকটি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শতকরা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প্রতীক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1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58592" y="2659835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92196C0-EDCC-49FA-B4D0-C96A0076C2A8}"/>
              </a:ext>
            </a:extLst>
          </p:cNvPr>
          <p:cNvSpPr/>
          <p:nvPr/>
        </p:nvSpPr>
        <p:spPr>
          <a:xfrm>
            <a:off x="9505020" y="1927918"/>
            <a:ext cx="2650672" cy="64633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15AECCE-09DE-4613-868E-036DCB7F7F1B}"/>
                  </a:ext>
                </a:extLst>
              </p:cNvPr>
              <p:cNvSpPr/>
              <p:nvPr/>
            </p:nvSpPr>
            <p:spPr>
              <a:xfrm>
                <a:off x="574500" y="4084543"/>
                <a:ext cx="1600842" cy="646331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ক)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১০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15AECCE-09DE-4613-868E-036DCB7F7F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500" y="4084543"/>
                <a:ext cx="1600842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812DE4B0-4E03-4B31-BDD1-9F5D5FD3E9BB}"/>
                  </a:ext>
                </a:extLst>
              </p:cNvPr>
              <p:cNvSpPr/>
              <p:nvPr/>
            </p:nvSpPr>
            <p:spPr>
              <a:xfrm>
                <a:off x="2654577" y="4069828"/>
                <a:ext cx="1634316" cy="646331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খ)</a:t>
                </a:r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২০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812DE4B0-4E03-4B31-BDD1-9F5D5FD3E9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4577" y="4069828"/>
                <a:ext cx="1634316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05DB2488-3D39-43CA-843C-B3D71925F63C}"/>
                  </a:ext>
                </a:extLst>
              </p:cNvPr>
              <p:cNvSpPr/>
              <p:nvPr/>
            </p:nvSpPr>
            <p:spPr>
              <a:xfrm>
                <a:off x="4694378" y="4084543"/>
                <a:ext cx="1581255" cy="646331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গ)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১০০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05DB2488-3D39-43CA-843C-B3D71925F6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4378" y="4084543"/>
                <a:ext cx="1581255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98AF2475-3D04-4430-9797-67CE4601B7F5}"/>
                  </a:ext>
                </a:extLst>
              </p:cNvPr>
              <p:cNvSpPr/>
              <p:nvPr/>
            </p:nvSpPr>
            <p:spPr>
              <a:xfrm>
                <a:off x="6766972" y="4024164"/>
                <a:ext cx="1859427" cy="646331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ঘ)</a:t>
                </a:r>
                <a:r>
                  <a:rPr lang="pt-BR" sz="3600" b="1" dirty="0">
                    <a:solidFill>
                      <a:schemeClr val="tx1"/>
                    </a:solidFill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১০০০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98AF2475-3D04-4430-9797-67CE4601B7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6972" y="4024164"/>
                <a:ext cx="1859427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>
            <a:extLst>
              <a:ext uri="{FF2B5EF4-FFF2-40B4-BE49-F238E27FC236}">
                <a16:creationId xmlns:a16="http://schemas.microsoft.com/office/drawing/2014/main" id="{C92196C0-EDCC-49FA-B4D0-C96A0076C2A8}"/>
              </a:ext>
            </a:extLst>
          </p:cNvPr>
          <p:cNvSpPr/>
          <p:nvPr/>
        </p:nvSpPr>
        <p:spPr>
          <a:xfrm>
            <a:off x="9025780" y="4024164"/>
            <a:ext cx="2360917" cy="64624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C238C00-3DD3-4C87-8AE3-5CD69471FA82}"/>
                  </a:ext>
                </a:extLst>
              </p:cNvPr>
              <p:cNvSpPr txBox="1"/>
              <p:nvPr/>
            </p:nvSpPr>
            <p:spPr>
              <a:xfrm>
                <a:off x="335287" y="2895600"/>
                <a:ext cx="11617914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IN" sz="4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4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২।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শতকরা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হলো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এমন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একটি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ভগ্নাংশ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যার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হর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−−</m:t>
                    </m:r>
                  </m:oMath>
                </a14:m>
                <a:r>
                  <a:rPr lang="en-US" sz="40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C238C00-3DD3-4C87-8AE3-5CD69471FA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87" y="2895600"/>
                <a:ext cx="11617914" cy="769441"/>
              </a:xfrm>
              <a:prstGeom prst="rect">
                <a:avLst/>
              </a:prstGeom>
              <a:blipFill>
                <a:blip r:embed="rId9"/>
                <a:stretch>
                  <a:fillRect l="-2099" t="-15873" b="-373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/>
          <p:cNvSpPr txBox="1"/>
          <p:nvPr/>
        </p:nvSpPr>
        <p:spPr>
          <a:xfrm>
            <a:off x="5485006" y="4834229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92196C0-EDCC-49FA-B4D0-C96A0076C2A8}"/>
              </a:ext>
            </a:extLst>
          </p:cNvPr>
          <p:cNvSpPr/>
          <p:nvPr/>
        </p:nvSpPr>
        <p:spPr>
          <a:xfrm>
            <a:off x="8972860" y="4069828"/>
            <a:ext cx="2650672" cy="64633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57978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5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1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2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9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grpId="1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3"/>
                                            </p:cond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3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0"/>
                                            </p:cond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7"/>
                                            </p:cond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37" grpId="0" animBg="1"/>
      <p:bldP spid="38" grpId="0"/>
      <p:bldP spid="39" grpId="0" animBg="1"/>
      <p:bldP spid="42" grpId="0" animBg="1"/>
      <p:bldP spid="20" grpId="0"/>
      <p:bldP spid="17" grpId="0" animBg="1"/>
      <p:bldP spid="17" grpId="1" animBg="1"/>
      <p:bldP spid="17" grpId="2" animBg="1"/>
      <p:bldP spid="18" grpId="0" animBg="1"/>
      <p:bldP spid="19" grpId="0" animBg="1"/>
      <p:bldP spid="22" grpId="0" animBg="1"/>
      <p:bldP spid="23" grpId="0" animBg="1"/>
      <p:bldP spid="24" grpId="0" animBg="1"/>
      <p:bldP spid="25" grpId="0"/>
      <p:bldP spid="27" grpId="0" animBg="1"/>
      <p:bldP spid="27" grpId="1" animBg="1"/>
      <p:bldP spid="27" grpId="2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89738">
            <a:off x="5042368" y="-1125429"/>
            <a:ext cx="2795673" cy="58473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36CB553-94FB-407E-9610-DB4A410524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9812" y="2286000"/>
            <a:ext cx="5124472" cy="2616835"/>
          </a:xfrm>
          <a:prstGeom prst="rect">
            <a:avLst/>
          </a:prstGeom>
        </p:spPr>
      </p:pic>
      <p:pic>
        <p:nvPicPr>
          <p:cNvPr id="5" name="Picture 4" descr="F:\New folder (2)\Animated gif\img8.gif">
            <a:extLst>
              <a:ext uri="{FF2B5EF4-FFF2-40B4-BE49-F238E27FC236}">
                <a16:creationId xmlns:a16="http://schemas.microsoft.com/office/drawing/2014/main" id="{2031BD29-DBC7-4F08-82F9-E112BB8A753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948" y="970502"/>
            <a:ext cx="3274828" cy="182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F:\New folder (2)\Animated gif\img8.gif">
            <a:extLst>
              <a:ext uri="{FF2B5EF4-FFF2-40B4-BE49-F238E27FC236}">
                <a16:creationId xmlns:a16="http://schemas.microsoft.com/office/drawing/2014/main" id="{F1228068-1FBA-4930-BCD8-AE8397D438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275" y="4093798"/>
            <a:ext cx="3274828" cy="182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F:\New folder (2)\Animated gif\img8.gif">
            <a:extLst>
              <a:ext uri="{FF2B5EF4-FFF2-40B4-BE49-F238E27FC236}">
                <a16:creationId xmlns:a16="http://schemas.microsoft.com/office/drawing/2014/main" id="{71223450-9C09-4527-8E94-47555485484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8999" y="990380"/>
            <a:ext cx="3274828" cy="182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F:\New folder (2)\Animated gif\img8.gif">
            <a:extLst>
              <a:ext uri="{FF2B5EF4-FFF2-40B4-BE49-F238E27FC236}">
                <a16:creationId xmlns:a16="http://schemas.microsoft.com/office/drawing/2014/main" id="{58FDFCD8-C08B-405D-8180-FBA722249EC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912" y="4093798"/>
            <a:ext cx="3274828" cy="182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28129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0CD849F-F864-4BA7-9F65-2A9D8DD479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7" y="-112543"/>
            <a:ext cx="12163863" cy="678780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CC886E7-CF1F-4D8F-9AA0-DCDC59B1429B}"/>
              </a:ext>
            </a:extLst>
          </p:cNvPr>
          <p:cNvSpPr txBox="1"/>
          <p:nvPr/>
        </p:nvSpPr>
        <p:spPr>
          <a:xfrm>
            <a:off x="4266645" y="2209800"/>
            <a:ext cx="2234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D36ABC-7B11-4D94-B9C0-0C015B015BF8}"/>
              </a:ext>
            </a:extLst>
          </p:cNvPr>
          <p:cNvSpPr txBox="1"/>
          <p:nvPr/>
        </p:nvSpPr>
        <p:spPr>
          <a:xfrm>
            <a:off x="8431702" y="2819401"/>
            <a:ext cx="2336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B6A521-4FAC-4263-B097-F1822E454A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646" y="182740"/>
            <a:ext cx="10437812" cy="7289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694158E-0D0B-49DE-B07D-1E3D2F85343B}"/>
              </a:ext>
            </a:extLst>
          </p:cNvPr>
          <p:cNvSpPr txBox="1"/>
          <p:nvPr/>
        </p:nvSpPr>
        <p:spPr>
          <a:xfrm>
            <a:off x="386041" y="1424970"/>
            <a:ext cx="11134179" cy="132343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8000" b="1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r>
              <a:rPr lang="en-US" sz="8000" b="1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ক্লাসে</a:t>
            </a:r>
            <a:r>
              <a:rPr lang="en-US" sz="8000" b="1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8000" b="1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endParaRPr lang="en-US" sz="9600" b="1" dirty="0">
              <a:ln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971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53CF8D6-D19E-4580-B8DB-25904A5FE5B8}"/>
              </a:ext>
            </a:extLst>
          </p:cNvPr>
          <p:cNvSpPr txBox="1"/>
          <p:nvPr/>
        </p:nvSpPr>
        <p:spPr>
          <a:xfrm>
            <a:off x="8431702" y="2819401"/>
            <a:ext cx="2336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1ECEFE-8A09-477F-85CB-F8215CC58C27}"/>
              </a:ext>
            </a:extLst>
          </p:cNvPr>
          <p:cNvSpPr txBox="1"/>
          <p:nvPr/>
        </p:nvSpPr>
        <p:spPr>
          <a:xfrm>
            <a:off x="227012" y="3812178"/>
            <a:ext cx="6004366" cy="28007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মোহাম্মদ</a:t>
            </a:r>
            <a:r>
              <a:rPr lang="en-US" sz="36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মনিরুজ্জামান</a:t>
            </a:r>
            <a:endParaRPr lang="en-US" sz="3600" dirty="0">
              <a:ln w="3175"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2800" dirty="0">
              <a:ln w="3175"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রাজারচর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মোল্যাকান্দি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endParaRPr lang="en-US" sz="2800" dirty="0">
              <a:ln w="3175"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শিবচর,মাদারীপুর</a:t>
            </a:r>
            <a:endParaRPr lang="en-US" sz="2800" dirty="0">
              <a:ln w="3175"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মোবাইল:01721242319</a:t>
            </a:r>
          </a:p>
          <a:p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Email: mztutul2006@gmail.com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17C88AB-41B9-4F5C-AB70-9470D737A185}"/>
              </a:ext>
            </a:extLst>
          </p:cNvPr>
          <p:cNvGrpSpPr/>
          <p:nvPr/>
        </p:nvGrpSpPr>
        <p:grpSpPr>
          <a:xfrm>
            <a:off x="6475412" y="1617618"/>
            <a:ext cx="527022" cy="4605282"/>
            <a:chOff x="6788179" y="1941341"/>
            <a:chExt cx="1065299" cy="298235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8252E1A-F133-42B6-868F-3A9E6CFD3B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90" t="67328" r="20510" b="651"/>
            <a:stretch/>
          </p:blipFill>
          <p:spPr>
            <a:xfrm rot="16200000">
              <a:off x="6079889" y="3150106"/>
              <a:ext cx="2982353" cy="564824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5B76ED5-C8BB-4158-835E-E1D814D281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90" t="67328" r="20510" b="651"/>
            <a:stretch/>
          </p:blipFill>
          <p:spPr>
            <a:xfrm rot="16200000" flipV="1">
              <a:off x="5648315" y="3081205"/>
              <a:ext cx="2982353" cy="702626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>
            <a:off x="4519509" y="0"/>
            <a:ext cx="370850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6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প</a:t>
            </a:r>
            <a:r>
              <a:rPr lang="bn-IN" sz="6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রিচিতি</a:t>
            </a:r>
            <a:endParaRPr lang="en-US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161212" y="3810000"/>
            <a:ext cx="4992895" cy="23083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পঞ্চম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পাঠঃ-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শতকরা</a:t>
            </a:r>
            <a:endParaRPr lang="bn-BD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- ৫০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012" y="417444"/>
            <a:ext cx="2657442" cy="29017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1509268-419A-5C43-5D8D-E6DC969641B7}"/>
              </a:ext>
            </a:extLst>
          </p:cNvPr>
          <p:cNvSpPr txBox="1"/>
          <p:nvPr/>
        </p:nvSpPr>
        <p:spPr>
          <a:xfrm>
            <a:off x="6252918" y="1157408"/>
            <a:ext cx="4750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1703" y="756124"/>
            <a:ext cx="2444226" cy="2825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89080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5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 animBg="1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32012" y="457200"/>
            <a:ext cx="708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ধরণের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ভগ্নাংশ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শিখেছি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96" t="9119" r="15030" b="9118"/>
          <a:stretch/>
        </p:blipFill>
        <p:spPr>
          <a:xfrm flipH="1">
            <a:off x="519127" y="228600"/>
            <a:ext cx="1524000" cy="38862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9" t="9147" r="50301" b="9090"/>
          <a:stretch/>
        </p:blipFill>
        <p:spPr>
          <a:xfrm flipH="1">
            <a:off x="10673748" y="3387419"/>
            <a:ext cx="1440464" cy="317961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AAB7424-B524-4C2C-87A4-B9F229AD3939}"/>
              </a:ext>
            </a:extLst>
          </p:cNvPr>
          <p:cNvSpPr txBox="1"/>
          <p:nvPr/>
        </p:nvSpPr>
        <p:spPr>
          <a:xfrm>
            <a:off x="2016139" y="1460301"/>
            <a:ext cx="9525000" cy="7694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cs typeface="NikoshBAN" panose="02000000000000000000" pitchFamily="2" charset="0"/>
              </a:rPr>
              <a:t>স্যার</a:t>
            </a:r>
            <a:r>
              <a:rPr lang="en-US" sz="4400" dirty="0">
                <a:cs typeface="NikoshBAN" panose="02000000000000000000" pitchFamily="2" charset="0"/>
              </a:rPr>
              <a:t>, ২ </a:t>
            </a:r>
            <a:r>
              <a:rPr lang="en-US" sz="4400" dirty="0" err="1">
                <a:cs typeface="NikoshBAN" panose="02000000000000000000" pitchFamily="2" charset="0"/>
              </a:rPr>
              <a:t>ধরণের</a:t>
            </a:r>
            <a:r>
              <a:rPr lang="en-US" sz="4400" dirty="0">
                <a:cs typeface="NikoshBAN" panose="02000000000000000000" pitchFamily="2" charset="0"/>
              </a:rPr>
              <a:t>।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AAB7424-B524-4C2C-87A4-B9F229AD3939}"/>
              </a:ext>
            </a:extLst>
          </p:cNvPr>
          <p:cNvSpPr txBox="1"/>
          <p:nvPr/>
        </p:nvSpPr>
        <p:spPr>
          <a:xfrm>
            <a:off x="3475845" y="3822412"/>
            <a:ext cx="6705600" cy="7694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cs typeface="NikoshBAN" panose="02000000000000000000" pitchFamily="2" charset="0"/>
              </a:rPr>
              <a:t>সাধারণ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ভগ্নাংশ</a:t>
            </a:r>
            <a:r>
              <a:rPr lang="en-US" sz="4400" dirty="0">
                <a:cs typeface="NikoshBAN" panose="02000000000000000000" pitchFamily="2" charset="0"/>
              </a:rPr>
              <a:t> ও </a:t>
            </a:r>
            <a:r>
              <a:rPr lang="en-US" sz="4400" dirty="0" err="1">
                <a:cs typeface="NikoshBAN" panose="02000000000000000000" pitchFamily="2" charset="0"/>
              </a:rPr>
              <a:t>দশকিম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ভগ্নাংশ</a:t>
            </a:r>
            <a:r>
              <a:rPr lang="en-US" sz="4400" dirty="0">
                <a:cs typeface="NikoshBAN" panose="02000000000000000000" pitchFamily="2" charset="0"/>
              </a:rPr>
              <a:t>।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583D94-1657-4239-861B-D67222E2413C}"/>
              </a:ext>
            </a:extLst>
          </p:cNvPr>
          <p:cNvSpPr txBox="1"/>
          <p:nvPr/>
        </p:nvSpPr>
        <p:spPr>
          <a:xfrm>
            <a:off x="2551112" y="2732644"/>
            <a:ext cx="708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875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 animBg="1"/>
      <p:bldP spid="17" grpId="0" animBg="1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68646" y="1057076"/>
            <a:ext cx="8097766" cy="12003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7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</a:t>
            </a:r>
            <a:r>
              <a:rPr lang="en-US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শিখব</a:t>
            </a:r>
            <a:r>
              <a:rPr lang="en-US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-	</a:t>
            </a:r>
            <a:endParaRPr lang="bn-BD" sz="7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68646" y="2743200"/>
            <a:ext cx="558316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শতকরা</a:t>
            </a:r>
            <a:endParaRPr lang="en-US" sz="6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50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77247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68646" y="1057076"/>
            <a:ext cx="8097766" cy="12003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7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আমাদের</a:t>
            </a:r>
            <a:r>
              <a:rPr lang="en-US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	</a:t>
            </a:r>
            <a:endParaRPr lang="bn-BD" sz="7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68646" y="2743200"/>
            <a:ext cx="558316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শতকরার</a:t>
            </a:r>
            <a:r>
              <a:rPr lang="en-US" sz="6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ধারণা</a:t>
            </a:r>
            <a:endParaRPr lang="en-US" sz="6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50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05956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5212" y="2357999"/>
            <a:ext cx="9677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৩.৬.১ </a:t>
            </a:r>
            <a:r>
              <a:rPr lang="as-IN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শতকরা এর ধারণা লাভ করে প্রতীকের সাহায্যে প্রকাশ করতে পারবে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60800" y="857071"/>
            <a:ext cx="29956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7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89012" y="4114800"/>
            <a:ext cx="967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৩.৬.২ </a:t>
            </a:r>
            <a:r>
              <a:rPr lang="as-IN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শতকরা কে সাধারণ ভগ্নাংশে রূপান্তর করতে পারবে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861617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CB75D95-19B0-499F-A149-F737593048AE}"/>
              </a:ext>
            </a:extLst>
          </p:cNvPr>
          <p:cNvSpPr txBox="1"/>
          <p:nvPr/>
        </p:nvSpPr>
        <p:spPr>
          <a:xfrm>
            <a:off x="1217612" y="457200"/>
            <a:ext cx="10363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s-IN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ধরো কোন বিদ্যাল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য়ে</a:t>
            </a:r>
            <a:r>
              <a:rPr lang="as-IN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 চতুর্থ শ্রে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ণিতে</a:t>
            </a:r>
            <a:r>
              <a:rPr lang="as-IN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৫০ জন শিক্ষার্থীর মধ্যে ২০ জন ছাত্রী এবং পঞ্চম শ্রে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ণিতে</a:t>
            </a:r>
            <a:r>
              <a:rPr lang="as-IN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 ২৫ জন শিক্ষার্থীর মধ্যে 12 জন ছাত্রী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as-IN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তুলনামূলক কোন শ্রেণীতে বেশি ছাত্রী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506545-27E3-49DD-BE34-A521F622B668}"/>
              </a:ext>
            </a:extLst>
          </p:cNvPr>
          <p:cNvSpPr txBox="1"/>
          <p:nvPr/>
        </p:nvSpPr>
        <p:spPr>
          <a:xfrm>
            <a:off x="1331912" y="2895600"/>
            <a:ext cx="9525000" cy="7694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cs typeface="NikoshBAN" panose="02000000000000000000" pitchFamily="2" charset="0"/>
              </a:rPr>
              <a:t>কোন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শ্রেণিতে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ছাত্রী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সংখ্যা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বেশি</a:t>
            </a:r>
            <a:r>
              <a:rPr lang="en-US" sz="4400" dirty="0">
                <a:cs typeface="NikoshBAN" panose="02000000000000000000" pitchFamily="2" charset="0"/>
              </a:rPr>
              <a:t>?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13C83F-6818-4C4B-B7E0-A227292C2A1F}"/>
              </a:ext>
            </a:extLst>
          </p:cNvPr>
          <p:cNvSpPr txBox="1"/>
          <p:nvPr/>
        </p:nvSpPr>
        <p:spPr>
          <a:xfrm>
            <a:off x="1304924" y="4487209"/>
            <a:ext cx="9525000" cy="7694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cs typeface="NikoshBAN" panose="02000000000000000000" pitchFamily="2" charset="0"/>
              </a:rPr>
              <a:t>কোন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শ্রেণিতে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তুলনামূলক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ছাত্রী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সংখ্যা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বেশি</a:t>
            </a:r>
            <a:r>
              <a:rPr lang="en-US" sz="4400" dirty="0">
                <a:cs typeface="NikoshBAN" panose="02000000000000000000" pitchFamily="2" charset="0"/>
              </a:rPr>
              <a:t>?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737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6D09020-E7E1-4CAB-8D89-B3D27CBD6599}"/>
              </a:ext>
            </a:extLst>
          </p:cNvPr>
          <p:cNvSpPr txBox="1"/>
          <p:nvPr/>
        </p:nvSpPr>
        <p:spPr>
          <a:xfrm>
            <a:off x="2345500" y="76521"/>
            <a:ext cx="7238998" cy="7694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cs typeface="NikoshBAN" panose="02000000000000000000" pitchFamily="2" charset="0"/>
              </a:rPr>
              <a:t>নিচের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সারণি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লক্ষ্য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করি</a:t>
            </a:r>
            <a:r>
              <a:rPr lang="en-US" sz="4400" dirty="0">
                <a:cs typeface="NikoshBAN" panose="02000000000000000000" pitchFamily="2" charset="0"/>
              </a:rPr>
              <a:t>-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105780E-815D-423F-8B7B-5E7C0F8AFFA2}"/>
              </a:ext>
            </a:extLst>
          </p:cNvPr>
          <p:cNvGrpSpPr/>
          <p:nvPr/>
        </p:nvGrpSpPr>
        <p:grpSpPr>
          <a:xfrm>
            <a:off x="2170112" y="1752600"/>
            <a:ext cx="7848600" cy="2299832"/>
            <a:chOff x="2466740" y="2003811"/>
            <a:chExt cx="7848600" cy="2299832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C27B9639-CF5B-4069-AA91-57ACE1E03734}"/>
                </a:ext>
              </a:extLst>
            </p:cNvPr>
            <p:cNvGrpSpPr/>
            <p:nvPr/>
          </p:nvGrpSpPr>
          <p:grpSpPr>
            <a:xfrm>
              <a:off x="2466740" y="2026885"/>
              <a:ext cx="7848600" cy="2209800"/>
              <a:chOff x="2436812" y="2057400"/>
              <a:chExt cx="7848600" cy="2209800"/>
            </a:xfrm>
          </p:grpSpPr>
          <p:cxnSp>
            <p:nvCxnSpPr>
              <p:cNvPr id="4" name="Straight Connector 3">
                <a:extLst>
                  <a:ext uri="{FF2B5EF4-FFF2-40B4-BE49-F238E27FC236}">
                    <a16:creationId xmlns:a16="http://schemas.microsoft.com/office/drawing/2014/main" id="{60C88A03-E151-439A-B4E3-CE2BC177B291}"/>
                  </a:ext>
                </a:extLst>
              </p:cNvPr>
              <p:cNvCxnSpPr/>
              <p:nvPr/>
            </p:nvCxnSpPr>
            <p:spPr>
              <a:xfrm>
                <a:off x="2436812" y="2057400"/>
                <a:ext cx="7848600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Straight Connector 5">
                <a:extLst>
                  <a:ext uri="{FF2B5EF4-FFF2-40B4-BE49-F238E27FC236}">
                    <a16:creationId xmlns:a16="http://schemas.microsoft.com/office/drawing/2014/main" id="{F7AAFEFA-D1B6-4A06-9950-83EF32AC09A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6812" y="2057400"/>
                <a:ext cx="0" cy="220980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BD423924-D000-4565-B7C7-3637E8008418}"/>
                  </a:ext>
                </a:extLst>
              </p:cNvPr>
              <p:cNvCxnSpPr/>
              <p:nvPr/>
            </p:nvCxnSpPr>
            <p:spPr>
              <a:xfrm>
                <a:off x="2436812" y="2794000"/>
                <a:ext cx="7848600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67256D51-953F-4DE9-831C-FEA3348D49B4}"/>
                  </a:ext>
                </a:extLst>
              </p:cNvPr>
              <p:cNvCxnSpPr/>
              <p:nvPr/>
            </p:nvCxnSpPr>
            <p:spPr>
              <a:xfrm>
                <a:off x="2436812" y="3530600"/>
                <a:ext cx="7848600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08061010-5D37-4E23-8CE6-C1CFC5CF02AC}"/>
                  </a:ext>
                </a:extLst>
              </p:cNvPr>
              <p:cNvCxnSpPr/>
              <p:nvPr/>
            </p:nvCxnSpPr>
            <p:spPr>
              <a:xfrm>
                <a:off x="2436812" y="4267200"/>
                <a:ext cx="7848600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478EE87F-A8AA-4C90-BA18-5266D50B864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30528" y="2057400"/>
                <a:ext cx="0" cy="220980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C2AD38B1-683F-4548-94CE-9BD4D825D6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4245" y="2057400"/>
                <a:ext cx="0" cy="220980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9BC1ED55-20B8-470B-B661-81D97339329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217962" y="2057400"/>
                <a:ext cx="0" cy="220980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034A9CF-8035-4BCA-B3E7-A34AA02A9362}"/>
                </a:ext>
              </a:extLst>
            </p:cNvPr>
            <p:cNvSpPr/>
            <p:nvPr/>
          </p:nvSpPr>
          <p:spPr>
            <a:xfrm>
              <a:off x="3124582" y="2100472"/>
              <a:ext cx="1215000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1003">
              <a:schemeClr val="lt1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en-US" sz="4000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শ্রেণি</a:t>
              </a:r>
              <a:endParaRPr lang="en-US" sz="4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3DF419C-7DBB-4EFE-BD90-C9F6061A25DF}"/>
                </a:ext>
              </a:extLst>
            </p:cNvPr>
            <p:cNvSpPr/>
            <p:nvPr/>
          </p:nvSpPr>
          <p:spPr>
            <a:xfrm>
              <a:off x="5102224" y="2003811"/>
              <a:ext cx="2410677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1003">
              <a:schemeClr val="lt1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en-US" sz="4000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মোট</a:t>
              </a:r>
              <a:r>
                <a:rPr lang="en-US" sz="40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শিক্ষার্থী</a:t>
              </a:r>
              <a:endParaRPr lang="en-US" sz="4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D5CA0F5-5A5B-44E9-90F0-FE643FE019EA}"/>
                </a:ext>
              </a:extLst>
            </p:cNvPr>
            <p:cNvSpPr/>
            <p:nvPr/>
          </p:nvSpPr>
          <p:spPr>
            <a:xfrm>
              <a:off x="8402200" y="2100472"/>
              <a:ext cx="1215000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1003">
              <a:schemeClr val="lt1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en-US" sz="4000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ছাত্রী</a:t>
              </a:r>
              <a:endParaRPr lang="en-US" sz="4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990DDEF-9EBC-49E4-9A36-27ABE9E54784}"/>
                </a:ext>
              </a:extLst>
            </p:cNvPr>
            <p:cNvSpPr/>
            <p:nvPr/>
          </p:nvSpPr>
          <p:spPr>
            <a:xfrm>
              <a:off x="2756428" y="2796469"/>
              <a:ext cx="1973719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1003">
              <a:schemeClr val="lt1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en-US" sz="4000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চতুর্থ</a:t>
              </a:r>
              <a:r>
                <a:rPr lang="en-US" sz="40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শ্রেণি</a:t>
              </a:r>
              <a:endParaRPr lang="en-US" sz="4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47C9AB3-1B44-4BE5-AAAA-D9F50028432A}"/>
                </a:ext>
              </a:extLst>
            </p:cNvPr>
            <p:cNvSpPr/>
            <p:nvPr/>
          </p:nvSpPr>
          <p:spPr>
            <a:xfrm>
              <a:off x="2696098" y="3501886"/>
              <a:ext cx="1973719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1003">
              <a:schemeClr val="lt1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en-US" sz="4000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পঞ্চম</a:t>
              </a:r>
              <a:r>
                <a:rPr lang="en-US" sz="40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শ্রেণি</a:t>
              </a:r>
              <a:endParaRPr lang="en-US" sz="4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3747B1A3-2F1B-40D5-A3CC-68FECA644960}"/>
                </a:ext>
              </a:extLst>
            </p:cNvPr>
            <p:cNvSpPr/>
            <p:nvPr/>
          </p:nvSpPr>
          <p:spPr>
            <a:xfrm>
              <a:off x="6094412" y="2756712"/>
              <a:ext cx="751879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1003">
              <a:schemeClr val="lt1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en-US" sz="40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৫০</a:t>
              </a:r>
              <a:endParaRPr lang="en-US" sz="4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86938B7-BAE1-4DFC-A7B0-A34993F83093}"/>
                </a:ext>
              </a:extLst>
            </p:cNvPr>
            <p:cNvSpPr/>
            <p:nvPr/>
          </p:nvSpPr>
          <p:spPr>
            <a:xfrm>
              <a:off x="8622932" y="3595757"/>
              <a:ext cx="751879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1003">
              <a:schemeClr val="lt1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en-US" sz="40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১২</a:t>
              </a:r>
              <a:endParaRPr lang="en-US" sz="4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3CC7721-BEE9-48A0-84D9-846E98088C47}"/>
                </a:ext>
              </a:extLst>
            </p:cNvPr>
            <p:cNvSpPr/>
            <p:nvPr/>
          </p:nvSpPr>
          <p:spPr>
            <a:xfrm>
              <a:off x="6015101" y="3492500"/>
              <a:ext cx="751879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1003">
              <a:schemeClr val="lt1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en-US" sz="40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২৫</a:t>
              </a:r>
              <a:endParaRPr lang="en-US" sz="4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D452DE61-CAA1-42B9-B3A4-D6B253959B97}"/>
                </a:ext>
              </a:extLst>
            </p:cNvPr>
            <p:cNvSpPr/>
            <p:nvPr/>
          </p:nvSpPr>
          <p:spPr>
            <a:xfrm>
              <a:off x="8633760" y="2822714"/>
              <a:ext cx="751879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1003">
              <a:schemeClr val="lt1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en-US" sz="40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২০</a:t>
              </a:r>
              <a:endParaRPr lang="en-US" sz="4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0180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5561</TotalTime>
  <Words>421</Words>
  <Application>Microsoft Office PowerPoint</Application>
  <PresentationFormat>Custom</PresentationFormat>
  <Paragraphs>90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Calibri</vt:lpstr>
      <vt:lpstr>Cambria Math</vt:lpstr>
      <vt:lpstr>Harlow Solid Italic</vt:lpstr>
      <vt:lpstr>NikoshBAN</vt:lpstr>
      <vt:lpstr>Symbol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MUSHFIKAH</dc:creator>
  <cp:lastModifiedBy>Huzayfa LC</cp:lastModifiedBy>
  <cp:revision>381</cp:revision>
  <dcterms:created xsi:type="dcterms:W3CDTF">2006-08-16T00:00:00Z</dcterms:created>
  <dcterms:modified xsi:type="dcterms:W3CDTF">2026-07-27T23:54:39Z</dcterms:modified>
</cp:coreProperties>
</file>