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66" r:id="rId2"/>
    <p:sldId id="267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8" r:id="rId12"/>
  </p:sldIdLst>
  <p:sldSz cx="12192000" cy="6858000"/>
  <p:notesSz cx="6858000" cy="9144000"/>
  <p:embeddedFontLst>
    <p:embeddedFont>
      <p:font typeface="SolaimanLipi" charset="0"/>
      <p:regular r:id="rId14"/>
    </p:embeddedFont>
    <p:embeddedFont>
      <p:font typeface="Calibri" pitchFamily="34" charset="0"/>
      <p:regular r:id="rId15"/>
      <p:bold r:id="rId16"/>
      <p:italic r:id="rId17"/>
      <p:boldItalic r:id="rId18"/>
    </p:embeddedFont>
    <p:embeddedFont>
      <p:font typeface="Poppins" charset="0"/>
      <p:regular r:id="rId19"/>
      <p:bold r:id="rId20"/>
      <p:italic r:id="rId21"/>
      <p:boldItalic r:id="rId22"/>
    </p:embeddedFont>
    <p:embeddedFont>
      <p:font typeface="Hind Siliguri" charset="0"/>
      <p:regular r:id="rId23"/>
      <p:bold r:id="rId24"/>
    </p:embeddedFont>
    <p:embeddedFont>
      <p:font typeface="Hind Siliguri SemiBold" charset="0"/>
      <p:regular r:id="rId25"/>
      <p:bold r:id="rId26"/>
    </p:embeddedFont>
    <p:embeddedFont>
      <p:font typeface="Noto Serif Bengali" charset="0"/>
      <p:regular r:id="rId27"/>
      <p:bold r:id="rId28"/>
    </p:embeddedFont>
    <p:embeddedFont>
      <p:font typeface="Hind Siliguri Medium" charset="0"/>
      <p:regular r:id="rId29"/>
      <p:bold r:id="rId30"/>
    </p:embeddedFont>
    <p:embeddedFont>
      <p:font typeface="Noto Serif Bengali SemiBold" charset="0"/>
      <p:regular r:id="rId31"/>
      <p:bold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-629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font" Target="fonts/font19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font" Target="fonts/font1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3793585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938926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4025422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0" y="0"/>
            <a:ext cx="12192000" cy="142875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SolaimanLipi" panose="03000609000000000000" pitchFamily="65" charset="0"/>
              <a:ea typeface="Calibri"/>
              <a:cs typeface="SolaimanLipi" panose="03000609000000000000" pitchFamily="65" charset="0"/>
              <a:sym typeface="Calibri"/>
            </a:endParaRPr>
          </a:p>
        </p:txBody>
      </p:sp>
      <p:sp>
        <p:nvSpPr>
          <p:cNvPr id="85" name="Google Shape;85;p13"/>
          <p:cNvSpPr txBox="1"/>
          <p:nvPr/>
        </p:nvSpPr>
        <p:spPr>
          <a:xfrm>
            <a:off x="1595437" y="2369641"/>
            <a:ext cx="9001125" cy="981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75" b="1" i="0" u="none" strike="noStrike" cap="none">
                <a:solidFill>
                  <a:srgbClr val="1E293B"/>
                </a:solidFill>
                <a:latin typeface="SolaimanLipi" panose="03000609000000000000" pitchFamily="65" charset="0"/>
                <a:ea typeface="Poppins"/>
                <a:cs typeface="SolaimanLipi" panose="03000609000000000000" pitchFamily="65" charset="0"/>
                <a:sym typeface="Poppins"/>
              </a:rPr>
              <a:t>আজকের ক্লাসে </a:t>
            </a:r>
            <a:r>
              <a:rPr lang="en-US" sz="6375" b="1" i="0" u="none" strike="noStrike" cap="none">
                <a:solidFill>
                  <a:srgbClr val="3B82F6"/>
                </a:solidFill>
                <a:latin typeface="SolaimanLipi" panose="03000609000000000000" pitchFamily="65" charset="0"/>
                <a:ea typeface="Poppins"/>
                <a:cs typeface="SolaimanLipi" panose="03000609000000000000" pitchFamily="65" charset="0"/>
                <a:sym typeface="Poppins"/>
              </a:rPr>
              <a:t>স্বাগতম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86" name="Google Shape;86;p13"/>
          <p:cNvSpPr txBox="1"/>
          <p:nvPr/>
        </p:nvSpPr>
        <p:spPr>
          <a:xfrm>
            <a:off x="1809750" y="3893641"/>
            <a:ext cx="8572500" cy="1181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আমাদের শিক্ষা ও শেখার এই যাত্রায় তোমাদের সবাইকে পেয়ে আমরা অত্যন্ত আনন্দিত। চলো, নতুন কিছু শিখি!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64352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5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0"/>
          <p:cNvSpPr txBox="1"/>
          <p:nvPr/>
        </p:nvSpPr>
        <p:spPr>
          <a:xfrm>
            <a:off x="305276" y="2317402"/>
            <a:ext cx="1158144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>
                <a:solidFill>
                  <a:srgbClr val="022C22"/>
                </a:solidFill>
                <a:latin typeface="SolaimanLipi" panose="03000609000000000000" pitchFamily="65" charset="0"/>
                <a:ea typeface="Noto Serif Bengali"/>
                <a:cs typeface="SolaimanLipi" panose="03000609000000000000" pitchFamily="65" charset="0"/>
                <a:sym typeface="Noto Serif Bengali"/>
              </a:rPr>
              <a:t>পাঠ মূল্যায়ন ও প্রশ্নোত্তর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88" name="Google Shape;188;p20"/>
          <p:cNvSpPr txBox="1"/>
          <p:nvPr/>
        </p:nvSpPr>
        <p:spPr>
          <a:xfrm>
            <a:off x="581025" y="3250852"/>
            <a:ext cx="11029950" cy="443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4B5563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আখিরাত সম্পর্কে আমরা যা জানলাম, তা থেকে চলো নিজেদের একটু যাচাই করে নিই—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pic>
        <p:nvPicPr>
          <p:cNvPr id="189" name="Google Shape;189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14412" y="3997523"/>
            <a:ext cx="2476500" cy="54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81412" y="3997523"/>
            <a:ext cx="3600450" cy="54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472362" y="3997523"/>
            <a:ext cx="3705225" cy="542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" grpId="0"/>
      <p:bldP spid="18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0" y="0"/>
            <a:ext cx="12192000" cy="142875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3"/>
          <p:cNvSpPr txBox="1"/>
          <p:nvPr/>
        </p:nvSpPr>
        <p:spPr>
          <a:xfrm>
            <a:off x="1595437" y="2198042"/>
            <a:ext cx="9001125" cy="981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75" b="1" i="0" u="none" strike="noStrike" cap="none" dirty="0" err="1">
                <a:solidFill>
                  <a:srgbClr val="1E293B"/>
                </a:solidFill>
                <a:latin typeface="SolaimanLipi" panose="03000609000000000000" pitchFamily="65" charset="0"/>
                <a:ea typeface="Poppins"/>
                <a:cs typeface="SolaimanLipi" panose="03000609000000000000" pitchFamily="65" charset="0"/>
                <a:sym typeface="Poppins"/>
              </a:rPr>
              <a:t>ধন্যবাদ</a:t>
            </a:r>
            <a:endParaRPr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86" name="Google Shape;86;p13"/>
          <p:cNvSpPr txBox="1"/>
          <p:nvPr/>
        </p:nvSpPr>
        <p:spPr>
          <a:xfrm>
            <a:off x="1809750" y="3722042"/>
            <a:ext cx="8572500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আজকের</a:t>
            </a:r>
            <a:r>
              <a:rPr lang="en-US" sz="2400" b="0" i="0" u="none" strike="noStrike" cap="none" dirty="0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2400" b="0" i="0" u="none" strike="noStrike" cap="none" dirty="0" err="1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ক্লাসে</a:t>
            </a:r>
            <a:r>
              <a:rPr lang="en-US" sz="2400" b="0" i="0" u="none" strike="noStrike" cap="none" dirty="0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2400" b="0" i="0" u="none" strike="noStrike" cap="none" dirty="0" err="1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অংশগ্রহণ</a:t>
            </a:r>
            <a:r>
              <a:rPr lang="en-US" sz="2400" b="0" i="0" u="none" strike="noStrike" cap="none" dirty="0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2400" b="0" i="0" u="none" strike="noStrike" cap="none" dirty="0" err="1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করার</a:t>
            </a:r>
            <a:r>
              <a:rPr lang="en-US" sz="2400" b="0" i="0" u="none" strike="noStrike" cap="none" dirty="0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2400" b="0" i="0" u="none" strike="noStrike" cap="none" dirty="0" err="1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জন্য</a:t>
            </a:r>
            <a:r>
              <a:rPr lang="en-US" sz="2400" b="0" i="0" u="none" strike="noStrike" cap="none" dirty="0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2400" b="0" i="0" u="none" strike="noStrike" cap="none" dirty="0" err="1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তোমাদের</a:t>
            </a:r>
            <a:r>
              <a:rPr lang="en-US" sz="2400" b="0" i="0" u="none" strike="noStrike" cap="none" dirty="0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2400" b="0" i="0" u="none" strike="noStrike" cap="none" dirty="0" err="1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সবাইকে</a:t>
            </a:r>
            <a:r>
              <a:rPr lang="en-US" sz="2400" b="0" i="0" u="none" strike="noStrike" cap="none" dirty="0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2400" b="1" i="0" u="none" strike="noStrike" cap="none" dirty="0" err="1">
                <a:solidFill>
                  <a:srgbClr val="3B82F6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অনেক</a:t>
            </a:r>
            <a:r>
              <a:rPr lang="en-US" sz="2400" b="1" i="0" u="none" strike="noStrike" cap="none" dirty="0">
                <a:solidFill>
                  <a:srgbClr val="3B82F6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2400" b="1" i="0" u="none" strike="noStrike" cap="none" dirty="0" err="1">
                <a:solidFill>
                  <a:srgbClr val="3B82F6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ধন্যবাদ</a:t>
            </a:r>
            <a:r>
              <a:rPr lang="en-US" sz="2400" b="0" i="0" u="none" strike="noStrike" cap="none" dirty="0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। </a:t>
            </a:r>
            <a:r>
              <a:rPr lang="en-US" sz="2400" b="0" i="0" u="none" strike="noStrike" cap="none" dirty="0" err="1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তোমরা</a:t>
            </a:r>
            <a:r>
              <a:rPr lang="en-US" sz="2400" b="0" i="0" u="none" strike="noStrike" cap="none" dirty="0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2400" b="0" i="0" u="none" strike="noStrike" cap="none" dirty="0" err="1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খুব</a:t>
            </a:r>
            <a:r>
              <a:rPr lang="en-US" sz="2400" b="0" i="0" u="none" strike="noStrike" cap="none" dirty="0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2400" b="0" i="0" u="none" strike="noStrike" cap="none" dirty="0" err="1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দারুণ</a:t>
            </a:r>
            <a:r>
              <a:rPr lang="en-US" sz="2400" b="0" i="0" u="none" strike="noStrike" cap="none" dirty="0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2400" b="0" i="0" u="none" strike="noStrike" cap="none" dirty="0" err="1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কাজ</a:t>
            </a:r>
            <a:r>
              <a:rPr lang="en-US" sz="2400" b="0" i="0" u="none" strike="noStrike" cap="none" dirty="0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2400" b="0" i="0" u="none" strike="noStrike" cap="none" dirty="0" err="1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করেছ</a:t>
            </a:r>
            <a:r>
              <a:rPr lang="en-US" sz="2400" b="0" i="0" u="none" strike="noStrike" cap="none" dirty="0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! </a:t>
            </a:r>
            <a:r>
              <a:rPr lang="en-US" sz="2400" b="0" i="0" u="none" strike="noStrike" cap="none" dirty="0" err="1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কোনো</a:t>
            </a:r>
            <a:r>
              <a:rPr lang="en-US" sz="2400" b="0" i="0" u="none" strike="noStrike" cap="none" dirty="0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2400" b="0" i="0" u="none" strike="noStrike" cap="none" dirty="0" err="1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প্রশ্ন</a:t>
            </a:r>
            <a:r>
              <a:rPr lang="en-US" sz="2400" b="0" i="0" u="none" strike="noStrike" cap="none" dirty="0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2400" b="0" i="0" u="none" strike="noStrike" cap="none" dirty="0" err="1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থাকলে</a:t>
            </a:r>
            <a:r>
              <a:rPr lang="en-US" sz="2400" b="0" i="0" u="none" strike="noStrike" cap="none" dirty="0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2400" b="0" i="0" u="none" strike="noStrike" cap="none" dirty="0" err="1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নির্দ্বিধায়</a:t>
            </a:r>
            <a:r>
              <a:rPr lang="en-US" sz="2400" b="0" i="0" u="none" strike="noStrike" cap="none" dirty="0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2400" b="0" i="0" u="none" strike="noStrike" cap="none" dirty="0" err="1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জিজ্ঞাসা</a:t>
            </a:r>
            <a:r>
              <a:rPr lang="en-US" sz="2400" b="0" i="0" u="none" strike="noStrike" cap="none" dirty="0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2400" b="0" i="0" u="none" strike="noStrike" cap="none" dirty="0" err="1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করতে</a:t>
            </a:r>
            <a:r>
              <a:rPr lang="en-US" sz="2400" b="0" i="0" u="none" strike="noStrike" cap="none" dirty="0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2400" b="0" i="0" u="none" strike="noStrike" cap="none" dirty="0" err="1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পারো</a:t>
            </a:r>
            <a:r>
              <a:rPr lang="en-US" sz="2400" b="0" i="0" u="none" strike="noStrike" cap="none" dirty="0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।</a:t>
            </a:r>
            <a:endParaRPr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20618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5" grpId="0"/>
      <p:bldP spid="8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39500" y="-476250"/>
            <a:ext cx="1428750" cy="142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762000" y="5238750"/>
            <a:ext cx="2381250" cy="238125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3"/>
          <p:cNvSpPr txBox="1"/>
          <p:nvPr/>
        </p:nvSpPr>
        <p:spPr>
          <a:xfrm>
            <a:off x="4614861" y="1889920"/>
            <a:ext cx="2962275" cy="68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 smtClean="0">
                <a:solidFill>
                  <a:srgbClr val="FEF08A"/>
                </a:solidFill>
                <a:latin typeface="SolaimanLipi" pitchFamily="66" charset="0"/>
                <a:cs typeface="SolaimanLipi" pitchFamily="66" charset="0"/>
                <a:sym typeface="Hind Siliguri SemiBold"/>
              </a:rPr>
              <a:t>শিক্ষক</a:t>
            </a:r>
            <a:r>
              <a:rPr lang="en-US" sz="2800" dirty="0" smtClean="0">
                <a:solidFill>
                  <a:srgbClr val="FEF08A"/>
                </a:solidFill>
                <a:latin typeface="SolaimanLipi" pitchFamily="66" charset="0"/>
                <a:cs typeface="SolaimanLipi" pitchFamily="66" charset="0"/>
                <a:sym typeface="Hind Siliguri SemiBold"/>
              </a:rPr>
              <a:t> </a:t>
            </a:r>
            <a:r>
              <a:rPr lang="en-US" sz="2800" dirty="0" err="1" smtClean="0">
                <a:solidFill>
                  <a:srgbClr val="FEF08A"/>
                </a:solidFill>
                <a:latin typeface="SolaimanLipi" pitchFamily="66" charset="0"/>
                <a:cs typeface="SolaimanLipi" pitchFamily="66" charset="0"/>
                <a:sym typeface="Hind Siliguri SemiBold"/>
              </a:rPr>
              <a:t>পরিচিতি</a:t>
            </a:r>
            <a:endParaRPr sz="2400" dirty="0">
              <a:latin typeface="SolaimanLipi" pitchFamily="66" charset="0"/>
              <a:cs typeface="SolaimanLipi" pitchFamily="66" charset="0"/>
            </a:endParaRPr>
          </a:p>
        </p:txBody>
      </p:sp>
      <p:sp>
        <p:nvSpPr>
          <p:cNvPr id="88" name="Google Shape;88;p13"/>
          <p:cNvSpPr txBox="1"/>
          <p:nvPr/>
        </p:nvSpPr>
        <p:spPr>
          <a:xfrm>
            <a:off x="2024709" y="2782297"/>
            <a:ext cx="8142580" cy="86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25" b="1" i="0" u="none" strike="noStrike" cap="none" dirty="0" err="1" smtClean="0">
                <a:solidFill>
                  <a:srgbClr val="FFFFFF"/>
                </a:solidFill>
                <a:latin typeface="SolaimanLipi" pitchFamily="66" charset="0"/>
                <a:ea typeface="Noto Serif Bengali"/>
                <a:cs typeface="SolaimanLipi" pitchFamily="66" charset="0"/>
                <a:sym typeface="Noto Serif Bengali"/>
              </a:rPr>
              <a:t>মোঃ</a:t>
            </a:r>
            <a:r>
              <a:rPr lang="en-US" sz="5625" b="1" i="0" u="none" strike="noStrike" cap="none" dirty="0" smtClean="0">
                <a:solidFill>
                  <a:srgbClr val="FFFFFF"/>
                </a:solidFill>
                <a:latin typeface="SolaimanLipi" pitchFamily="66" charset="0"/>
                <a:ea typeface="Noto Serif Bengali"/>
                <a:cs typeface="SolaimanLipi" pitchFamily="66" charset="0"/>
                <a:sym typeface="Noto Serif Bengali"/>
              </a:rPr>
              <a:t> </a:t>
            </a:r>
            <a:r>
              <a:rPr lang="en-US" sz="5625" b="1" dirty="0" err="1" smtClean="0">
                <a:solidFill>
                  <a:srgbClr val="FFFFFF"/>
                </a:solidFill>
                <a:latin typeface="SolaimanLipi" pitchFamily="66" charset="0"/>
                <a:ea typeface="Noto Serif Bengali"/>
                <a:cs typeface="SolaimanLipi" pitchFamily="66" charset="0"/>
                <a:sym typeface="Noto Serif Bengali"/>
              </a:rPr>
              <a:t>নূরুল</a:t>
            </a:r>
            <a:r>
              <a:rPr lang="en-US" sz="5625" b="1" dirty="0" smtClean="0">
                <a:solidFill>
                  <a:srgbClr val="FFFFFF"/>
                </a:solidFill>
                <a:latin typeface="SolaimanLipi" pitchFamily="66" charset="0"/>
                <a:ea typeface="Noto Serif Bengali"/>
                <a:cs typeface="SolaimanLipi" pitchFamily="66" charset="0"/>
                <a:sym typeface="Noto Serif Bengali"/>
              </a:rPr>
              <a:t> </a:t>
            </a:r>
            <a:r>
              <a:rPr lang="en-US" sz="5625" b="1" dirty="0" err="1" smtClean="0">
                <a:solidFill>
                  <a:srgbClr val="FFFFFF"/>
                </a:solidFill>
                <a:latin typeface="SolaimanLipi" pitchFamily="66" charset="0"/>
                <a:ea typeface="Noto Serif Bengali"/>
                <a:cs typeface="SolaimanLipi" pitchFamily="66" charset="0"/>
                <a:sym typeface="Noto Serif Bengali"/>
              </a:rPr>
              <a:t>আমি</a:t>
            </a:r>
            <a:r>
              <a:rPr lang="en-US" sz="5625" b="1" i="0" u="none" strike="noStrike" cap="none" dirty="0" err="1" smtClean="0">
                <a:solidFill>
                  <a:srgbClr val="FFFFFF"/>
                </a:solidFill>
                <a:latin typeface="SolaimanLipi" pitchFamily="66" charset="0"/>
                <a:ea typeface="Noto Serif Bengali"/>
                <a:cs typeface="SolaimanLipi" pitchFamily="66" charset="0"/>
                <a:sym typeface="Noto Serif Bengali"/>
              </a:rPr>
              <a:t>ন</a:t>
            </a:r>
            <a:endParaRPr dirty="0">
              <a:latin typeface="SolaimanLipi" pitchFamily="66" charset="0"/>
              <a:cs typeface="SolaimanLipi" pitchFamily="66" charset="0"/>
            </a:endParaRPr>
          </a:p>
        </p:txBody>
      </p:sp>
      <p:sp>
        <p:nvSpPr>
          <p:cNvPr id="89" name="Google Shape;89;p13"/>
          <p:cNvSpPr txBox="1"/>
          <p:nvPr/>
        </p:nvSpPr>
        <p:spPr>
          <a:xfrm>
            <a:off x="3167099" y="3737633"/>
            <a:ext cx="5857800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 smtClean="0">
                <a:solidFill>
                  <a:srgbClr val="FEF08A"/>
                </a:solidFill>
                <a:latin typeface="SolaimanLipi" pitchFamily="66" charset="0"/>
                <a:cs typeface="SolaimanLipi" pitchFamily="66" charset="0"/>
                <a:sym typeface="Hind Siliguri"/>
              </a:rPr>
              <a:t>সহকারী</a:t>
            </a:r>
            <a:r>
              <a:rPr lang="en-US" sz="2400" dirty="0" smtClean="0">
                <a:solidFill>
                  <a:srgbClr val="FEF08A"/>
                </a:solidFill>
                <a:latin typeface="SolaimanLipi" pitchFamily="66" charset="0"/>
                <a:cs typeface="SolaimanLipi" pitchFamily="66" charset="0"/>
                <a:sym typeface="Hind Siliguri"/>
              </a:rPr>
              <a:t> </a:t>
            </a:r>
            <a:r>
              <a:rPr lang="en-US" sz="2400" dirty="0" err="1" smtClean="0">
                <a:solidFill>
                  <a:srgbClr val="FEF08A"/>
                </a:solidFill>
                <a:latin typeface="SolaimanLipi" pitchFamily="66" charset="0"/>
                <a:cs typeface="SolaimanLipi" pitchFamily="66" charset="0"/>
                <a:sym typeface="Hind Siliguri"/>
              </a:rPr>
              <a:t>শিক্ষক</a:t>
            </a:r>
            <a:r>
              <a:rPr lang="en-US" sz="2400" dirty="0" smtClean="0">
                <a:solidFill>
                  <a:srgbClr val="FEF08A"/>
                </a:solidFill>
                <a:latin typeface="SolaimanLipi" pitchFamily="66" charset="0"/>
                <a:cs typeface="SolaimanLipi" pitchFamily="66" charset="0"/>
                <a:sym typeface="Hind Siliguri"/>
              </a:rPr>
              <a:t> (</a:t>
            </a:r>
            <a:r>
              <a:rPr lang="en-US" sz="2400" dirty="0" err="1" smtClean="0">
                <a:solidFill>
                  <a:srgbClr val="FEF08A"/>
                </a:solidFill>
                <a:latin typeface="SolaimanLipi" pitchFamily="66" charset="0"/>
                <a:cs typeface="SolaimanLipi" pitchFamily="66" charset="0"/>
                <a:sym typeface="Hind Siliguri"/>
              </a:rPr>
              <a:t>ইসলাম</a:t>
            </a:r>
            <a:r>
              <a:rPr lang="en-US" sz="2400" dirty="0" smtClean="0">
                <a:solidFill>
                  <a:srgbClr val="FEF08A"/>
                </a:solidFill>
                <a:latin typeface="SolaimanLipi" pitchFamily="66" charset="0"/>
                <a:cs typeface="SolaimanLipi" pitchFamily="66" charset="0"/>
                <a:sym typeface="Hind Siliguri"/>
              </a:rPr>
              <a:t> </a:t>
            </a:r>
            <a:r>
              <a:rPr lang="en-US" sz="2400" dirty="0" err="1" smtClean="0">
                <a:solidFill>
                  <a:srgbClr val="FEF08A"/>
                </a:solidFill>
                <a:latin typeface="SolaimanLipi" pitchFamily="66" charset="0"/>
                <a:cs typeface="SolaimanLipi" pitchFamily="66" charset="0"/>
                <a:sym typeface="Hind Siliguri"/>
              </a:rPr>
              <a:t>শিক্ষা</a:t>
            </a:r>
            <a:r>
              <a:rPr lang="en-US" sz="2400" dirty="0" smtClean="0">
                <a:solidFill>
                  <a:srgbClr val="FEF08A"/>
                </a:solidFill>
                <a:latin typeface="SolaimanLipi" pitchFamily="66" charset="0"/>
                <a:cs typeface="SolaimanLipi" pitchFamily="66" charset="0"/>
                <a:sym typeface="Hind Siliguri"/>
              </a:rPr>
              <a:t>)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 smtClean="0">
                <a:solidFill>
                  <a:srgbClr val="FEF08A"/>
                </a:solidFill>
                <a:latin typeface="SolaimanLipi" pitchFamily="66" charset="0"/>
                <a:cs typeface="SolaimanLipi" pitchFamily="66" charset="0"/>
                <a:sym typeface="Hind Siliguri"/>
              </a:rPr>
              <a:t>চিনামূড়া</a:t>
            </a:r>
            <a:r>
              <a:rPr lang="en-US" sz="2400" dirty="0" smtClean="0">
                <a:solidFill>
                  <a:srgbClr val="FEF08A"/>
                </a:solidFill>
                <a:latin typeface="SolaimanLipi" pitchFamily="66" charset="0"/>
                <a:cs typeface="SolaimanLipi" pitchFamily="66" charset="0"/>
                <a:sym typeface="Hind Siliguri"/>
              </a:rPr>
              <a:t> </a:t>
            </a:r>
            <a:r>
              <a:rPr lang="en-US" sz="2400" dirty="0" err="1" smtClean="0">
                <a:solidFill>
                  <a:srgbClr val="FEF08A"/>
                </a:solidFill>
                <a:latin typeface="SolaimanLipi" pitchFamily="66" charset="0"/>
                <a:cs typeface="SolaimanLipi" pitchFamily="66" charset="0"/>
                <a:sym typeface="Hind Siliguri"/>
              </a:rPr>
              <a:t>উ</a:t>
            </a:r>
            <a:r>
              <a:rPr lang="en-US" sz="2400" dirty="0" err="1" smtClean="0">
                <a:solidFill>
                  <a:srgbClr val="FEF08A"/>
                </a:solidFill>
                <a:latin typeface="SolaimanLipi" pitchFamily="66" charset="0"/>
                <a:cs typeface="SolaimanLipi" pitchFamily="66" charset="0"/>
                <a:sym typeface="Hind Siliguri"/>
              </a:rPr>
              <a:t>চ্চ</a:t>
            </a:r>
            <a:r>
              <a:rPr lang="en-US" sz="2400" dirty="0" smtClean="0">
                <a:solidFill>
                  <a:srgbClr val="FEF08A"/>
                </a:solidFill>
                <a:latin typeface="SolaimanLipi" pitchFamily="66" charset="0"/>
                <a:cs typeface="SolaimanLipi" pitchFamily="66" charset="0"/>
                <a:sym typeface="Hind Siliguri"/>
              </a:rPr>
              <a:t> </a:t>
            </a:r>
            <a:r>
              <a:rPr lang="en-US" sz="2400" dirty="0" err="1" smtClean="0">
                <a:solidFill>
                  <a:srgbClr val="FEF08A"/>
                </a:solidFill>
                <a:latin typeface="SolaimanLipi" pitchFamily="66" charset="0"/>
                <a:cs typeface="SolaimanLipi" pitchFamily="66" charset="0"/>
                <a:sym typeface="Hind Siliguri"/>
              </a:rPr>
              <a:t>বিদ্যালয়</a:t>
            </a:r>
            <a:endParaRPr lang="en-US" sz="2400" dirty="0" smtClean="0">
              <a:solidFill>
                <a:srgbClr val="FEF08A"/>
              </a:solidFill>
              <a:latin typeface="SolaimanLipi" pitchFamily="66" charset="0"/>
              <a:cs typeface="SolaimanLipi" pitchFamily="66" charset="0"/>
              <a:sym typeface="Hind Siligu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 smtClean="0">
                <a:solidFill>
                  <a:srgbClr val="FEF08A"/>
                </a:solidFill>
                <a:latin typeface="SolaimanLipi" pitchFamily="66" charset="0"/>
                <a:cs typeface="SolaimanLipi" pitchFamily="66" charset="0"/>
                <a:sym typeface="Hind Siliguri"/>
              </a:rPr>
              <a:t>দাউদকান্দি,কুমিল্লা</a:t>
            </a:r>
            <a:r>
              <a:rPr lang="en-US" sz="2400" smtClean="0">
                <a:solidFill>
                  <a:srgbClr val="FEF08A"/>
                </a:solidFill>
                <a:latin typeface="SolaimanLipi" pitchFamily="66" charset="0"/>
                <a:cs typeface="SolaimanLipi" pitchFamily="66" charset="0"/>
                <a:sym typeface="Hind Siliguri"/>
              </a:rPr>
              <a:t>।</a:t>
            </a:r>
            <a:endParaRPr sz="1800" dirty="0">
              <a:latin typeface="SolaimanLipi" pitchFamily="66" charset="0"/>
              <a:cs typeface="SolaimanLipi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6177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5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9525"/>
            <a:ext cx="12192000" cy="683895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/>
          <p:nvPr/>
        </p:nvSpPr>
        <p:spPr>
          <a:xfrm>
            <a:off x="0" y="9525"/>
            <a:ext cx="12192000" cy="6838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SolaimanLipi" panose="03000609000000000000" pitchFamily="65" charset="0"/>
              <a:ea typeface="Calibri"/>
              <a:cs typeface="SolaimanLipi" panose="03000609000000000000" pitchFamily="65" charset="0"/>
              <a:sym typeface="Calibri"/>
            </a:endParaRPr>
          </a:p>
        </p:txBody>
      </p:sp>
      <p:sp>
        <p:nvSpPr>
          <p:cNvPr id="87" name="Google Shape;87;p13"/>
          <p:cNvSpPr txBox="1"/>
          <p:nvPr/>
        </p:nvSpPr>
        <p:spPr>
          <a:xfrm>
            <a:off x="4295775" y="2290911"/>
            <a:ext cx="3600450" cy="406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A7F3D0"/>
                </a:solidFill>
                <a:latin typeface="SolaimanLipi" panose="03000609000000000000" pitchFamily="65" charset="0"/>
                <a:ea typeface="Hind Siliguri SemiBold"/>
                <a:cs typeface="SolaimanLipi" panose="03000609000000000000" pitchFamily="65" charset="0"/>
                <a:sym typeface="Hind Siliguri SemiBold"/>
              </a:rPr>
              <a:t>ইসলাম শিক্ষা | ষষ্ঠ শ্রেণি (প্রথম অধ্যায়)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88" name="Google Shape;88;p13"/>
          <p:cNvSpPr txBox="1"/>
          <p:nvPr/>
        </p:nvSpPr>
        <p:spPr>
          <a:xfrm>
            <a:off x="4267490" y="2768947"/>
            <a:ext cx="3657019" cy="960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 dirty="0" err="1">
                <a:solidFill>
                  <a:srgbClr val="FFFFFF"/>
                </a:solidFill>
                <a:latin typeface="SolaimanLipi" panose="03000609000000000000" pitchFamily="65" charset="0"/>
                <a:ea typeface="Noto Serif Bengali"/>
                <a:cs typeface="SolaimanLipi" panose="03000609000000000000" pitchFamily="65" charset="0"/>
                <a:sym typeface="Noto Serif Bengali"/>
              </a:rPr>
              <a:t>পাঠ</a:t>
            </a:r>
            <a:r>
              <a:rPr lang="en-US" sz="4800" b="1" i="0" u="none" strike="noStrike" cap="none" dirty="0">
                <a:solidFill>
                  <a:srgbClr val="FFFFFF"/>
                </a:solidFill>
                <a:latin typeface="SolaimanLipi" panose="03000609000000000000" pitchFamily="65" charset="0"/>
                <a:ea typeface="Noto Serif Bengali"/>
                <a:cs typeface="SolaimanLipi" panose="03000609000000000000" pitchFamily="65" charset="0"/>
                <a:sym typeface="Noto Serif Bengali"/>
              </a:rPr>
              <a:t> ৭: </a:t>
            </a:r>
            <a:r>
              <a:rPr lang="en-US" sz="4800" b="1" i="0" u="none" strike="noStrike" cap="none" dirty="0" err="1">
                <a:solidFill>
                  <a:srgbClr val="FFFFFF"/>
                </a:solidFill>
                <a:latin typeface="SolaimanLipi" panose="03000609000000000000" pitchFamily="65" charset="0"/>
                <a:ea typeface="Noto Serif Bengali"/>
                <a:cs typeface="SolaimanLipi" panose="03000609000000000000" pitchFamily="65" charset="0"/>
                <a:sym typeface="Noto Serif Bengali"/>
              </a:rPr>
              <a:t>আখিরাত</a:t>
            </a:r>
            <a:endParaRPr sz="11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89" name="Google Shape;89;p13"/>
          <p:cNvSpPr txBox="1"/>
          <p:nvPr/>
        </p:nvSpPr>
        <p:spPr>
          <a:xfrm>
            <a:off x="4176712" y="4161383"/>
            <a:ext cx="3838575" cy="480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0" i="0" u="none" strike="noStrike" cap="none">
                <a:solidFill>
                  <a:srgbClr val="FEF08A"/>
                </a:solidFill>
                <a:latin typeface="SolaimanLipi" panose="03000609000000000000" pitchFamily="65" charset="0"/>
                <a:ea typeface="Hind Siliguri Medium"/>
                <a:cs typeface="SolaimanLipi" panose="03000609000000000000" pitchFamily="65" charset="0"/>
                <a:sym typeface="Hind Siliguri Medium"/>
              </a:rPr>
              <a:t>পরকাল ও মরণোত্তর অনন্ত জীবনের ধারণা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90" name="Google Shape;90;p13"/>
          <p:cNvSpPr/>
          <p:nvPr/>
        </p:nvSpPr>
        <p:spPr>
          <a:xfrm>
            <a:off x="4176712" y="4018508"/>
            <a:ext cx="3838575" cy="9525"/>
          </a:xfrm>
          <a:prstGeom prst="rect">
            <a:avLst/>
          </a:prstGeom>
          <a:solidFill>
            <a:srgbClr val="FEF08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SolaimanLipi" panose="03000609000000000000" pitchFamily="65" charset="0"/>
              <a:ea typeface="Calibri"/>
              <a:cs typeface="SolaimanLipi" panose="03000609000000000000" pitchFamily="65" charset="0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/>
      <p:bldP spid="87" grpId="0"/>
      <p:bldP spid="88" grpId="0"/>
      <p:bldP spid="89" grpId="0"/>
      <p:bldP spid="9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5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2842319"/>
            <a:ext cx="5324475" cy="2078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86500" y="2842319"/>
            <a:ext cx="5324475" cy="2078087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4"/>
          <p:cNvSpPr txBox="1"/>
          <p:nvPr/>
        </p:nvSpPr>
        <p:spPr>
          <a:xfrm>
            <a:off x="923925" y="3185219"/>
            <a:ext cx="4870608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0" i="0" u="none" strike="noStrike" cap="none">
                <a:solidFill>
                  <a:srgbClr val="047857"/>
                </a:solidFill>
                <a:latin typeface="SolaimanLipi" panose="03000609000000000000" pitchFamily="65" charset="0"/>
                <a:ea typeface="Noto Serif Bengali SemiBold"/>
                <a:cs typeface="SolaimanLipi" panose="03000609000000000000" pitchFamily="65" charset="0"/>
                <a:sym typeface="Noto Serif Bengali SemiBold"/>
              </a:rPr>
              <a:t>আভিধানিক অর্থ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99" name="Google Shape;99;p14"/>
          <p:cNvSpPr/>
          <p:nvPr/>
        </p:nvSpPr>
        <p:spPr>
          <a:xfrm>
            <a:off x="923925" y="3547169"/>
            <a:ext cx="4638675" cy="19050"/>
          </a:xfrm>
          <a:prstGeom prst="rect">
            <a:avLst/>
          </a:prstGeom>
          <a:solidFill>
            <a:srgbClr val="BBF7D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SolaimanLipi" panose="03000609000000000000" pitchFamily="65" charset="0"/>
              <a:ea typeface="Calibri"/>
              <a:cs typeface="SolaimanLipi" panose="03000609000000000000" pitchFamily="65" charset="0"/>
              <a:sym typeface="Calibri"/>
            </a:endParaRPr>
          </a:p>
        </p:txBody>
      </p:sp>
      <p:sp>
        <p:nvSpPr>
          <p:cNvPr id="100" name="Google Shape;100;p14"/>
          <p:cNvSpPr txBox="1"/>
          <p:nvPr/>
        </p:nvSpPr>
        <p:spPr>
          <a:xfrm>
            <a:off x="923925" y="3709094"/>
            <a:ext cx="4638675" cy="1052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'আখিরাত' (الْآخِرَةُ) একটি আরবি শব্দ। এর অর্থ হচ্ছে— </a:t>
            </a:r>
            <a:r>
              <a:rPr lang="en-US" sz="1425" b="1" i="0" u="none" strike="noStrike" cap="none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পরকাল, পরজীবন, মরণোত্তর বা শেষ জীবন</a:t>
            </a:r>
            <a:r>
              <a:rPr lang="en-US" sz="1425" b="0" i="0" u="none" strike="noStrike" cap="none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। ইহকালীন জীবনের অবসানের পর যে জীবন শুরু হয়, তাকে আখিরাত বলে।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01" name="Google Shape;101;p14"/>
          <p:cNvSpPr txBox="1"/>
          <p:nvPr/>
        </p:nvSpPr>
        <p:spPr>
          <a:xfrm>
            <a:off x="6629400" y="3185219"/>
            <a:ext cx="4870608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0" i="0" u="none" strike="noStrike" cap="none">
                <a:solidFill>
                  <a:srgbClr val="047857"/>
                </a:solidFill>
                <a:latin typeface="SolaimanLipi" panose="03000609000000000000" pitchFamily="65" charset="0"/>
                <a:ea typeface="Noto Serif Bengali SemiBold"/>
                <a:cs typeface="SolaimanLipi" panose="03000609000000000000" pitchFamily="65" charset="0"/>
                <a:sym typeface="Noto Serif Bengali SemiBold"/>
              </a:rPr>
              <a:t>পারিভাষিক অর্থ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02" name="Google Shape;102;p14"/>
          <p:cNvSpPr/>
          <p:nvPr/>
        </p:nvSpPr>
        <p:spPr>
          <a:xfrm>
            <a:off x="6629400" y="3547169"/>
            <a:ext cx="4638675" cy="19050"/>
          </a:xfrm>
          <a:prstGeom prst="rect">
            <a:avLst/>
          </a:prstGeom>
          <a:solidFill>
            <a:srgbClr val="BBF7D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SolaimanLipi" panose="03000609000000000000" pitchFamily="65" charset="0"/>
              <a:ea typeface="Calibri"/>
              <a:cs typeface="SolaimanLipi" panose="03000609000000000000" pitchFamily="65" charset="0"/>
              <a:sym typeface="Calibri"/>
            </a:endParaRPr>
          </a:p>
        </p:txBody>
      </p:sp>
      <p:sp>
        <p:nvSpPr>
          <p:cNvPr id="103" name="Google Shape;103;p14"/>
          <p:cNvSpPr txBox="1"/>
          <p:nvPr/>
        </p:nvSpPr>
        <p:spPr>
          <a:xfrm>
            <a:off x="6629400" y="3709094"/>
            <a:ext cx="4638675" cy="1052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ইসলামী শরিয়তের পরিভাষায়, মানুষের মৃত্যুর পর যে নতুন জীবন শুরু হয় তাকে </a:t>
            </a:r>
            <a:r>
              <a:rPr lang="en-US" sz="1425" b="1" i="0" u="none" strike="noStrike" cap="none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আখিরাত বা পরকাল</a:t>
            </a:r>
            <a:r>
              <a:rPr lang="en-US" sz="1425" b="0" i="0" u="none" strike="noStrike" cap="none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বলা হয়। এ জীবনের কোনো শেষ নেই, এটি এক চিরন্তন ও অনন্ত জীবন যাত্রা।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04" name="Google Shape;104;p14"/>
          <p:cNvSpPr txBox="1"/>
          <p:nvPr/>
        </p:nvSpPr>
        <p:spPr>
          <a:xfrm>
            <a:off x="581025" y="581025"/>
            <a:ext cx="11581447" cy="43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64E3B"/>
                </a:solidFill>
                <a:latin typeface="SolaimanLipi" panose="03000609000000000000" pitchFamily="65" charset="0"/>
                <a:ea typeface="Noto Serif Bengali"/>
                <a:cs typeface="SolaimanLipi" panose="03000609000000000000" pitchFamily="65" charset="0"/>
                <a:sym typeface="Noto Serif Bengali"/>
              </a:rPr>
              <a:t>আখিরাতের পরিচয় ও অর্থ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05" name="Google Shape;105;p14"/>
          <p:cNvSpPr/>
          <p:nvPr/>
        </p:nvSpPr>
        <p:spPr>
          <a:xfrm>
            <a:off x="581025" y="1123950"/>
            <a:ext cx="11029950" cy="28575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SolaimanLipi" panose="03000609000000000000" pitchFamily="65" charset="0"/>
              <a:ea typeface="Calibri"/>
              <a:cs typeface="SolaimanLipi" panose="03000609000000000000" pitchFamily="65" charset="0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/>
      <p:bldP spid="99" grpId="0" animBg="1"/>
      <p:bldP spid="100" grpId="0"/>
      <p:bldP spid="101" grpId="0"/>
      <p:bldP spid="102" grpId="0" animBg="1"/>
      <p:bldP spid="103" grpId="0"/>
      <p:bldP spid="104" grpId="0"/>
      <p:bldP spid="10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5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5"/>
          <p:cNvSpPr/>
          <p:nvPr/>
        </p:nvSpPr>
        <p:spPr>
          <a:xfrm>
            <a:off x="581025" y="3957637"/>
            <a:ext cx="11029950" cy="38100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dk1"/>
              </a:solidFill>
              <a:latin typeface="SolaimanLipi" panose="03000609000000000000" pitchFamily="65" charset="0"/>
              <a:ea typeface="Calibri"/>
              <a:cs typeface="SolaimanLipi" panose="03000609000000000000" pitchFamily="65" charset="0"/>
              <a:sym typeface="Calibri"/>
            </a:endParaRPr>
          </a:p>
        </p:txBody>
      </p:sp>
      <p:sp>
        <p:nvSpPr>
          <p:cNvPr id="112" name="Google Shape;112;p15"/>
          <p:cNvSpPr txBox="1"/>
          <p:nvPr/>
        </p:nvSpPr>
        <p:spPr>
          <a:xfrm>
            <a:off x="517605" y="4214812"/>
            <a:ext cx="266361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47857"/>
                </a:solidFill>
                <a:latin typeface="SolaimanLipi" panose="03000609000000000000" pitchFamily="65" charset="0"/>
                <a:ea typeface="Noto Serif Bengali SemiBold"/>
                <a:cs typeface="SolaimanLipi" panose="03000609000000000000" pitchFamily="65" charset="0"/>
                <a:sym typeface="Noto Serif Bengali SemiBold"/>
              </a:rPr>
              <a:t>১. বারযাখ (কবর)</a:t>
            </a:r>
            <a:endParaRPr sz="160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13" name="Google Shape;113;p15"/>
          <p:cNvSpPr txBox="1"/>
          <p:nvPr/>
        </p:nvSpPr>
        <p:spPr>
          <a:xfrm>
            <a:off x="581025" y="4538662"/>
            <a:ext cx="2536775" cy="60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>
                <a:solidFill>
                  <a:srgbClr val="4B5563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মৃত্যুর পর থেকে কিয়ামত পর্যন্ত মধ্যবর্তী কবরের জীবনকে বারযাখ বলে।</a:t>
            </a:r>
            <a:endParaRPr sz="160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14" name="Google Shape;114;p15"/>
          <p:cNvSpPr txBox="1"/>
          <p:nvPr/>
        </p:nvSpPr>
        <p:spPr>
          <a:xfrm>
            <a:off x="3348614" y="2988171"/>
            <a:ext cx="266361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47857"/>
                </a:solidFill>
                <a:latin typeface="SolaimanLipi" panose="03000609000000000000" pitchFamily="65" charset="0"/>
                <a:ea typeface="Noto Serif Bengali SemiBold"/>
                <a:cs typeface="SolaimanLipi" panose="03000609000000000000" pitchFamily="65" charset="0"/>
                <a:sym typeface="Noto Serif Bengali SemiBold"/>
              </a:rPr>
              <a:t>২. কিয়ামত</a:t>
            </a:r>
            <a:endParaRPr sz="160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15" name="Google Shape;115;p15"/>
          <p:cNvSpPr txBox="1"/>
          <p:nvPr/>
        </p:nvSpPr>
        <p:spPr>
          <a:xfrm>
            <a:off x="3412033" y="3312021"/>
            <a:ext cx="2536775" cy="60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>
                <a:solidFill>
                  <a:srgbClr val="4B5563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আল্লাহর নির্দেশে জগত ও সৃষ্টির চূড়ান্ত ধ্বংস এবং বিলীন হওয়া।</a:t>
            </a:r>
            <a:endParaRPr sz="160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16" name="Google Shape;116;p15"/>
          <p:cNvSpPr txBox="1"/>
          <p:nvPr/>
        </p:nvSpPr>
        <p:spPr>
          <a:xfrm>
            <a:off x="6179622" y="4214812"/>
            <a:ext cx="266361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47857"/>
                </a:solidFill>
                <a:latin typeface="SolaimanLipi" panose="03000609000000000000" pitchFamily="65" charset="0"/>
                <a:ea typeface="Noto Serif Bengali SemiBold"/>
                <a:cs typeface="SolaimanLipi" panose="03000609000000000000" pitchFamily="65" charset="0"/>
                <a:sym typeface="Noto Serif Bengali SemiBold"/>
              </a:rPr>
              <a:t>৩. হাশর</a:t>
            </a:r>
            <a:endParaRPr sz="160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17" name="Google Shape;117;p15"/>
          <p:cNvSpPr txBox="1"/>
          <p:nvPr/>
        </p:nvSpPr>
        <p:spPr>
          <a:xfrm>
            <a:off x="6243042" y="4538662"/>
            <a:ext cx="2536775" cy="60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>
                <a:solidFill>
                  <a:srgbClr val="4B5563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বিচারের দিন হাশরের ময়দানে সব মানুষকে একত্রিত করার মহা সমাবশে।</a:t>
            </a:r>
            <a:endParaRPr sz="160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18" name="Google Shape;118;p15"/>
          <p:cNvSpPr txBox="1"/>
          <p:nvPr/>
        </p:nvSpPr>
        <p:spPr>
          <a:xfrm>
            <a:off x="9010631" y="2988171"/>
            <a:ext cx="266361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47857"/>
                </a:solidFill>
                <a:latin typeface="SolaimanLipi" panose="03000609000000000000" pitchFamily="65" charset="0"/>
                <a:ea typeface="Noto Serif Bengali SemiBold"/>
                <a:cs typeface="SolaimanLipi" panose="03000609000000000000" pitchFamily="65" charset="0"/>
                <a:sym typeface="Noto Serif Bengali SemiBold"/>
              </a:rPr>
              <a:t>৪. মিজান ও জান্নাত</a:t>
            </a:r>
            <a:endParaRPr sz="160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19" name="Google Shape;119;p15"/>
          <p:cNvSpPr txBox="1"/>
          <p:nvPr/>
        </p:nvSpPr>
        <p:spPr>
          <a:xfrm>
            <a:off x="9074050" y="3312021"/>
            <a:ext cx="2536775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4B5563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পুণ্য-পাপের</a:t>
            </a:r>
            <a:r>
              <a:rPr lang="en-US" sz="1200" b="0" i="0" u="none" strike="noStrike" cap="none" dirty="0">
                <a:solidFill>
                  <a:srgbClr val="4B5563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1200" b="0" i="0" u="none" strike="noStrike" cap="none" dirty="0" err="1">
                <a:solidFill>
                  <a:srgbClr val="4B5563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পরিমাপ</a:t>
            </a:r>
            <a:r>
              <a:rPr lang="en-US" sz="1200" b="0" i="0" u="none" strike="noStrike" cap="none" dirty="0">
                <a:solidFill>
                  <a:srgbClr val="4B5563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(</a:t>
            </a:r>
            <a:r>
              <a:rPr lang="en-US" sz="1200" b="0" i="0" u="none" strike="noStrike" cap="none" dirty="0" err="1">
                <a:solidFill>
                  <a:srgbClr val="4B5563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মিজান</a:t>
            </a:r>
            <a:r>
              <a:rPr lang="en-US" sz="1200" b="0" i="0" u="none" strike="noStrike" cap="none" dirty="0">
                <a:solidFill>
                  <a:srgbClr val="4B5563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) </a:t>
            </a:r>
            <a:r>
              <a:rPr lang="en-US" sz="1200" b="0" i="0" u="none" strike="noStrike" cap="none" dirty="0" err="1">
                <a:solidFill>
                  <a:srgbClr val="4B5563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শেষে</a:t>
            </a:r>
            <a:r>
              <a:rPr lang="en-US" sz="1200" b="0" i="0" u="none" strike="noStrike" cap="none" dirty="0">
                <a:solidFill>
                  <a:srgbClr val="4B5563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1200" b="0" i="0" u="none" strike="noStrike" cap="none" dirty="0" err="1">
                <a:solidFill>
                  <a:srgbClr val="4B5563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ভালো</a:t>
            </a:r>
            <a:r>
              <a:rPr lang="en-US" sz="1200" b="0" i="0" u="none" strike="noStrike" cap="none" dirty="0">
                <a:solidFill>
                  <a:srgbClr val="4B5563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1200" b="0" i="0" u="none" strike="noStrike" cap="none" dirty="0" err="1">
                <a:solidFill>
                  <a:srgbClr val="4B5563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কাজের</a:t>
            </a:r>
            <a:r>
              <a:rPr lang="en-US" sz="1200" b="0" i="0" u="none" strike="noStrike" cap="none" dirty="0">
                <a:solidFill>
                  <a:srgbClr val="4B5563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1200" b="0" i="0" u="none" strike="noStrike" cap="none" dirty="0" err="1">
                <a:solidFill>
                  <a:srgbClr val="4B5563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ফলস্বরূপ</a:t>
            </a:r>
            <a:r>
              <a:rPr lang="en-US" sz="1200" b="0" i="0" u="none" strike="noStrike" cap="none" dirty="0">
                <a:solidFill>
                  <a:srgbClr val="4B5563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1200" b="0" i="0" u="none" strike="noStrike" cap="none" dirty="0" err="1">
                <a:solidFill>
                  <a:srgbClr val="4B5563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স্থায়ী</a:t>
            </a:r>
            <a:r>
              <a:rPr lang="en-US" sz="1200" b="0" i="0" u="none" strike="noStrike" cap="none" dirty="0">
                <a:solidFill>
                  <a:srgbClr val="4B5563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1200" b="0" i="0" u="none" strike="noStrike" cap="none" dirty="0" err="1">
                <a:solidFill>
                  <a:srgbClr val="4B5563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জান্নাত</a:t>
            </a:r>
            <a:r>
              <a:rPr lang="en-US" sz="1200" b="0" i="0" u="none" strike="noStrike" cap="none" dirty="0">
                <a:solidFill>
                  <a:srgbClr val="4B5563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1200" b="0" i="0" u="none" strike="noStrike" cap="none" dirty="0" err="1">
                <a:solidFill>
                  <a:srgbClr val="4B5563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লাভ</a:t>
            </a:r>
            <a:r>
              <a:rPr lang="en-US" sz="1200" b="0" i="0" u="none" strike="noStrike" cap="none" dirty="0">
                <a:solidFill>
                  <a:srgbClr val="4B5563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।</a:t>
            </a:r>
            <a:endParaRPr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20" name="Google Shape;120;p15"/>
          <p:cNvSpPr txBox="1"/>
          <p:nvPr/>
        </p:nvSpPr>
        <p:spPr>
          <a:xfrm>
            <a:off x="581025" y="581025"/>
            <a:ext cx="11581447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rgbClr val="064E3B"/>
                </a:solidFill>
                <a:latin typeface="SolaimanLipi" panose="03000609000000000000" pitchFamily="65" charset="0"/>
                <a:ea typeface="Noto Serif Bengali"/>
                <a:cs typeface="SolaimanLipi" panose="03000609000000000000" pitchFamily="65" charset="0"/>
                <a:sym typeface="Noto Serif Bengali"/>
              </a:rPr>
              <a:t>আখিরাত জীবনের মূল পর্যায়সমূহ</a:t>
            </a:r>
            <a:endParaRPr sz="160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21" name="Google Shape;121;p15"/>
          <p:cNvSpPr/>
          <p:nvPr/>
        </p:nvSpPr>
        <p:spPr>
          <a:xfrm>
            <a:off x="581025" y="1123950"/>
            <a:ext cx="11029950" cy="28575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dk1"/>
              </a:solidFill>
              <a:latin typeface="SolaimanLipi" panose="03000609000000000000" pitchFamily="65" charset="0"/>
              <a:ea typeface="Calibri"/>
              <a:cs typeface="SolaimanLipi" panose="03000609000000000000" pitchFamily="65" charset="0"/>
              <a:sym typeface="Calibri"/>
            </a:endParaRPr>
          </a:p>
        </p:txBody>
      </p:sp>
      <p:sp>
        <p:nvSpPr>
          <p:cNvPr id="122" name="Google Shape;122;p15"/>
          <p:cNvSpPr/>
          <p:nvPr/>
        </p:nvSpPr>
        <p:spPr>
          <a:xfrm>
            <a:off x="1754162" y="3881437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 cap="flat" cmpd="sng">
            <a:solidFill>
              <a:srgbClr val="0478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dk1"/>
              </a:solidFill>
              <a:latin typeface="SolaimanLipi" panose="03000609000000000000" pitchFamily="65" charset="0"/>
              <a:ea typeface="Calibri"/>
              <a:cs typeface="SolaimanLipi" panose="03000609000000000000" pitchFamily="65" charset="0"/>
              <a:sym typeface="Calibri"/>
            </a:endParaRPr>
          </a:p>
        </p:txBody>
      </p:sp>
      <p:sp>
        <p:nvSpPr>
          <p:cNvPr id="123" name="Google Shape;123;p15"/>
          <p:cNvSpPr/>
          <p:nvPr/>
        </p:nvSpPr>
        <p:spPr>
          <a:xfrm>
            <a:off x="4585171" y="3881437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 cap="flat" cmpd="sng">
            <a:solidFill>
              <a:srgbClr val="0478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dk1"/>
              </a:solidFill>
              <a:latin typeface="SolaimanLipi" panose="03000609000000000000" pitchFamily="65" charset="0"/>
              <a:ea typeface="Calibri"/>
              <a:cs typeface="SolaimanLipi" panose="03000609000000000000" pitchFamily="65" charset="0"/>
              <a:sym typeface="Calibri"/>
            </a:endParaRPr>
          </a:p>
        </p:txBody>
      </p:sp>
      <p:sp>
        <p:nvSpPr>
          <p:cNvPr id="124" name="Google Shape;124;p15"/>
          <p:cNvSpPr/>
          <p:nvPr/>
        </p:nvSpPr>
        <p:spPr>
          <a:xfrm>
            <a:off x="7416179" y="3881437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 cap="flat" cmpd="sng">
            <a:solidFill>
              <a:srgbClr val="0478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dk1"/>
              </a:solidFill>
              <a:latin typeface="SolaimanLipi" panose="03000609000000000000" pitchFamily="65" charset="0"/>
              <a:ea typeface="Calibri"/>
              <a:cs typeface="SolaimanLipi" panose="03000609000000000000" pitchFamily="65" charset="0"/>
              <a:sym typeface="Calibri"/>
            </a:endParaRPr>
          </a:p>
        </p:txBody>
      </p:sp>
      <p:sp>
        <p:nvSpPr>
          <p:cNvPr id="125" name="Google Shape;125;p15"/>
          <p:cNvSpPr/>
          <p:nvPr/>
        </p:nvSpPr>
        <p:spPr>
          <a:xfrm>
            <a:off x="10247188" y="3881437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 cap="flat" cmpd="sng">
            <a:solidFill>
              <a:srgbClr val="0478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dk1"/>
              </a:solidFill>
              <a:latin typeface="SolaimanLipi" panose="03000609000000000000" pitchFamily="65" charset="0"/>
              <a:ea typeface="Calibri"/>
              <a:cs typeface="SolaimanLipi" panose="03000609000000000000" pitchFamily="65" charset="0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 animBg="1"/>
      <p:bldP spid="112" grpId="0"/>
      <p:bldP spid="113" grpId="0"/>
      <p:bldP spid="114" grpId="0"/>
      <p:bldP spid="115" grpId="0"/>
      <p:bldP spid="116" grpId="0"/>
      <p:bldP spid="117" grpId="0"/>
      <p:bldP spid="118" grpId="0"/>
      <p:bldP spid="119" grpId="0"/>
      <p:bldP spid="120" grpId="0"/>
      <p:bldP spid="121" grpId="0" animBg="1"/>
      <p:bldP spid="122" grpId="0" animBg="1"/>
      <p:bldP spid="123" grpId="0" animBg="1"/>
      <p:bldP spid="124" grpId="0" animBg="1"/>
      <p:bldP spid="1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5"/>
        </a:soli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6"/>
          <p:cNvSpPr txBox="1"/>
          <p:nvPr/>
        </p:nvSpPr>
        <p:spPr>
          <a:xfrm>
            <a:off x="581025" y="581025"/>
            <a:ext cx="5540692" cy="43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64E3B"/>
                </a:solidFill>
                <a:latin typeface="SolaimanLipi" panose="03000609000000000000" pitchFamily="65" charset="0"/>
                <a:ea typeface="Noto Serif Bengali"/>
                <a:cs typeface="SolaimanLipi" panose="03000609000000000000" pitchFamily="65" charset="0"/>
                <a:sym typeface="Noto Serif Bengali"/>
              </a:rPr>
              <a:t>বারযাখ বা কবরের জীবন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32" name="Google Shape;132;p16"/>
          <p:cNvSpPr/>
          <p:nvPr/>
        </p:nvSpPr>
        <p:spPr>
          <a:xfrm>
            <a:off x="581025" y="1123950"/>
            <a:ext cx="5276850" cy="28575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SolaimanLipi" panose="03000609000000000000" pitchFamily="65" charset="0"/>
              <a:ea typeface="Calibri"/>
              <a:cs typeface="SolaimanLipi" panose="03000609000000000000" pitchFamily="65" charset="0"/>
              <a:sym typeface="Calibri"/>
            </a:endParaRPr>
          </a:p>
        </p:txBody>
      </p:sp>
      <p:pic>
        <p:nvPicPr>
          <p:cNvPr id="133" name="Google Shape;133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9525"/>
            <a:ext cx="58483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6"/>
          <p:cNvSpPr txBox="1"/>
          <p:nvPr/>
        </p:nvSpPr>
        <p:spPr>
          <a:xfrm>
            <a:off x="581025" y="2824311"/>
            <a:ext cx="5540692" cy="300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0" i="0" u="none" strike="noStrike" cap="none">
                <a:solidFill>
                  <a:srgbClr val="047857"/>
                </a:solidFill>
                <a:latin typeface="SolaimanLipi" panose="03000609000000000000" pitchFamily="65" charset="0"/>
                <a:ea typeface="Noto Serif Bengali SemiBold"/>
                <a:cs typeface="SolaimanLipi" panose="03000609000000000000" pitchFamily="65" charset="0"/>
                <a:sym typeface="Noto Serif Bengali SemiBold"/>
              </a:rPr>
              <a:t>ইহকাল ও পরকালের যোগসূত্র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35" name="Google Shape;135;p16"/>
          <p:cNvSpPr txBox="1"/>
          <p:nvPr/>
        </p:nvSpPr>
        <p:spPr>
          <a:xfrm>
            <a:off x="581025" y="3205311"/>
            <a:ext cx="5276850" cy="70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মানুষের মৃত্যুর পর থেকে কিয়ামত পর্যন্ত সময়টিকে </a:t>
            </a:r>
            <a:r>
              <a:rPr lang="en-US" sz="1425" b="1" i="0" u="none" strike="noStrike" cap="none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'বারযাখ' (الْبَرْزَخُ)</a:t>
            </a:r>
            <a:r>
              <a:rPr lang="en-US" sz="1425" b="0" i="0" u="none" strike="noStrike" cap="none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বলা হয়। এটি পরকালের প্রথম প্রবেশদ্বার বা কবরের জীবন।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36" name="Google Shape;136;p16"/>
          <p:cNvSpPr txBox="1"/>
          <p:nvPr/>
        </p:nvSpPr>
        <p:spPr>
          <a:xfrm>
            <a:off x="581025" y="3927127"/>
            <a:ext cx="5276850" cy="1052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কবরে মানুষকে তিনটি প্রশ্ন করা হবে: ১. তোমার রব কে? ২. তোমার দ্বীন কী? এবং ৩. তোমার নবি কে? দুনিয়ার নেক আমলের ভিত্তিতেই কেবল এসব প্রশ্নের সঠিক উত্তর দেওয়া সম্ভব।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" grpId="0"/>
      <p:bldP spid="132" grpId="0" animBg="1"/>
      <p:bldP spid="134" grpId="0"/>
      <p:bldP spid="135" grpId="0"/>
      <p:bldP spid="1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5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2639466"/>
            <a:ext cx="3517850" cy="2483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37000" y="2639466"/>
            <a:ext cx="3517850" cy="2483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92975" y="2639466"/>
            <a:ext cx="3517850" cy="2483941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7"/>
          <p:cNvSpPr txBox="1"/>
          <p:nvPr/>
        </p:nvSpPr>
        <p:spPr>
          <a:xfrm>
            <a:off x="803117" y="3734841"/>
            <a:ext cx="3073665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022C22"/>
                </a:solidFill>
                <a:latin typeface="SolaimanLipi" panose="03000609000000000000" pitchFamily="65" charset="0"/>
                <a:ea typeface="Noto Serif Bengali SemiBold"/>
                <a:cs typeface="SolaimanLipi" panose="03000609000000000000" pitchFamily="65" charset="0"/>
                <a:sym typeface="Noto Serif Bengali SemiBold"/>
              </a:rPr>
              <a:t>ইমানের অংশ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46" name="Google Shape;146;p17"/>
          <p:cNvSpPr txBox="1"/>
          <p:nvPr/>
        </p:nvSpPr>
        <p:spPr>
          <a:xfrm>
            <a:off x="876300" y="4096791"/>
            <a:ext cx="2927300" cy="88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4B5563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তাওহিদ ও রিসালাতে বিশ্বাসের মতো আখিরাতে বিশ্বাস করা ইমানের একটি মৌলিক ও প্রধান রোকন বা শর্ত।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47" name="Google Shape;147;p17"/>
          <p:cNvSpPr txBox="1"/>
          <p:nvPr/>
        </p:nvSpPr>
        <p:spPr>
          <a:xfrm>
            <a:off x="4559092" y="3734841"/>
            <a:ext cx="3073665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022C22"/>
                </a:solidFill>
                <a:latin typeface="SolaimanLipi" panose="03000609000000000000" pitchFamily="65" charset="0"/>
                <a:ea typeface="Noto Serif Bengali SemiBold"/>
                <a:cs typeface="SolaimanLipi" panose="03000609000000000000" pitchFamily="65" charset="0"/>
                <a:sym typeface="Noto Serif Bengali SemiBold"/>
              </a:rPr>
              <a:t>নৈতিকতা অর্জন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48" name="Google Shape;148;p17"/>
          <p:cNvSpPr txBox="1"/>
          <p:nvPr/>
        </p:nvSpPr>
        <p:spPr>
          <a:xfrm>
            <a:off x="4632275" y="4096791"/>
            <a:ext cx="2927300" cy="88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4B5563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জবাবদিহিতার ভয় মানুষকে সৎ পথ দেখায়, পাপ কাজ এবং অন্যায় আচরণ থেকে সমাজ ও নিজেকে দূরে রাখতে সাহায্য করে।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49" name="Google Shape;149;p17"/>
          <p:cNvSpPr txBox="1"/>
          <p:nvPr/>
        </p:nvSpPr>
        <p:spPr>
          <a:xfrm>
            <a:off x="8315068" y="3734841"/>
            <a:ext cx="3073665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022C22"/>
                </a:solidFill>
                <a:latin typeface="SolaimanLipi" panose="03000609000000000000" pitchFamily="65" charset="0"/>
                <a:ea typeface="Noto Serif Bengali SemiBold"/>
                <a:cs typeface="SolaimanLipi" panose="03000609000000000000" pitchFamily="65" charset="0"/>
                <a:sym typeface="Noto Serif Bengali SemiBold"/>
              </a:rPr>
              <a:t>সৎকাজের উদ্দীপনা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50" name="Google Shape;150;p17"/>
          <p:cNvSpPr txBox="1"/>
          <p:nvPr/>
        </p:nvSpPr>
        <p:spPr>
          <a:xfrm>
            <a:off x="8388250" y="4096791"/>
            <a:ext cx="2927300" cy="88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4B5563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দুনিয়া হলো আখিরাতের শস্যক্ষেত্র। এখানে সৎ কাজ করলে আখিরাতে পুরস্কার তথা জান্নাত লাভের অসীম প্রেরণা পাওয়া যায়।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pic>
        <p:nvPicPr>
          <p:cNvPr id="151" name="Google Shape;151;p17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149375" y="3068091"/>
            <a:ext cx="3810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7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905351" y="3068091"/>
            <a:ext cx="3810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7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637514" y="3068091"/>
            <a:ext cx="428625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17"/>
          <p:cNvSpPr txBox="1"/>
          <p:nvPr/>
        </p:nvSpPr>
        <p:spPr>
          <a:xfrm>
            <a:off x="581025" y="581025"/>
            <a:ext cx="11581447" cy="43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64E3B"/>
                </a:solidFill>
                <a:latin typeface="SolaimanLipi" panose="03000609000000000000" pitchFamily="65" charset="0"/>
                <a:ea typeface="Noto Serif Bengali"/>
                <a:cs typeface="SolaimanLipi" panose="03000609000000000000" pitchFamily="65" charset="0"/>
                <a:sym typeface="Noto Serif Bengali"/>
              </a:rPr>
              <a:t>আখিরাতে বিশ্বাসের গুরুত্ব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55" name="Google Shape;155;p17"/>
          <p:cNvSpPr/>
          <p:nvPr/>
        </p:nvSpPr>
        <p:spPr>
          <a:xfrm>
            <a:off x="581025" y="1123950"/>
            <a:ext cx="11029950" cy="28575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SolaimanLipi" panose="03000609000000000000" pitchFamily="65" charset="0"/>
              <a:ea typeface="Calibri"/>
              <a:cs typeface="SolaimanLipi" panose="03000609000000000000" pitchFamily="65" charset="0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/>
      <p:bldP spid="146" grpId="0"/>
      <p:bldP spid="147" grpId="0"/>
      <p:bldP spid="148" grpId="0"/>
      <p:bldP spid="149" grpId="0"/>
      <p:bldP spid="150" grpId="0"/>
      <p:bldP spid="154" grpId="0"/>
      <p:bldP spid="15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5"/>
        </a:solid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24012" y="2262187"/>
            <a:ext cx="3238500" cy="3238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18"/>
          <p:cNvSpPr txBox="1"/>
          <p:nvPr/>
        </p:nvSpPr>
        <p:spPr>
          <a:xfrm>
            <a:off x="6286500" y="2871936"/>
            <a:ext cx="5590698" cy="300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0" i="0" u="none" strike="noStrike" cap="none">
                <a:solidFill>
                  <a:srgbClr val="064E3B"/>
                </a:solidFill>
                <a:latin typeface="SolaimanLipi" panose="03000609000000000000" pitchFamily="65" charset="0"/>
                <a:ea typeface="Noto Serif Bengali SemiBold"/>
                <a:cs typeface="SolaimanLipi" panose="03000609000000000000" pitchFamily="65" charset="0"/>
                <a:sym typeface="Noto Serif Bengali SemiBold"/>
              </a:rPr>
              <a:t>কাজের পরিমাপ ও হাশর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63" name="Google Shape;163;p18"/>
          <p:cNvSpPr txBox="1"/>
          <p:nvPr/>
        </p:nvSpPr>
        <p:spPr>
          <a:xfrm>
            <a:off x="6286500" y="3300561"/>
            <a:ext cx="5324475" cy="70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হাশর (الْحَشْرُ):</a:t>
            </a:r>
            <a:r>
              <a:rPr lang="en-US" sz="1425" b="0" i="0" u="none" strike="noStrike" cap="none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হাশর হলো সেই মহাসমাবেশ যেখানে সকল মানুষকে কিয়ামতের পর পুনরুত্থিত করে বিচার কাজের জন্য এক সুবিশাল ময়দানে সমবেত করা হবে।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64" name="Google Shape;164;p18"/>
          <p:cNvSpPr txBox="1"/>
          <p:nvPr/>
        </p:nvSpPr>
        <p:spPr>
          <a:xfrm>
            <a:off x="6286500" y="4022377"/>
            <a:ext cx="5324475" cy="1052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মিজান (الْمِيزَانُ):</a:t>
            </a:r>
            <a:r>
              <a:rPr lang="en-US" sz="1425" b="0" i="0" u="none" strike="noStrike" cap="none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মিজান হলো কর্মের পরিমাপক যন্ত্র বা দাঁড়িপাল্লা। এদিন আল্লাহ মানুষের ভালো ও মন্দ কাজের ওজন নেবেন। পুণ্য যার বেশি হবে, সে লাভ করবে চিরন্তন মুক্তির মহা সৌভাগ্য।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pic>
        <p:nvPicPr>
          <p:cNvPr id="165" name="Google Shape;165;p1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81162" y="2319337"/>
            <a:ext cx="3124200" cy="31242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8"/>
          <p:cNvSpPr txBox="1"/>
          <p:nvPr/>
        </p:nvSpPr>
        <p:spPr>
          <a:xfrm>
            <a:off x="581025" y="581025"/>
            <a:ext cx="11581447" cy="43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64E3B"/>
                </a:solidFill>
                <a:latin typeface="SolaimanLipi" panose="03000609000000000000" pitchFamily="65" charset="0"/>
                <a:ea typeface="Noto Serif Bengali"/>
                <a:cs typeface="SolaimanLipi" panose="03000609000000000000" pitchFamily="65" charset="0"/>
                <a:sym typeface="Noto Serif Bengali"/>
              </a:rPr>
              <a:t>হাশর ও বিচারের মিজানের ধারণা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67" name="Google Shape;167;p18"/>
          <p:cNvSpPr/>
          <p:nvPr/>
        </p:nvSpPr>
        <p:spPr>
          <a:xfrm>
            <a:off x="581025" y="1123950"/>
            <a:ext cx="11029950" cy="28575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SolaimanLipi" panose="03000609000000000000" pitchFamily="65" charset="0"/>
              <a:ea typeface="Calibri"/>
              <a:cs typeface="SolaimanLipi" panose="03000609000000000000" pitchFamily="65" charset="0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" grpId="0"/>
      <p:bldP spid="163" grpId="0"/>
      <p:bldP spid="164" grpId="0"/>
      <p:bldP spid="166" grpId="0"/>
      <p:bldP spid="16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5"/>
        </a:solidFill>
        <a:effectLst/>
      </p:bgPr>
    </p:bg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19"/>
          <p:cNvSpPr/>
          <p:nvPr/>
        </p:nvSpPr>
        <p:spPr>
          <a:xfrm>
            <a:off x="1408211" y="2657475"/>
            <a:ext cx="9375427" cy="1234380"/>
          </a:xfrm>
          <a:prstGeom prst="roundRect">
            <a:avLst>
              <a:gd name="adj" fmla="val 12346"/>
            </a:avLst>
          </a:prstGeom>
          <a:solidFill>
            <a:srgbClr val="F0FDF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SolaimanLipi" panose="03000609000000000000" pitchFamily="65" charset="0"/>
              <a:ea typeface="Calibri"/>
              <a:cs typeface="SolaimanLipi" panose="03000609000000000000" pitchFamily="65" charset="0"/>
              <a:sym typeface="Calibri"/>
            </a:endParaRPr>
          </a:p>
        </p:txBody>
      </p:sp>
      <p:sp>
        <p:nvSpPr>
          <p:cNvPr id="174" name="Google Shape;174;p19"/>
          <p:cNvSpPr txBox="1"/>
          <p:nvPr/>
        </p:nvSpPr>
        <p:spPr>
          <a:xfrm>
            <a:off x="1979711" y="2847975"/>
            <a:ext cx="8232427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i="0" u="none" strike="noStrike" cap="none">
                <a:solidFill>
                  <a:srgbClr val="022C22"/>
                </a:solidFill>
                <a:latin typeface="SolaimanLipi" panose="03000609000000000000" pitchFamily="65" charset="0"/>
                <a:ea typeface="Noto Serif Bengali"/>
                <a:cs typeface="SolaimanLipi" panose="03000609000000000000" pitchFamily="65" charset="0"/>
                <a:sym typeface="Noto Serif Bengali"/>
              </a:rPr>
              <a:t>"অতঃপর কেউ অণু পরিমাণ সৎকাজ করলে তা সে দেখতে পাবে এবং কেউ অণু পরিমাণ অসৎকাজ করলে তাও সে দেখতে পাবে।"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75" name="Google Shape;175;p19"/>
          <p:cNvSpPr/>
          <p:nvPr/>
        </p:nvSpPr>
        <p:spPr>
          <a:xfrm>
            <a:off x="1408211" y="2657475"/>
            <a:ext cx="57150" cy="1234380"/>
          </a:xfrm>
          <a:prstGeom prst="rect">
            <a:avLst/>
          </a:prstGeom>
          <a:solidFill>
            <a:srgbClr val="04785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SolaimanLipi" panose="03000609000000000000" pitchFamily="65" charset="0"/>
              <a:ea typeface="Calibri"/>
              <a:cs typeface="SolaimanLipi" panose="03000609000000000000" pitchFamily="65" charset="0"/>
              <a:sym typeface="Calibri"/>
            </a:endParaRPr>
          </a:p>
        </p:txBody>
      </p:sp>
      <p:sp>
        <p:nvSpPr>
          <p:cNvPr id="176" name="Google Shape;176;p19"/>
          <p:cNvSpPr/>
          <p:nvPr/>
        </p:nvSpPr>
        <p:spPr>
          <a:xfrm>
            <a:off x="10726489" y="2657475"/>
            <a:ext cx="57150" cy="1234380"/>
          </a:xfrm>
          <a:prstGeom prst="rect">
            <a:avLst/>
          </a:prstGeom>
          <a:solidFill>
            <a:srgbClr val="04785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SolaimanLipi" panose="03000609000000000000" pitchFamily="65" charset="0"/>
              <a:ea typeface="Calibri"/>
              <a:cs typeface="SolaimanLipi" panose="03000609000000000000" pitchFamily="65" charset="0"/>
              <a:sym typeface="Calibri"/>
            </a:endParaRPr>
          </a:p>
        </p:txBody>
      </p:sp>
      <p:sp>
        <p:nvSpPr>
          <p:cNvPr id="177" name="Google Shape;177;p19"/>
          <p:cNvSpPr txBox="1"/>
          <p:nvPr/>
        </p:nvSpPr>
        <p:spPr>
          <a:xfrm>
            <a:off x="1408211" y="4129980"/>
            <a:ext cx="9375427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1" u="none" strike="noStrike" cap="none">
                <a:solidFill>
                  <a:srgbClr val="D97706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— সূরা আল-যিলযাল, আয়াত: ৭-৮ 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78" name="Google Shape;178;p19"/>
          <p:cNvSpPr txBox="1"/>
          <p:nvPr/>
        </p:nvSpPr>
        <p:spPr>
          <a:xfrm>
            <a:off x="1408211" y="4806255"/>
            <a:ext cx="9375427" cy="350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4B5563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এই আয়াত দ্বারা স্পষ্ট প্রমাণিত হয় যে মানুষের প্রতিটি ছোট-বড় কাজের নিখুঁত হিসাব আখিরাতের দিন সুচারুরূপে নেওয়া হবে।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79" name="Google Shape;179;p19"/>
          <p:cNvSpPr/>
          <p:nvPr/>
        </p:nvSpPr>
        <p:spPr>
          <a:xfrm>
            <a:off x="1408211" y="4663380"/>
            <a:ext cx="9375427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SolaimanLipi" panose="03000609000000000000" pitchFamily="65" charset="0"/>
              <a:ea typeface="Calibri"/>
              <a:cs typeface="SolaimanLipi" panose="03000609000000000000" pitchFamily="65" charset="0"/>
              <a:sym typeface="Calibri"/>
            </a:endParaRPr>
          </a:p>
        </p:txBody>
      </p:sp>
      <p:sp>
        <p:nvSpPr>
          <p:cNvPr id="180" name="Google Shape;180;p19"/>
          <p:cNvSpPr txBox="1"/>
          <p:nvPr/>
        </p:nvSpPr>
        <p:spPr>
          <a:xfrm>
            <a:off x="581025" y="581025"/>
            <a:ext cx="11581447" cy="43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64E3B"/>
                </a:solidFill>
                <a:latin typeface="SolaimanLipi" panose="03000609000000000000" pitchFamily="65" charset="0"/>
                <a:ea typeface="Noto Serif Bengali"/>
                <a:cs typeface="SolaimanLipi" panose="03000609000000000000" pitchFamily="65" charset="0"/>
                <a:sym typeface="Noto Serif Bengali"/>
              </a:rPr>
              <a:t>পবিত্র কুরআনের চিরন্তন আলো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81" name="Google Shape;181;p19"/>
          <p:cNvSpPr/>
          <p:nvPr/>
        </p:nvSpPr>
        <p:spPr>
          <a:xfrm>
            <a:off x="581025" y="1123950"/>
            <a:ext cx="11029950" cy="28575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SolaimanLipi" panose="03000609000000000000" pitchFamily="65" charset="0"/>
              <a:ea typeface="Calibri"/>
              <a:cs typeface="SolaimanLipi" panose="03000609000000000000" pitchFamily="65" charset="0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" grpId="0" animBg="1"/>
      <p:bldP spid="174" grpId="0"/>
      <p:bldP spid="175" grpId="0" animBg="1"/>
      <p:bldP spid="176" grpId="0" animBg="1"/>
      <p:bldP spid="177" grpId="0"/>
      <p:bldP spid="178" grpId="0"/>
      <p:bldP spid="179" grpId="0" animBg="1"/>
      <p:bldP spid="180" grpId="0"/>
      <p:bldP spid="18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501</Words>
  <Application>Microsoft Office PowerPoint</Application>
  <PresentationFormat>Custom</PresentationFormat>
  <Paragraphs>47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Arial</vt:lpstr>
      <vt:lpstr>SolaimanLipi</vt:lpstr>
      <vt:lpstr>Calibri</vt:lpstr>
      <vt:lpstr>Poppins</vt:lpstr>
      <vt:lpstr>Hind Siliguri</vt:lpstr>
      <vt:lpstr>Hind Siliguri SemiBold</vt:lpstr>
      <vt:lpstr>Noto Serif Bengali</vt:lpstr>
      <vt:lpstr>Hind Siliguri Medium</vt:lpstr>
      <vt:lpstr>Noto Serif Bengali SemiBold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USER</cp:lastModifiedBy>
  <cp:revision>7</cp:revision>
  <dcterms:modified xsi:type="dcterms:W3CDTF">2026-07-28T03:32:04Z</dcterms:modified>
</cp:coreProperties>
</file>