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4" r:id="rId4"/>
    <p:sldId id="263" r:id="rId5"/>
    <p:sldId id="269" r:id="rId6"/>
    <p:sldId id="262" r:id="rId7"/>
    <p:sldId id="270" r:id="rId8"/>
    <p:sldId id="261" r:id="rId9"/>
    <p:sldId id="260" r:id="rId10"/>
    <p:sldId id="258" r:id="rId11"/>
    <p:sldId id="25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AC194C4-9EC1-43CA-9E01-33184D6F032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Ribbon 4"/>
          <p:cNvSpPr/>
          <p:nvPr/>
        </p:nvSpPr>
        <p:spPr>
          <a:xfrm>
            <a:off x="152400" y="207818"/>
            <a:ext cx="8763000" cy="1239982"/>
          </a:xfrm>
          <a:prstGeom prst="ribbon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MJ" pitchFamily="2" charset="0"/>
              </a:rPr>
              <a:t>cÖvK-Bmjvgx</a:t>
            </a:r>
            <a:r>
              <a:rPr lang="en-GB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MJ" pitchFamily="2" charset="0"/>
              </a:rPr>
              <a:t> </a:t>
            </a:r>
            <a:r>
              <a:rPr lang="en-GB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MJ" pitchFamily="2" charset="0"/>
              </a:rPr>
              <a:t>Avie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MJ" pitchFamily="2" charset="0"/>
            </a:endParaRPr>
          </a:p>
        </p:txBody>
      </p:sp>
      <p:sp>
        <p:nvSpPr>
          <p:cNvPr id="6" name="Hexagon 5"/>
          <p:cNvSpPr/>
          <p:nvPr/>
        </p:nvSpPr>
        <p:spPr>
          <a:xfrm>
            <a:off x="152400" y="1600200"/>
            <a:ext cx="8991600" cy="5029200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(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যা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ইতিহাসে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‘</a:t>
            </a:r>
            <a:r>
              <a:rPr lang="en-GB" sz="32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আইয়ামে</a:t>
            </a:r>
            <a:r>
              <a:rPr lang="en-GB" sz="32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জাহিলিয়াত</a:t>
            </a:r>
            <a:r>
              <a:rPr lang="en-GB" sz="32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’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বা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অজ্ঞতার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যুগ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নামেও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পরিচিত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)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এবং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তার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প্রাকৃতিক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গঠন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বৈশিষ্ট্য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পরিবেশ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অনুধাবন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করা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তৎকালীন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সমাজ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সংস্কৃতি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বোঝার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জন্য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অত্যন্ত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গুরুত্বপূর্ণ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endParaRPr lang="en-GB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রুক্ষ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প্রতিকূল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ভৌগোলিক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পরিবেশই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মূলতসেখানকার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অধিবাসীদের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জীবনযাত্রা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চরিত্র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সমাজব্যবস্থা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নির্ধারণ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করে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দিয়েছিল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নিচে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প্রাক-ইসলামী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ভৌগোলিক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গঠন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ভূপ্রকৃতি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এবং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সামাজিক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</a:p>
          <a:p>
            <a:pPr algn="just" fontAlgn="base"/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প্রেক্ষাপট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বিস্তারিত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 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তুলে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ধরা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হলো</a:t>
            </a:r>
            <a:r>
              <a:rPr lang="en-GB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 </a:t>
            </a:r>
            <a:endParaRPr lang="en-GB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72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28600" y="1752600"/>
            <a:ext cx="8686800" cy="4724400"/>
          </a:xfrm>
          <a:prstGeom prst="snip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en-GB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প্রাকৃতিক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সম্পদের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(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বিশেষ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করে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পানি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চারণভূমি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) </a:t>
            </a:r>
            <a:r>
              <a:rPr lang="en-GB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ঘাটতির</a:t>
            </a:r>
            <a:endParaRPr lang="en-GB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কারণে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গোত্রে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গোত্রে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প্রায়ই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রক্তক্ষয়ী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যুদ্ধ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algn="just" fontAlgn="base"/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সরকারের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কোনো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কেন্দ্রীয়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ব্যবস্থা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না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থাকায়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গোত্রীয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়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প্রধান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‘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শায়েখ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’-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নির্দেশই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শেষ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কথা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algn="just" fontAlgn="base"/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কিন্তু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রুক্ষ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পরিবেশই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আরবদের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মধ্যে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চরম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সহনশীলতা</a:t>
            </a:r>
            <a:r>
              <a:rPr lang="en-GB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</a:t>
            </a:r>
          </a:p>
          <a:p>
            <a:pPr algn="just" fontAlgn="base"/>
            <a:r>
              <a:rPr lang="en-GB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আতিথেয়তা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স্বাধীনচেতা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মনোভাব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অশ্বারোহণে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পারদর্শিতা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algn="just" fontAlgn="base"/>
            <a:r>
              <a:rPr lang="en-GB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তৈরি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করেছিল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</a:p>
        </p:txBody>
      </p:sp>
      <p:sp>
        <p:nvSpPr>
          <p:cNvPr id="5" name="Cube 4"/>
          <p:cNvSpPr/>
          <p:nvPr/>
        </p:nvSpPr>
        <p:spPr>
          <a:xfrm>
            <a:off x="1181100" y="304800"/>
            <a:ext cx="6858000" cy="12192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GB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গোত্রীয</a:t>
            </a:r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় </a:t>
            </a:r>
            <a:r>
              <a:rPr lang="en-GB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শাসন</a:t>
            </a:r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সামাজিক</a:t>
            </a:r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চরিত্র</a:t>
            </a:r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1056409" y="152400"/>
            <a:ext cx="7010400" cy="914400"/>
          </a:xfrm>
          <a:prstGeom prst="plaqu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সংক্ষেপে: </a:t>
            </a:r>
            <a:r>
              <a:rPr lang="as-I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প্রাক-ইসলামী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Bevel 4"/>
          <p:cNvSpPr/>
          <p:nvPr/>
        </p:nvSpPr>
        <p:spPr>
          <a:xfrm>
            <a:off x="228600" y="1524000"/>
            <a:ext cx="8610599" cy="5029200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s-IN" sz="3200" dirty="0" smtClean="0">
                <a:latin typeface="SutonnyUniBanglaOMJ" pitchFamily="2" charset="0"/>
                <a:cs typeface="SutonnyUniBanglaOMJ" pitchFamily="2" charset="0"/>
              </a:rPr>
              <a:t>আরব</a:t>
            </a:r>
            <a:r>
              <a:rPr lang="as-IN" sz="3200" dirty="0">
                <a:latin typeface="SutonnyUniBanglaOMJ" pitchFamily="2" charset="0"/>
                <a:cs typeface="SutonnyUniBanglaOMJ" pitchFamily="2" charset="0"/>
              </a:rPr>
              <a:t> ছিল শুষ্ক মরুভূমি, রুক্ষ পর্বত এবং দক্ষিণ ও মরুদ্যানভিত্তিক উর্বর এলাকার এক বৈচিত্র্যময় ভূখণ্ড। এই প্রতিকূল ভূ-প্রকৃতিই সেখানকার মানুষকে একাধারে যাযাবর </a:t>
            </a:r>
            <a:endParaRPr lang="en-US" sz="3200" dirty="0" smtClean="0">
              <a:latin typeface="SutonnyUniBanglaOMJ" pitchFamily="2" charset="0"/>
              <a:cs typeface="SutonnyUniBanglaOMJ" pitchFamily="2" charset="0"/>
            </a:endParaRPr>
          </a:p>
          <a:p>
            <a:r>
              <a:rPr lang="as-IN" sz="3200" dirty="0" smtClean="0">
                <a:latin typeface="SutonnyUniBanglaOMJ" pitchFamily="2" charset="0"/>
                <a:cs typeface="SutonnyUniBanglaOMJ" pitchFamily="2" charset="0"/>
              </a:rPr>
              <a:t>যুদ্ধপ্রিয়</a:t>
            </a:r>
            <a:r>
              <a:rPr lang="as-IN" sz="3200" dirty="0">
                <a:latin typeface="SutonnyUniBanglaOMJ" pitchFamily="2" charset="0"/>
                <a:cs typeface="SutonnyUniBanglaOMJ" pitchFamily="2" charset="0"/>
              </a:rPr>
              <a:t> এবং বাণিজ্যমুখী করে গড়ে তুলেছিল, যা </a:t>
            </a:r>
            <a:r>
              <a:rPr lang="as-IN" sz="3200" dirty="0" smtClean="0">
                <a:latin typeface="SutonnyUniBanglaOMJ" pitchFamily="2" charset="0"/>
                <a:cs typeface="SutonnyUniBanglaOMJ" pitchFamily="2" charset="0"/>
              </a:rPr>
              <a:t>পরবর্তী</a:t>
            </a:r>
            <a:endParaRPr lang="en-US" sz="3200" dirty="0" smtClean="0">
              <a:latin typeface="SutonnyUniBanglaOMJ" pitchFamily="2" charset="0"/>
              <a:cs typeface="SutonnyUniBanglaOMJ" pitchFamily="2" charset="0"/>
            </a:endParaRPr>
          </a:p>
          <a:p>
            <a:r>
              <a:rPr lang="as-IN" sz="3200" dirty="0" smtClean="0">
                <a:latin typeface="SutonnyUniBanglaOMJ" pitchFamily="2" charset="0"/>
                <a:cs typeface="SutonnyUniBanglaOMJ" pitchFamily="2" charset="0"/>
              </a:rPr>
              <a:t>সময়ে</a:t>
            </a:r>
            <a:r>
              <a:rPr lang="as-IN" sz="3200" dirty="0">
                <a:latin typeface="SutonnyUniBanglaOMJ" pitchFamily="2" charset="0"/>
                <a:cs typeface="SutonnyUniBanglaOMJ" pitchFamily="2" charset="0"/>
              </a:rPr>
              <a:t> ইসলামের প্রসার ও ইতিহাস গঠনে গুরুত্বপূর্ণ ভূমিকা পালন করে</a:t>
            </a:r>
            <a:r>
              <a:rPr lang="as-IN" dirty="0">
                <a:latin typeface="SutonnyUniBanglaOMJ" pitchFamily="2" charset="0"/>
                <a:cs typeface="SutonnyUniBanglaOMJ" pitchFamily="2" charset="0"/>
              </a:rPr>
              <a:t>। </a:t>
            </a:r>
            <a:endParaRPr lang="en-US" dirty="0">
              <a:latin typeface="SutonnyUniBanglaOMJ" pitchFamily="2" charset="0"/>
              <a:cs typeface="SutonnyUniBangla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irect Access Storage 5"/>
          <p:cNvSpPr/>
          <p:nvPr/>
        </p:nvSpPr>
        <p:spPr>
          <a:xfrm>
            <a:off x="685800" y="1752600"/>
            <a:ext cx="7848600" cy="4572000"/>
          </a:xfrm>
          <a:prstGeom prst="flowChartMagneticDrum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loud 1"/>
          <p:cNvSpPr/>
          <p:nvPr/>
        </p:nvSpPr>
        <p:spPr>
          <a:xfrm>
            <a:off x="1295400" y="228600"/>
            <a:ext cx="6858000" cy="12954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সবাইকে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ধন্যবাদ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>
          <a:xfrm>
            <a:off x="3581400" y="762000"/>
            <a:ext cx="5181600" cy="990600"/>
          </a:xfrm>
          <a:prstGeom prst="ribb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পরিচিতি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Hexagon 5"/>
          <p:cNvSpPr/>
          <p:nvPr/>
        </p:nvSpPr>
        <p:spPr>
          <a:xfrm>
            <a:off x="228600" y="2417618"/>
            <a:ext cx="4343400" cy="3983182"/>
          </a:xfrm>
          <a:prstGeom prst="hexag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উপস্থাপনায়</a:t>
            </a:r>
            <a:endParaRPr lang="en-US" sz="2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মো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মিজানুর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রহমান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প্রভাষক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ইসলামের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ইতিহাস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সংস্কৃতি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গণউদ্যোগ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বালিকা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উচ্চ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বিদ্যাল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কলেজ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লাকসাম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কুমিল্লা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মোবাইল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: ০১৬১৩৫৫৩৩৬১</a:t>
            </a:r>
          </a:p>
          <a:p>
            <a:pPr algn="just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Emill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mizanur531@gmail.com</a:t>
            </a:r>
          </a:p>
          <a:p>
            <a:pPr algn="just"/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Hexagon 6"/>
          <p:cNvSpPr/>
          <p:nvPr/>
        </p:nvSpPr>
        <p:spPr>
          <a:xfrm>
            <a:off x="4572000" y="2417618"/>
            <a:ext cx="4343400" cy="3983182"/>
          </a:xfrm>
          <a:prstGeom prst="hexago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2800" b="1" u="sng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দ্বাদশ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ইসলামের ইতিহাস ও সংস্কৃতি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১ম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প্রাক-ইসলামী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আরব</a:t>
            </a:r>
            <a:endParaRPr lang="bn-BD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২৯/০৭/২০২৬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৪৫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609600" y="381000"/>
            <a:ext cx="2743200" cy="1752600"/>
          </a:xfrm>
          <a:prstGeom prst="flowChartDisp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ultidocument 4"/>
          <p:cNvSpPr/>
          <p:nvPr/>
        </p:nvSpPr>
        <p:spPr>
          <a:xfrm>
            <a:off x="914400" y="228600"/>
            <a:ext cx="7543800" cy="1219200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GB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SutonnyUniBanglaOMJ" pitchFamily="2" charset="0"/>
                <a:cs typeface="SutonnyUniBanglaOMJ" pitchFamily="2" charset="0"/>
              </a:rPr>
              <a:t>১. </a:t>
            </a:r>
            <a:r>
              <a:rPr lang="en-GB" sz="3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SutonnyUniBanglaOMJ" pitchFamily="2" charset="0"/>
                <a:cs typeface="SutonnyUniBanglaOMJ" pitchFamily="2" charset="0"/>
              </a:rPr>
              <a:t>ভৌগোলিক</a:t>
            </a:r>
            <a:r>
              <a:rPr lang="en-GB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SutonnyUniBanglaOMJ" pitchFamily="2" charset="0"/>
                <a:cs typeface="SutonnyUniBanglaOMJ" pitchFamily="2" charset="0"/>
              </a:rPr>
              <a:t>অবস্থান</a:t>
            </a:r>
            <a:r>
              <a:rPr lang="en-GB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SutonnyUniBanglaOMJ" pitchFamily="2" charset="0"/>
                <a:cs typeface="SutonnyUniBanglaOMJ" pitchFamily="2" charset="0"/>
              </a:rPr>
              <a:t>সীমানা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</a:p>
        </p:txBody>
      </p:sp>
      <p:sp>
        <p:nvSpPr>
          <p:cNvPr id="6" name="Flowchart: Card 5"/>
          <p:cNvSpPr/>
          <p:nvPr/>
        </p:nvSpPr>
        <p:spPr>
          <a:xfrm>
            <a:off x="644236" y="1752600"/>
            <a:ext cx="7848600" cy="4572000"/>
          </a:xfrm>
          <a:prstGeom prst="flowChartPunchedCar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GB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উপদ্বীপ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GB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ArabianPeninsula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বিশ্বের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বৃহত্তম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উপদ্বীপগুলোর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একটি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এটি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এশিয়া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আফ্রিকা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ইউরোপ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মহাদেশের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সংযোগস্থলে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অবস্থিত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হওয়ায়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প্রাচীনকাল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থেকেই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ভৌগোলিক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কৌশলগত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দিক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থেকে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অত্যন্ত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গুরুত্বপূর্ণ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fontAlgn="base"/>
            <a:r>
              <a:rPr lang="en-GB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উত্তর</a:t>
            </a: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 :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সিরিয়া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ইরাক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(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মরু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) </a:t>
            </a:r>
          </a:p>
          <a:p>
            <a:pPr fontAlgn="base"/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দক্ষিণ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ভারত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মহাসাগর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এডেন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উপসাগর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</a:p>
          <a:p>
            <a:pPr fontAlgn="base"/>
            <a:r>
              <a:rPr lang="en-GB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পূর্ব</a:t>
            </a: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   </a:t>
            </a: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পারস্য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উপসাগর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ওমান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উপসাগর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</a:p>
          <a:p>
            <a:pPr fontAlgn="base"/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পশ্চিম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লোহিত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সাগর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GB" sz="2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Red Sea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 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371600"/>
            <a:ext cx="8610600" cy="52578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GB" sz="3600" dirty="0" smtClean="0">
                <a:latin typeface="SutonnyUniBanglaOMJ" pitchFamily="2" charset="0"/>
                <a:cs typeface="SutonnyUniBanglaOMJ" pitchFamily="2" charset="0"/>
              </a:rPr>
              <a:t> </a:t>
            </a:r>
            <a:r>
              <a:rPr lang="en-GB" sz="3600" dirty="0" err="1" smtClean="0">
                <a:latin typeface="SutonnyUniBanglaOMJ" pitchFamily="2" charset="0"/>
                <a:cs typeface="SutonnyUniBanglaOMJ" pitchFamily="2" charset="0"/>
              </a:rPr>
              <a:t>প্রাক-ইসলামী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 smtClean="0">
                <a:latin typeface="SutonnyUniBanglaOMJ" pitchFamily="2" charset="0"/>
                <a:cs typeface="SutonnyUniBanglaOMJ" pitchFamily="2" charset="0"/>
              </a:rPr>
              <a:t>আরবের</a:t>
            </a:r>
            <a:endParaRPr lang="en-GB" sz="3600" dirty="0" smtClean="0"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ভূ-প্রকৃতি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প্রধানত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মরুময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় ও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শুষ্ক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তবে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জলবায়ু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smtClean="0">
                <a:latin typeface="SutonnyUniBanglaOMJ" pitchFamily="2" charset="0"/>
                <a:cs typeface="SutonnyUniBanglaOMJ" pitchFamily="2" charset="0"/>
              </a:rPr>
              <a:t>ও</a:t>
            </a:r>
          </a:p>
          <a:p>
            <a:pPr fontAlgn="base"/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 smtClean="0">
                <a:latin typeface="SutonnyUniBanglaOMJ" pitchFamily="2" charset="0"/>
                <a:cs typeface="SutonnyUniBanglaOMJ" pitchFamily="2" charset="0"/>
              </a:rPr>
              <a:t>ভূগঠনের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ওপর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ভিত্তি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করে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সমগ্র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আরব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উপদ্বীপকে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 smtClean="0">
                <a:latin typeface="SutonnyUniBanglaOMJ" pitchFamily="2" charset="0"/>
                <a:cs typeface="SutonnyUniBanglaOMJ" pitchFamily="2" charset="0"/>
              </a:rPr>
              <a:t>প্রধানত</a:t>
            </a:r>
            <a:endParaRPr lang="en-GB" sz="3600" dirty="0" smtClean="0"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তিনটি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অংশে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 smtClean="0">
                <a:latin typeface="SutonnyUniBanglaOMJ" pitchFamily="2" charset="0"/>
                <a:cs typeface="SutonnyUniBanglaOMJ" pitchFamily="2" charset="0"/>
              </a:rPr>
              <a:t>ভাগ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করা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dirty="0" err="1"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: </a:t>
            </a:r>
          </a:p>
        </p:txBody>
      </p:sp>
      <p:sp>
        <p:nvSpPr>
          <p:cNvPr id="2" name="Flowchart: Document 1"/>
          <p:cNvSpPr/>
          <p:nvPr/>
        </p:nvSpPr>
        <p:spPr>
          <a:xfrm>
            <a:off x="838200" y="228600"/>
            <a:ext cx="7391400" cy="914400"/>
          </a:xfrm>
          <a:prstGeom prst="flowChartDocumen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GB" sz="3600" b="1" dirty="0">
                <a:latin typeface="SutonnyUniBanglaOMJ" pitchFamily="2" charset="0"/>
                <a:cs typeface="SutonnyUniBanglaOMJ" pitchFamily="2" charset="0"/>
              </a:rPr>
              <a:t>২. </a:t>
            </a:r>
            <a:r>
              <a:rPr lang="en-GB" sz="3600" b="1" dirty="0" err="1">
                <a:latin typeface="SutonnyUniBanglaOMJ" pitchFamily="2" charset="0"/>
                <a:cs typeface="SutonnyUniBanglaOMJ" pitchFamily="2" charset="0"/>
              </a:rPr>
              <a:t>ভূ-প্রকৃতির</a:t>
            </a:r>
            <a:r>
              <a:rPr lang="en-GB" sz="3600" b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b="1" dirty="0" err="1">
                <a:latin typeface="SutonnyUniBanglaOMJ" pitchFamily="2" charset="0"/>
                <a:cs typeface="SutonnyUniBanglaOMJ" pitchFamily="2" charset="0"/>
              </a:rPr>
              <a:t>ধরণ</a:t>
            </a:r>
            <a:r>
              <a:rPr lang="en-GB" sz="3600" b="1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600" b="1" dirty="0" err="1">
                <a:latin typeface="SutonnyUniBanglaOMJ" pitchFamily="2" charset="0"/>
                <a:cs typeface="SutonnyUniBanglaOMJ" pitchFamily="2" charset="0"/>
              </a:rPr>
              <a:t>অঞ্চলসমূহ</a:t>
            </a:r>
            <a:r>
              <a:rPr lang="en-GB" sz="3600" dirty="0">
                <a:latin typeface="SutonnyUniBanglaOMJ" pitchFamily="2" charset="0"/>
                <a:cs typeface="SutonnyUniBanglaOMJ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295400"/>
            <a:ext cx="8763000" cy="5334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অধিকাংশ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অঞ্চলই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ধুধু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বালুকাময</a:t>
            </a:r>
            <a:r>
              <a:rPr lang="en-GB" sz="2800" dirty="0" smtClean="0">
                <a:latin typeface="SutonnyUniBanglaOMJ" pitchFamily="2" charset="0"/>
                <a:cs typeface="SutonnyUniBanglaOMJ" pitchFamily="2" charset="0"/>
              </a:rPr>
              <a:t>় </a:t>
            </a:r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মরুভূমি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  <a:endParaRPr lang="en-GB" sz="2800" dirty="0" smtClean="0"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এই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মরু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অঞ্চলগুলোকে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আবার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কয়েকটি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ভাগে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দেখা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যেত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: </a:t>
            </a:r>
          </a:p>
          <a:p>
            <a:pPr fontAlgn="base"/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আল-নুফুদ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b="1" dirty="0">
                <a:latin typeface="SutonnyUniBanglaOMJ" pitchFamily="2" charset="0"/>
                <a:cs typeface="SutonnyUniBanglaOMJ" pitchFamily="2" charset="0"/>
              </a:rPr>
              <a:t>(</a:t>
            </a:r>
            <a:r>
              <a:rPr lang="en-GB" b="1" dirty="0" smtClean="0">
                <a:latin typeface="SutonnyUniBanglaOMJ" pitchFamily="2" charset="0"/>
                <a:cs typeface="SutonnyUniBanglaOMJ" pitchFamily="2" charset="0"/>
              </a:rPr>
              <a:t>Al-</a:t>
            </a:r>
            <a:r>
              <a:rPr lang="en-GB" b="1" dirty="0" err="1" smtClean="0">
                <a:latin typeface="SutonnyUniBanglaOMJ" pitchFamily="2" charset="0"/>
                <a:cs typeface="SutonnyUniBanglaOMJ" pitchFamily="2" charset="0"/>
              </a:rPr>
              <a:t>Nufud</a:t>
            </a:r>
            <a:r>
              <a:rPr lang="en-GB" b="1" dirty="0">
                <a:latin typeface="SutonnyUniBanglaOMJ" pitchFamily="2" charset="0"/>
                <a:cs typeface="SutonnyUniBanglaOMJ" pitchFamily="2" charset="0"/>
              </a:rPr>
              <a:t>):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উত্তর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একটি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বিশাল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লাল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বালুর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মরুভূমি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, </a:t>
            </a:r>
            <a:endParaRPr lang="en-GB" sz="2800" dirty="0" smtClean="0"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যেখানে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ঘন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ঘন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বালুঝড়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fontAlgn="base"/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আল-দাহনা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 (</a:t>
            </a:r>
            <a:r>
              <a:rPr lang="en-GB" b="1" dirty="0">
                <a:latin typeface="SutonnyUniBanglaOMJ" pitchFamily="2" charset="0"/>
                <a:cs typeface="SutonnyUniBanglaOMJ" pitchFamily="2" charset="0"/>
              </a:rPr>
              <a:t>Al-</a:t>
            </a:r>
            <a:r>
              <a:rPr lang="en-GB" b="1" dirty="0" err="1">
                <a:latin typeface="SutonnyUniBanglaOMJ" pitchFamily="2" charset="0"/>
                <a:cs typeface="SutonnyUniBanglaOMJ" pitchFamily="2" charset="0"/>
              </a:rPr>
              <a:t>Dahna</a:t>
            </a:r>
            <a:r>
              <a:rPr lang="en-GB" b="1" dirty="0">
                <a:latin typeface="SutonnyUniBanglaOMJ" pitchFamily="2" charset="0"/>
                <a:cs typeface="SutonnyUniBanglaOMJ" pitchFamily="2" charset="0"/>
              </a:rPr>
              <a:t>):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মধ্য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সংকীর্ণ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বালুকাময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়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, </a:t>
            </a:r>
            <a:endParaRPr lang="en-GB" sz="2800" dirty="0" smtClean="0"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যা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উত্তর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দক্ষিণের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মরুভূমিকে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যুক্ত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করত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fontAlgn="base"/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রুব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আল-খালি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 (</a:t>
            </a:r>
            <a:r>
              <a:rPr lang="en-GB" sz="2000" b="1" dirty="0">
                <a:latin typeface="SutonnyUniBanglaOMJ" pitchFamily="2" charset="0"/>
                <a:cs typeface="SutonnyUniBanglaOMJ" pitchFamily="2" charset="0"/>
              </a:rPr>
              <a:t>Rub' al-Khali):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দক্ষিণ</a:t>
            </a:r>
            <a:r>
              <a:rPr lang="en-GB" sz="2800" dirty="0" smtClean="0">
                <a:latin typeface="SutonnyUniBanglaOMJ" pitchFamily="2" charset="0"/>
                <a:cs typeface="SutonnyUniBanglaOMJ" pitchFamily="2" charset="0"/>
              </a:rPr>
              <a:t> </a:t>
            </a:r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পূর্ব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বিশাল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অত্যন্ত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বিপজ্জনক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মরুভূমি</a:t>
            </a:r>
            <a:r>
              <a:rPr lang="en-GB" sz="2800" dirty="0" smtClean="0">
                <a:latin typeface="SutonnyUniBanglaOMJ" pitchFamily="2" charset="0"/>
                <a:cs typeface="SutonnyUniBanglaOMJ" pitchFamily="2" charset="0"/>
              </a:rPr>
              <a:t>,</a:t>
            </a:r>
          </a:p>
          <a:p>
            <a:pPr fontAlgn="base"/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যাকে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i="1" dirty="0" err="1" smtClean="0">
                <a:latin typeface="SutonnyUniBanglaOMJ" pitchFamily="2" charset="0"/>
                <a:cs typeface="SutonnyUniBanglaOMJ" pitchFamily="2" charset="0"/>
              </a:rPr>
              <a:t>একাকী</a:t>
            </a:r>
            <a:r>
              <a:rPr lang="en-GB" sz="2800" i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i="1" dirty="0" err="1">
                <a:latin typeface="SutonnyUniBanglaOMJ" pitchFamily="2" charset="0"/>
                <a:cs typeface="SutonnyUniBanglaOMJ" pitchFamily="2" charset="0"/>
              </a:rPr>
              <a:t>চতুর্থাংশ</a:t>
            </a:r>
            <a:r>
              <a:rPr lang="en-GB" sz="2800" i="1" dirty="0">
                <a:latin typeface="SutonnyUniBanglaOMJ" pitchFamily="2" charset="0"/>
                <a:cs typeface="SutonnyUniBanglaOMJ" pitchFamily="2" charset="0"/>
              </a:rPr>
              <a:t>’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i="1" dirty="0">
                <a:latin typeface="SutonnyUniBanglaOMJ" pitchFamily="2" charset="0"/>
                <a:cs typeface="SutonnyUniBanglaOMJ" pitchFamily="2" charset="0"/>
              </a:rPr>
              <a:t>Empty Quarter</a:t>
            </a:r>
            <a:r>
              <a:rPr lang="en-GB" sz="20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বলা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হয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়।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এটি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পৃথিবীর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অন্যতম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2800" dirty="0" smtClean="0">
              <a:latin typeface="SutonnyUniBanglaOMJ" pitchFamily="2" charset="0"/>
              <a:cs typeface="SutonnyUniBanglaOMJ" pitchFamily="2" charset="0"/>
            </a:endParaRPr>
          </a:p>
          <a:p>
            <a:pPr fontAlgn="base"/>
            <a:r>
              <a:rPr lang="en-GB" sz="2800" dirty="0" err="1" smtClean="0">
                <a:latin typeface="SutonnyUniBanglaOMJ" pitchFamily="2" charset="0"/>
                <a:cs typeface="SutonnyUniBanglaOMJ" pitchFamily="2" charset="0"/>
              </a:rPr>
              <a:t>জনমানবহীন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</a:p>
        </p:txBody>
      </p:sp>
      <p:sp>
        <p:nvSpPr>
          <p:cNvPr id="3" name="Cube 2"/>
          <p:cNvSpPr/>
          <p:nvPr/>
        </p:nvSpPr>
        <p:spPr>
          <a:xfrm>
            <a:off x="685800" y="152400"/>
            <a:ext cx="7772400" cy="914400"/>
          </a:xfrm>
          <a:prstGeom prst="cub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SutonnyUniBanglaOMJ" pitchFamily="2" charset="0"/>
                <a:cs typeface="SutonnyUniBanglaOMJ" pitchFamily="2" charset="0"/>
              </a:rPr>
              <a:t>ক. </a:t>
            </a:r>
            <a:r>
              <a:rPr lang="en-GB" sz="3600" b="1" dirty="0" err="1">
                <a:latin typeface="SutonnyUniBanglaOMJ" pitchFamily="2" charset="0"/>
                <a:cs typeface="SutonnyUniBanglaOMJ" pitchFamily="2" charset="0"/>
              </a:rPr>
              <a:t>মরু</a:t>
            </a:r>
            <a:r>
              <a:rPr lang="en-GB" sz="3600" b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600" b="1" dirty="0" err="1"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3600" b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b="1" dirty="0">
                <a:latin typeface="Arial" pitchFamily="34" charset="0"/>
                <a:cs typeface="Arial" pitchFamily="34" charset="0"/>
              </a:rPr>
              <a:t>(Deserts)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 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99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isplay 4"/>
          <p:cNvSpPr/>
          <p:nvPr/>
        </p:nvSpPr>
        <p:spPr>
          <a:xfrm>
            <a:off x="214746" y="1600200"/>
            <a:ext cx="8458200" cy="5029200"/>
          </a:xfrm>
          <a:prstGeom prst="flowChartDisplay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en-GB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হিজাজ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(Hejaz):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লোহিত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সাগরের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তীর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ঘেঁষে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অবস্থিত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পাহাড়ি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অঞ্চলটি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অত্যন্ত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ঐতিহাসিক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এখানে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মক্কা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মদিনা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তায়েফের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মতো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প্রধান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শহরগুলো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গড়ে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উঠেছিল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বাণিজ্যপথগুলোর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কেন্দ্র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হিসেবে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এটি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অর্থনৈতিকভাবে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সমৃদ্ধ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algn="just" fontAlgn="base"/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নজদ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(Najd):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মধ্য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পাথুরে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শুষ্ক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মালভূমি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যেখানে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যাযাবর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বেদুইনরা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গবাদিপশু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চড়াত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</a:p>
        </p:txBody>
      </p:sp>
      <p:sp>
        <p:nvSpPr>
          <p:cNvPr id="2" name="Can 1"/>
          <p:cNvSpPr/>
          <p:nvPr/>
        </p:nvSpPr>
        <p:spPr>
          <a:xfrm>
            <a:off x="609600" y="304800"/>
            <a:ext cx="8063346" cy="838200"/>
          </a:xfrm>
          <a:prstGeom prst="can">
            <a:avLst>
              <a:gd name="adj" fmla="val 10124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খ.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শুষ্ক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পার্বত্য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(Arid &amp; Mountainous Regions) </a:t>
            </a:r>
            <a:endParaRPr lang="en-GB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>
          <a:xfrm>
            <a:off x="609600" y="304800"/>
            <a:ext cx="8063346" cy="838200"/>
          </a:xfrm>
          <a:prstGeom prst="can">
            <a:avLst>
              <a:gd name="adj" fmla="val 10124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গ. </a:t>
            </a:r>
            <a:r>
              <a:rPr lang="en-GB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উর্বর</a:t>
            </a:r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অঞ্চল</a:t>
            </a:r>
            <a:r>
              <a:rPr lang="en-GB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(Fertile South - Arabia Felix) </a:t>
            </a:r>
            <a:endParaRPr lang="en-GB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</p:txBody>
      </p:sp>
      <p:sp>
        <p:nvSpPr>
          <p:cNvPr id="3" name="Flowchart: Sequential Access Storage 2"/>
          <p:cNvSpPr/>
          <p:nvPr/>
        </p:nvSpPr>
        <p:spPr>
          <a:xfrm>
            <a:off x="228600" y="1447800"/>
            <a:ext cx="8686800" cy="5181600"/>
          </a:xfrm>
          <a:prstGeom prst="flowChartMagnetic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ইয়ামেন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ওমান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(Yemen &amp; Oman)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</a:t>
            </a:r>
          </a:p>
          <a:p>
            <a:pPr fontAlgn="base"/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দক্ষিণ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দক্ষিণ-পশ্চিম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অংশ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তুলনামূলকভাবে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উর্বর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</a:p>
          <a:p>
            <a:pPr fontAlgn="base"/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বৃষ্টিবহুল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প্রাচীন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রোমানরা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একে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 (</a:t>
            </a:r>
            <a:r>
              <a:rPr lang="en-GB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Arabia Felix)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‘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সুখী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’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বলত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কৃত্রিম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বাঁধ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</a:p>
          <a:p>
            <a:pPr fontAlgn="base"/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(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যেমন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মারিব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বাঁধ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)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তৈরি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করে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এখানে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উন্নত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কৃষি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ব্যবস্থা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গড়ে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তোলা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হয়েছিল</a:t>
            </a:r>
            <a:r>
              <a:rPr lang="en-GB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। </a:t>
            </a:r>
            <a:endParaRPr lang="en-GB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5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tored Data 3"/>
          <p:cNvSpPr/>
          <p:nvPr/>
        </p:nvSpPr>
        <p:spPr>
          <a:xfrm>
            <a:off x="533400" y="152400"/>
            <a:ext cx="8001000" cy="1066800"/>
          </a:xfrm>
          <a:prstGeom prst="flowChartOnlineStorag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latin typeface="SutonnyUniBanglaOMJ" pitchFamily="2" charset="0"/>
                <a:cs typeface="SutonnyUniBanglaOMJ" pitchFamily="2" charset="0"/>
              </a:rPr>
              <a:t>৩. </a:t>
            </a:r>
            <a:r>
              <a:rPr lang="en-GB" sz="4400" b="1" dirty="0" err="1">
                <a:latin typeface="SutonnyUniBanglaOMJ" pitchFamily="2" charset="0"/>
                <a:cs typeface="SutonnyUniBanglaOMJ" pitchFamily="2" charset="0"/>
              </a:rPr>
              <a:t>জলবায়ু</a:t>
            </a:r>
            <a:r>
              <a:rPr lang="en-GB" sz="4400" b="1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4400" b="1" dirty="0" err="1">
                <a:latin typeface="SutonnyUniBanglaOMJ" pitchFamily="2" charset="0"/>
                <a:cs typeface="SutonnyUniBanglaOMJ" pitchFamily="2" charset="0"/>
              </a:rPr>
              <a:t>প্রাকৃতিক</a:t>
            </a:r>
            <a:r>
              <a:rPr lang="en-GB" sz="4400" b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4400" b="1" dirty="0" err="1">
                <a:latin typeface="SutonnyUniBanglaOMJ" pitchFamily="2" charset="0"/>
                <a:cs typeface="SutonnyUniBanglaOMJ" pitchFamily="2" charset="0"/>
              </a:rPr>
              <a:t>সম্পদ</a:t>
            </a:r>
            <a:endParaRPr lang="en-US" sz="4400" dirty="0">
              <a:latin typeface="SutonnyUniBanglaOMJ" pitchFamily="2" charset="0"/>
              <a:cs typeface="SutonnyUniBanglaOMJ" pitchFamily="2" charset="0"/>
            </a:endParaRPr>
          </a:p>
        </p:txBody>
      </p:sp>
      <p:sp>
        <p:nvSpPr>
          <p:cNvPr id="5" name="Flowchart: Delay 4"/>
          <p:cNvSpPr/>
          <p:nvPr/>
        </p:nvSpPr>
        <p:spPr>
          <a:xfrm>
            <a:off x="685800" y="1828800"/>
            <a:ext cx="8001000" cy="4419600"/>
          </a:xfrm>
          <a:prstGeom prst="flowChartDelay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GB" dirty="0"/>
              <a:t> </a:t>
            </a:r>
          </a:p>
          <a:p>
            <a:pPr fontAlgn="base"/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জলবায়ু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: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প্রচণ্ড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শুষ্কতা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তীব্র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উত্তাপ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এখানকার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প্রধান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বৈশিষ্ট্য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বৃষ্টিপাত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অত্যন্ত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কম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অনিয়মিত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fontAlgn="base"/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মরুদ্যান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 (Oasis):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মরুভূমির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মাঝে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মাঝে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যেখানে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ভূগর্ভস্থ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পানি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পাওয়া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যেত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সেখানে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মরুদ্যান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গড়ে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উঠত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(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যেমন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: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ইয়াছরিব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মদিনা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)।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এসব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স্থানে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খেজুর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চাষ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সীমিত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কৃষি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কাজ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</a:p>
          <a:p>
            <a:pPr fontAlgn="base"/>
            <a:r>
              <a:rPr lang="en-GB" sz="2800" b="1" dirty="0" err="1">
                <a:latin typeface="SutonnyUniBanglaOMJ" pitchFamily="2" charset="0"/>
                <a:cs typeface="SutonnyUniBanglaOMJ" pitchFamily="2" charset="0"/>
              </a:rPr>
              <a:t>জীবজন্তু</a:t>
            </a:r>
            <a:r>
              <a:rPr lang="en-GB" sz="2800" b="1" dirty="0">
                <a:latin typeface="SutonnyUniBanglaOMJ" pitchFamily="2" charset="0"/>
                <a:cs typeface="SutonnyUniBanglaOMJ" pitchFamily="2" charset="0"/>
              </a:rPr>
              <a:t>: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প্রতিকূল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জলবায়ুতে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টিকে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থাকার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মতো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একমাত্র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প্রাণীর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মধ্যে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উট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ছিল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সবচেয়ে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গুরুত্বপূর্ণ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উটকে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বলা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i="1" dirty="0">
                <a:latin typeface="SutonnyUniBanglaOMJ" pitchFamily="2" charset="0"/>
                <a:cs typeface="SutonnyUniBanglaOMJ" pitchFamily="2" charset="0"/>
              </a:rPr>
              <a:t>‘</a:t>
            </a:r>
            <a:r>
              <a:rPr lang="en-GB" sz="2800" i="1" dirty="0" err="1">
                <a:latin typeface="SutonnyUniBanglaOMJ" pitchFamily="2" charset="0"/>
                <a:cs typeface="SutonnyUniBanglaOMJ" pitchFamily="2" charset="0"/>
              </a:rPr>
              <a:t>মরুভূমির</a:t>
            </a:r>
            <a:r>
              <a:rPr lang="en-GB" sz="2800" i="1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i="1" dirty="0" err="1">
                <a:latin typeface="SutonnyUniBanglaOMJ" pitchFamily="2" charset="0"/>
                <a:cs typeface="SutonnyUniBanglaOMJ" pitchFamily="2" charset="0"/>
              </a:rPr>
              <a:t>জাহাজ</a:t>
            </a:r>
            <a:r>
              <a:rPr lang="en-GB" sz="2800" i="1" dirty="0">
                <a:latin typeface="SutonnyUniBanglaOMJ" pitchFamily="2" charset="0"/>
                <a:cs typeface="SutonnyUniBanglaOMJ" pitchFamily="2" charset="0"/>
              </a:rPr>
              <a:t>’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এছাড়া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ঘোড়া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,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দুম্বা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ছাগল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লালন-পালন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করা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800" dirty="0" err="1">
                <a:latin typeface="SutonnyUniBanglaOMJ" pitchFamily="2" charset="0"/>
                <a:cs typeface="SutonnyUniBanglaOMJ" pitchFamily="2" charset="0"/>
              </a:rPr>
              <a:t>হতো</a:t>
            </a:r>
            <a:r>
              <a:rPr lang="en-GB" sz="2800" dirty="0">
                <a:latin typeface="SutonnyUniBanglaOMJ" pitchFamily="2" charset="0"/>
                <a:cs typeface="SutonnyUniBanglaOMJ" pitchFamily="2" charset="0"/>
              </a:rPr>
              <a:t>। 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752600"/>
            <a:ext cx="8686800" cy="480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5097"/>
              </p:ext>
            </p:extLst>
          </p:nvPr>
        </p:nvGraphicFramePr>
        <p:xfrm>
          <a:off x="152400" y="1600200"/>
          <a:ext cx="8773393" cy="5029200"/>
        </p:xfrm>
        <a:graphic>
          <a:graphicData uri="http://schemas.openxmlformats.org/drawingml/2006/table">
            <a:tbl>
              <a:tblPr/>
              <a:tblGrid>
                <a:gridCol w="3219594"/>
                <a:gridCol w="3058614"/>
                <a:gridCol w="2495185"/>
              </a:tblGrid>
              <a:tr h="1213336">
                <a:tc>
                  <a:txBody>
                    <a:bodyPr/>
                    <a:lstStyle/>
                    <a:p>
                      <a:pPr algn="ctr" rtl="0" fontAlgn="base"/>
                      <a:r>
                        <a:rPr lang="as-IN" sz="2400" b="1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সামাজিক শ্রেণী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s-IN" sz="2400" b="1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জীবনধারা ও পেশা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s-IN" sz="2400" b="1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ভৌগোলিক </a:t>
                      </a:r>
                      <a:r>
                        <a:rPr lang="en-US" sz="2400" b="1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 </a:t>
                      </a:r>
                      <a:r>
                        <a:rPr lang="as-IN" sz="2400" b="1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অবস্থান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941336">
                <a:tc>
                  <a:txBody>
                    <a:bodyPr/>
                    <a:lstStyle/>
                    <a:p>
                      <a:pPr algn="l" rtl="0" fontAlgn="base"/>
                      <a:r>
                        <a:rPr lang="as-IN" sz="3200" b="1" i="0" dirty="0">
                          <a:solidFill>
                            <a:schemeClr val="accent4"/>
                          </a:solidFill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বেদুইন (</a:t>
                      </a:r>
                      <a:r>
                        <a:rPr lang="en-GB" sz="3200" b="1" i="0" dirty="0" err="1">
                          <a:solidFill>
                            <a:schemeClr val="accent4"/>
                          </a:solidFill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Beduins</a:t>
                      </a:r>
                      <a:r>
                        <a:rPr lang="en-GB" sz="3200" b="1" i="0" dirty="0">
                          <a:solidFill>
                            <a:schemeClr val="accent4"/>
                          </a:solidFill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)</a:t>
                      </a:r>
                      <a:r>
                        <a:rPr lang="en-GB" sz="3200" b="0" i="0" dirty="0">
                          <a:solidFill>
                            <a:schemeClr val="accent4"/>
                          </a:solidFill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</a:t>
                      </a:r>
                      <a:endParaRPr lang="en-GB" sz="5400" b="0" i="0" dirty="0">
                        <a:solidFill>
                          <a:schemeClr val="accent4"/>
                        </a:solidFill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যাযাবর জীবন, পশু পালন </a:t>
                      </a:r>
                      <a:endParaRPr lang="en-US" sz="2400" b="0" i="0" dirty="0" smtClean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  <a:p>
                      <a:pPr algn="l" rtl="0" fontAlgn="base"/>
                      <a:r>
                        <a:rPr lang="as-IN" sz="2400" b="0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(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উট ও ভেড়া), পানির সন্ধানে </a:t>
                      </a:r>
                      <a:endParaRPr lang="en-US" sz="2400" b="0" i="0" dirty="0" smtClean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  <a:p>
                      <a:pPr algn="l" rtl="0" fontAlgn="base"/>
                      <a:r>
                        <a:rPr lang="as-IN" sz="2400" b="0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এক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</a:t>
                      </a:r>
                      <a:r>
                        <a:rPr lang="as-IN" sz="2400" b="0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স্থান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থেকে অন্য স্থানে ঘুরে বেড়ানো।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উত্তর ও মধ্য </a:t>
                      </a:r>
                      <a:r>
                        <a:rPr lang="as-IN" sz="2400" b="0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আরবের</a:t>
                      </a:r>
                      <a:endParaRPr lang="en-US" sz="2400" b="0" i="0" dirty="0" smtClean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  <a:p>
                      <a:pPr algn="l" rtl="0" fontAlgn="base"/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মরু অঞ্চল ও নজদ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74528">
                <a:tc>
                  <a:txBody>
                    <a:bodyPr/>
                    <a:lstStyle/>
                    <a:p>
                      <a:pPr algn="l" rtl="0" fontAlgn="base"/>
                      <a:r>
                        <a:rPr lang="as-IN" sz="2800" b="1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পৌর বা স্থায়ীবাসী (</a:t>
                      </a:r>
                      <a:r>
                        <a:rPr lang="en-GB" sz="2800" b="1" i="0" dirty="0" err="1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Hadar</a:t>
                      </a:r>
                      <a:r>
                        <a:rPr lang="en-GB" sz="2800" b="1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)</a:t>
                      </a:r>
                      <a:r>
                        <a:rPr lang="en-GB" sz="28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 </a:t>
                      </a:r>
                      <a:endParaRPr lang="en-GB" sz="48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স্থায়ী বসবাস, ব্যবসা-বাণিজ্য ও কৃষি কাজ।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হিজাজের শহরগুলো </a:t>
                      </a:r>
                      <a:endParaRPr lang="en-US" sz="2400" b="0" i="0" dirty="0" smtClean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  <a:p>
                      <a:pPr algn="l" rtl="0" fontAlgn="base"/>
                      <a:r>
                        <a:rPr lang="as-IN" sz="2400" b="0" i="0" dirty="0" smtClean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(</a:t>
                      </a:r>
                      <a:r>
                        <a:rPr lang="as-IN" sz="2400" b="0" i="0" dirty="0">
                          <a:effectLst/>
                          <a:latin typeface="SutonnyUniBanglaOMJ" pitchFamily="2" charset="0"/>
                          <a:cs typeface="SutonnyUniBanglaOMJ" pitchFamily="2" charset="0"/>
                        </a:rPr>
                        <a:t>মক্কা, মদিনা) এবং দক্ষিণ আরবের উর্বর অঞ্চল </a:t>
                      </a:r>
                      <a:endParaRPr lang="as-IN" sz="4400" b="0" i="0" dirty="0">
                        <a:effectLst/>
                        <a:latin typeface="SutonnyUniBanglaOMJ" pitchFamily="2" charset="0"/>
                        <a:cs typeface="SutonnyUniBanglaOMJ" pitchFamily="2" charset="0"/>
                      </a:endParaRPr>
                    </a:p>
                  </a:txBody>
                  <a:tcPr marL="60613" marR="60613" marT="30307" marB="30307" anchor="ctr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Plaque 5"/>
          <p:cNvSpPr/>
          <p:nvPr/>
        </p:nvSpPr>
        <p:spPr>
          <a:xfrm>
            <a:off x="381000" y="170784"/>
            <a:ext cx="8305799" cy="533400"/>
          </a:xfrm>
          <a:prstGeom prst="plaqu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৪.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ভূ-প্রকৃতির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প্রভাবে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জীবনযাত্রা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ও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সমাজ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ব্যবস্থা</a:t>
            </a:r>
            <a:r>
              <a:rPr lang="en-GB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endParaRPr lang="en-GB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</p:txBody>
      </p:sp>
      <p:sp>
        <p:nvSpPr>
          <p:cNvPr id="7" name="Plaque 6"/>
          <p:cNvSpPr/>
          <p:nvPr/>
        </p:nvSpPr>
        <p:spPr>
          <a:xfrm>
            <a:off x="228600" y="838200"/>
            <a:ext cx="8686800" cy="457200"/>
          </a:xfrm>
          <a:prstGeom prst="plaqu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আরবের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কঠোর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প্রাকৃতিক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পরিবেশ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সেখানকার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মানুষের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জীবনধারাকে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দু’টি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স্পষ্ট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ধারায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়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বিভক্ত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 </a:t>
            </a:r>
            <a:r>
              <a:rPr lang="en-GB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করেছিল</a:t>
            </a:r>
            <a:r>
              <a:rPr lang="en-GB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UniBanglaOMJ" pitchFamily="2" charset="0"/>
                <a:cs typeface="SutonnyUniBanglaOMJ" pitchFamily="2" charset="0"/>
              </a:rPr>
              <a:t>: </a:t>
            </a:r>
            <a:endParaRPr lang="en-GB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UniBanglaOMJ" pitchFamily="2" charset="0"/>
              <a:cs typeface="SutonnyUniBangla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276</TotalTime>
  <Words>88</Words>
  <Application>Microsoft Office PowerPoint</Application>
  <PresentationFormat>On-screen Show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Mizan</dc:creator>
  <cp:lastModifiedBy>Mizan</cp:lastModifiedBy>
  <cp:revision>29</cp:revision>
  <dcterms:created xsi:type="dcterms:W3CDTF">2026-07-10T15:02:16Z</dcterms:created>
  <dcterms:modified xsi:type="dcterms:W3CDTF">2026-07-28T08:22:14Z</dcterms:modified>
</cp:coreProperties>
</file>