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5143500" type="screen16x9"/>
  <p:notesSz cx="5143500" cy="9144000"/>
  <p:embeddedFontLst>
    <p:embeddedFont>
      <p:font typeface="Kalpurush" panose="02000600000000000000" pitchFamily="2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Public Sans Bold" panose="020B0604020202020204" charset="0"/>
      <p:regular r:id="rId20"/>
    </p:embeddedFont>
    <p:embeddedFont>
      <p:font typeface="Playfair Display SemiBold" panose="020B0604020202020204" charset="0"/>
      <p:regular r:id="rId21"/>
    </p:embeddedFont>
    <p:embeddedFont>
      <p:font typeface="Playfair Display" panose="00000500000000000000" pitchFamily="2" charset="0"/>
      <p:regular r:id="rId22"/>
      <p:bold r:id="rId23"/>
      <p:italic r:id="rId24"/>
      <p:boldItalic r:id="rId25"/>
    </p:embeddedFont>
    <p:embeddedFont>
      <p:font typeface="Public Sans" panose="020B0604020202020204" charset="0"/>
      <p:regular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BB5"/>
    <a:srgbClr val="A6A3C1"/>
    <a:srgbClr val="CCC4EC"/>
    <a:srgbClr val="E1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139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6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863171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-2-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-2-3.svg"/><Relationship Id="rId4" Type="http://schemas.openxmlformats.org/officeDocument/2006/relationships/image" Target="../media/image6.png"/><Relationship Id="rId9" Type="http://schemas.openxmlformats.org/officeDocument/2006/relationships/image" Target="../media/image-2-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-3-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-3-3.sv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-3-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5-4.svg"/><Relationship Id="rId5" Type="http://schemas.openxmlformats.org/officeDocument/2006/relationships/image" Target="../media/image16.png"/><Relationship Id="rId4" Type="http://schemas.openxmlformats.org/officeDocument/2006/relationships/image" Target="../media/image-5-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-6-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-6-3.sv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" y="0"/>
            <a:ext cx="5411337" cy="5143500"/>
          </a:xfrm>
          <a:prstGeom prst="rect">
            <a:avLst/>
          </a:prstGeom>
          <a:solidFill>
            <a:srgbClr val="79ABB5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15" y="-813138"/>
            <a:ext cx="4658032" cy="621078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24599" y="1018758"/>
            <a:ext cx="2996320" cy="1506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600" dirty="0" err="1" smtClean="0">
                <a:solidFill>
                  <a:srgbClr val="4B6981"/>
                </a:solidFill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পরিমাপ</a:t>
            </a:r>
            <a:endParaRPr lang="en-US" sz="3600" dirty="0" smtClean="0">
              <a:solidFill>
                <a:srgbClr val="4B6981"/>
              </a:solidFill>
              <a:latin typeface="Kalpurush" panose="02000600000000000000" pitchFamily="2" charset="0"/>
              <a:ea typeface="Playfair Display SemiBold" pitchFamily="34" charset="-122"/>
              <a:cs typeface="Kalpurush" panose="02000600000000000000" pitchFamily="2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3600" dirty="0" err="1" smtClean="0">
                <a:solidFill>
                  <a:srgbClr val="4B6981"/>
                </a:solidFill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সপ্তম</a:t>
            </a:r>
            <a:r>
              <a:rPr lang="en-US" sz="3600" dirty="0" smtClean="0">
                <a:solidFill>
                  <a:srgbClr val="4B6981"/>
                </a:solidFill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</a:t>
            </a:r>
            <a:r>
              <a:rPr lang="en-US" sz="3600" dirty="0">
                <a:solidFill>
                  <a:srgbClr val="4B6981"/>
                </a:solidFill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শ্রেণি গণিত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724600" y="2198286"/>
            <a:ext cx="3173740" cy="1043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dirty="0">
                <a:solidFill>
                  <a:srgbClr val="6F655D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দৈর্ঘ্যের একক রূপান্তর এবং </a:t>
            </a:r>
            <a:r>
              <a:rPr lang="en-US" dirty="0" err="1">
                <a:solidFill>
                  <a:srgbClr val="6F655D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আয়তাকার</a:t>
            </a:r>
            <a:r>
              <a:rPr lang="en-US" dirty="0">
                <a:solidFill>
                  <a:srgbClr val="6F655D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</a:t>
            </a:r>
            <a:endParaRPr lang="en-US" dirty="0" smtClean="0">
              <a:solidFill>
                <a:srgbClr val="6F655D"/>
              </a:solidFill>
              <a:latin typeface="Kalpurush" panose="02000600000000000000" pitchFamily="2" charset="0"/>
              <a:ea typeface="Public Sans" pitchFamily="34" charset="-122"/>
              <a:cs typeface="Kalpurush" panose="02000600000000000000" pitchFamily="2" charset="0"/>
            </a:endParaRPr>
          </a:p>
          <a:p>
            <a:pPr marL="0" indent="0" algn="ctr">
              <a:lnSpc>
                <a:spcPct val="133000"/>
              </a:lnSpc>
              <a:buNone/>
            </a:pPr>
            <a:r>
              <a:rPr lang="en-US" dirty="0" err="1" smtClean="0">
                <a:solidFill>
                  <a:srgbClr val="6F655D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ক্ষেত্রের</a:t>
            </a:r>
            <a:r>
              <a:rPr lang="en-US" dirty="0" smtClean="0">
                <a:solidFill>
                  <a:srgbClr val="6F655D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</a:t>
            </a:r>
            <a:r>
              <a:rPr lang="en-US" dirty="0" err="1" smtClean="0">
                <a:solidFill>
                  <a:srgbClr val="6F655D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পরিসীমা</a:t>
            </a:r>
            <a:r>
              <a:rPr lang="en-US" dirty="0" smtClean="0">
                <a:solidFill>
                  <a:srgbClr val="6F655D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</a:t>
            </a:r>
            <a:r>
              <a:rPr lang="en-US" dirty="0">
                <a:solidFill>
                  <a:srgbClr val="6F655D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ও ক্ষেত্রফল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3782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মূল্যায়ন রুব্রিক</a:t>
            </a:r>
            <a:endParaRPr lang="en-US" sz="27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96119" y="1564332"/>
            <a:ext cx="8151763" cy="2741265"/>
          </a:xfrm>
          <a:prstGeom prst="roundRect">
            <a:avLst>
              <a:gd name="adj" fmla="val 217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96119" y="1977926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615952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3253978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3665190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358215" y="1561930"/>
            <a:ext cx="8860" cy="274126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479312" y="1564332"/>
            <a:ext cx="8860" cy="274126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689006" y="1564332"/>
            <a:ext cx="8860" cy="274126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500955" y="1569095"/>
            <a:ext cx="2279824" cy="408831"/>
          </a:xfrm>
          <a:prstGeom prst="rect">
            <a:avLst/>
          </a:prstGeom>
          <a:solidFill>
            <a:srgbClr val="B05B5C"/>
          </a:solidFill>
          <a:ln/>
        </p:spPr>
      </p:sp>
      <p:sp>
        <p:nvSpPr>
          <p:cNvPr id="12" name="Text 10"/>
          <p:cNvSpPr/>
          <p:nvPr/>
        </p:nvSpPr>
        <p:spPr>
          <a:xfrm>
            <a:off x="642714" y="1575787"/>
            <a:ext cx="1833865" cy="334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দক্ষতা</a:t>
            </a:r>
            <a:endParaRPr lang="en-US" sz="2000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780779" y="1569095"/>
            <a:ext cx="1954113" cy="408831"/>
          </a:xfrm>
          <a:prstGeom prst="rect">
            <a:avLst/>
          </a:prstGeom>
          <a:solidFill>
            <a:srgbClr val="B05B5C"/>
          </a:solidFill>
          <a:ln/>
        </p:spPr>
      </p:sp>
      <p:sp>
        <p:nvSpPr>
          <p:cNvPr id="14" name="Text 12"/>
          <p:cNvSpPr/>
          <p:nvPr/>
        </p:nvSpPr>
        <p:spPr>
          <a:xfrm>
            <a:off x="2924919" y="1589640"/>
            <a:ext cx="1505773" cy="365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চমৎকার </a:t>
            </a:r>
            <a:r>
              <a:rPr lang="en-US" sz="2000" dirty="0">
                <a:solidFill>
                  <a:schemeClr val="bg1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✅</a:t>
            </a:r>
            <a:endParaRPr lang="en-US" sz="2000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734892" y="1569093"/>
            <a:ext cx="1954113" cy="408831"/>
          </a:xfrm>
          <a:prstGeom prst="rect">
            <a:avLst/>
          </a:prstGeom>
          <a:solidFill>
            <a:srgbClr val="B05B5C"/>
          </a:solidFill>
          <a:ln/>
        </p:spPr>
      </p:sp>
      <p:sp>
        <p:nvSpPr>
          <p:cNvPr id="16" name="Text 14"/>
          <p:cNvSpPr/>
          <p:nvPr/>
        </p:nvSpPr>
        <p:spPr>
          <a:xfrm>
            <a:off x="4879032" y="1561930"/>
            <a:ext cx="212303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ভালো </a:t>
            </a:r>
            <a:r>
              <a:rPr lang="en-US" sz="2000" dirty="0">
                <a:solidFill>
                  <a:schemeClr val="bg1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🟡</a:t>
            </a:r>
            <a:endParaRPr lang="en-US" sz="2000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689006" y="1569095"/>
            <a:ext cx="1954113" cy="408831"/>
          </a:xfrm>
          <a:prstGeom prst="rect">
            <a:avLst/>
          </a:prstGeom>
          <a:solidFill>
            <a:srgbClr val="B05B5C"/>
          </a:solidFill>
          <a:ln/>
        </p:spPr>
      </p:sp>
      <p:sp>
        <p:nvSpPr>
          <p:cNvPr id="18" name="Text 16"/>
          <p:cNvSpPr/>
          <p:nvPr/>
        </p:nvSpPr>
        <p:spPr>
          <a:xfrm>
            <a:off x="6833146" y="1603495"/>
            <a:ext cx="1819572" cy="351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আরও চেষ্টা চাই </a:t>
            </a:r>
            <a:r>
              <a:rPr lang="en-US" sz="2000" dirty="0">
                <a:solidFill>
                  <a:schemeClr val="bg1"/>
                </a:solidFill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🔴</a:t>
            </a:r>
            <a:endParaRPr lang="en-US" sz="2000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42714" y="2028563"/>
            <a:ext cx="245112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একক রূপান্তর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2509279" y="2022052"/>
            <a:ext cx="166583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নির্ভুলভাবে রূপান্তর করতে পেরেছে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595017" y="2035558"/>
            <a:ext cx="212303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১-২টি ছোট ভুল আছে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833146" y="2056340"/>
            <a:ext cx="212541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সূত্র বুঝতে পারেনি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42714" y="2666589"/>
            <a:ext cx="245112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পরিসীমা নির্ণয়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2509279" y="2660078"/>
            <a:ext cx="1674693" cy="526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সূত্র সঠিকভাবে প্রয়োগ করেছে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595017" y="2639296"/>
            <a:ext cx="212303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সূত্র জানে, হিসাবে ভুল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833146" y="2694366"/>
            <a:ext cx="212541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সূত্র গুলিয়ে ফেলেছে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42714" y="3304615"/>
            <a:ext cx="245112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ক্ষেত্রফল নির্ণয়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2509279" y="3311889"/>
            <a:ext cx="212303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সঠিক উত্তর ও ধাপ দেখিয়েছে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4595017" y="3277322"/>
            <a:ext cx="212303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উত্তর সঠিক, ধাপ অসম্পূর্ণ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833146" y="3332392"/>
            <a:ext cx="212541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ক্ষেত্রফল বুঝতে পারেনি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642714" y="3715827"/>
            <a:ext cx="245112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বাস্তব সমস্যা সমাধান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2509279" y="3723101"/>
            <a:ext cx="1854937" cy="545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নিজে বিশ্লেষণ করে সমাধান করেছে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595017" y="3702319"/>
            <a:ext cx="212303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সাহায্য নিয়ে সমাধান করেছে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833146" y="3757389"/>
            <a:ext cx="212541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সমাধান করতে পারেনি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72100" y="0"/>
            <a:ext cx="3771900" cy="5143500"/>
          </a:xfrm>
          <a:prstGeom prst="rect">
            <a:avLst/>
          </a:prstGeom>
          <a:solidFill>
            <a:srgbClr val="F0DEDC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9246" y="591443"/>
            <a:ext cx="2970461" cy="396061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0881" y="220131"/>
            <a:ext cx="4722763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আজকের পাঠ থেকে কী শিখলাম?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96119" y="973336"/>
            <a:ext cx="4722763" cy="2959894"/>
          </a:xfrm>
          <a:prstGeom prst="roundRect">
            <a:avLst>
              <a:gd name="adj" fmla="val 1823"/>
            </a:avLst>
          </a:prstGeom>
          <a:solidFill>
            <a:srgbClr val="F0DEDC"/>
          </a:solidFill>
          <a:ln w="4763">
            <a:solidFill>
              <a:srgbClr val="C7A8A8"/>
            </a:solidFill>
            <a:prstDash val="solid"/>
          </a:ln>
          <a:effectLst>
            <a:outerShdw blurRad="101600" dist="16510" dir="2700000" algn="bl" rotWithShape="0">
              <a:srgbClr val="C7A8A8">
                <a:alpha val="10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00881" y="978098"/>
            <a:ext cx="4713238" cy="737592"/>
          </a:xfrm>
          <a:prstGeom prst="rect">
            <a:avLst/>
          </a:prstGeom>
          <a:solidFill>
            <a:srgbClr val="A6A3C1"/>
          </a:solidFill>
          <a:ln/>
        </p:spPr>
      </p:sp>
      <p:sp>
        <p:nvSpPr>
          <p:cNvPr id="7" name="Text 4"/>
          <p:cNvSpPr/>
          <p:nvPr/>
        </p:nvSpPr>
        <p:spPr>
          <a:xfrm>
            <a:off x="629320" y="1016486"/>
            <a:ext cx="4456361" cy="214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✅</a:t>
            </a:r>
            <a:r>
              <a:rPr lang="en-US" sz="20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একক রূপান্তর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29320" y="1356685"/>
            <a:ext cx="44563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দৈর্ঘ্যের একক রূপান্তর করতে পারি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00881" y="1715691"/>
            <a:ext cx="4713238" cy="737592"/>
          </a:xfrm>
          <a:prstGeom prst="rect">
            <a:avLst/>
          </a:prstGeom>
          <a:solidFill>
            <a:srgbClr val="F0DEDC"/>
          </a:solidFill>
          <a:ln/>
        </p:spPr>
      </p:sp>
      <p:sp>
        <p:nvSpPr>
          <p:cNvPr id="10" name="Shape 7"/>
          <p:cNvSpPr/>
          <p:nvPr/>
        </p:nvSpPr>
        <p:spPr>
          <a:xfrm>
            <a:off x="500881" y="1715691"/>
            <a:ext cx="4713238" cy="14288"/>
          </a:xfrm>
          <a:prstGeom prst="roundRect">
            <a:avLst>
              <a:gd name="adj" fmla="val 377661"/>
            </a:avLst>
          </a:prstGeom>
          <a:solidFill>
            <a:srgbClr val="B2AAD2"/>
          </a:solidFill>
          <a:ln/>
        </p:spPr>
      </p:sp>
      <p:sp>
        <p:nvSpPr>
          <p:cNvPr id="11" name="Text 8"/>
          <p:cNvSpPr/>
          <p:nvPr/>
        </p:nvSpPr>
        <p:spPr>
          <a:xfrm>
            <a:off x="629320" y="1754078"/>
            <a:ext cx="4456361" cy="214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✅</a:t>
            </a:r>
            <a:r>
              <a:rPr lang="en-US" sz="20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পরিসীমার সূত্র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29320" y="2094277"/>
            <a:ext cx="44563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পরিসীমা = ২×(দৈর্ঘ্য+প্রস্থ)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00881" y="2453283"/>
            <a:ext cx="4713238" cy="737592"/>
          </a:xfrm>
          <a:prstGeom prst="rect">
            <a:avLst/>
          </a:prstGeom>
          <a:solidFill>
            <a:srgbClr val="A6A3C1"/>
          </a:solidFill>
          <a:ln/>
        </p:spPr>
      </p:sp>
      <p:sp>
        <p:nvSpPr>
          <p:cNvPr id="14" name="Shape 11"/>
          <p:cNvSpPr/>
          <p:nvPr/>
        </p:nvSpPr>
        <p:spPr>
          <a:xfrm>
            <a:off x="500881" y="2453283"/>
            <a:ext cx="4713238" cy="14288"/>
          </a:xfrm>
          <a:prstGeom prst="roundRect">
            <a:avLst>
              <a:gd name="adj" fmla="val 377661"/>
            </a:avLst>
          </a:prstGeom>
          <a:solidFill>
            <a:srgbClr val="9AC0CA"/>
          </a:solidFill>
          <a:ln/>
        </p:spPr>
      </p:sp>
      <p:sp>
        <p:nvSpPr>
          <p:cNvPr id="15" name="Text 12"/>
          <p:cNvSpPr/>
          <p:nvPr/>
        </p:nvSpPr>
        <p:spPr>
          <a:xfrm>
            <a:off x="629320" y="2491670"/>
            <a:ext cx="4456361" cy="214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✅</a:t>
            </a:r>
            <a:r>
              <a:rPr lang="en-US" sz="20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ক্ষেত্রফলের সূত্র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29320" y="2831869"/>
            <a:ext cx="44563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ক্ষেত্রফল = দৈর্ঘ্য×প্রস্থ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00881" y="3190875"/>
            <a:ext cx="4713238" cy="737592"/>
          </a:xfrm>
          <a:prstGeom prst="rect">
            <a:avLst/>
          </a:prstGeom>
          <a:solidFill>
            <a:srgbClr val="F0DEDC"/>
          </a:solidFill>
          <a:ln/>
        </p:spPr>
      </p:sp>
      <p:sp>
        <p:nvSpPr>
          <p:cNvPr id="18" name="Shape 15"/>
          <p:cNvSpPr/>
          <p:nvPr/>
        </p:nvSpPr>
        <p:spPr>
          <a:xfrm>
            <a:off x="500881" y="3190875"/>
            <a:ext cx="4713238" cy="14288"/>
          </a:xfrm>
          <a:prstGeom prst="roundRect">
            <a:avLst>
              <a:gd name="adj" fmla="val 377661"/>
            </a:avLst>
          </a:prstGeom>
          <a:solidFill>
            <a:srgbClr val="C7A8A8"/>
          </a:solidFill>
          <a:ln/>
        </p:spPr>
      </p:sp>
      <p:sp>
        <p:nvSpPr>
          <p:cNvPr id="19" name="Text 16"/>
          <p:cNvSpPr/>
          <p:nvPr/>
        </p:nvSpPr>
        <p:spPr>
          <a:xfrm>
            <a:off x="629320" y="3229263"/>
            <a:ext cx="4456361" cy="214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✅</a:t>
            </a:r>
            <a:r>
              <a:rPr lang="en-US" sz="20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বাস্তব প্রয়োগ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29320" y="3569461"/>
            <a:ext cx="44563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বাগান, মাঠ, ঘরের সমস্যায় সূত্র প্রয়োগ করতে পারি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496119" y="4064198"/>
            <a:ext cx="4722763" cy="681930"/>
          </a:xfrm>
          <a:prstGeom prst="roundRect">
            <a:avLst>
              <a:gd name="adj" fmla="val 7913"/>
            </a:avLst>
          </a:prstGeom>
          <a:solidFill>
            <a:srgbClr val="A6A3C1"/>
          </a:solidFill>
          <a:ln/>
        </p:spPr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080" y="4149436"/>
            <a:ext cx="280844" cy="224623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913582" y="4094895"/>
            <a:ext cx="4172100" cy="664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🏠 </a:t>
            </a:r>
            <a:r>
              <a:rPr lang="en-US" sz="1600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বাড়ির কাজ:</a:t>
            </a: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নিজের বাড়ির একটি ঘরের দৈর্ঘ্য ও প্রস্থ মেপে পরিসীমা ও ক্ষেত্রফল বের করো।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884" y="2006165"/>
            <a:ext cx="68102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সবাইকে</a:t>
            </a:r>
            <a:r>
              <a:rPr lang="en-US" sz="8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8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ধন্যবাদ</a:t>
            </a:r>
            <a:r>
              <a:rPr lang="en-US" sz="8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8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626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9558" y="2934269"/>
            <a:ext cx="3712191" cy="140614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lIns="51431" tIns="25715" rIns="51431" bIns="25715" rtlCol="0">
            <a:spAutoFit/>
          </a:bodyPr>
          <a:lstStyle/>
          <a:p>
            <a:pPr algn="just"/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মোঃ ছানাউল্লাহ শাহ ফকির</a:t>
            </a:r>
          </a:p>
          <a:p>
            <a:pPr algn="just"/>
            <a:r>
              <a:rPr lang="bn-BD" sz="2000" dirty="0" smtClean="0">
                <a:latin typeface="Kalpurush" panose="02000600000000000000" pitchFamily="2" charset="0"/>
                <a:cs typeface="Kalpurush" panose="02000600000000000000" pitchFamily="2" charset="0"/>
              </a:rPr>
              <a:t>সহকা</a:t>
            </a:r>
            <a:r>
              <a:rPr lang="en-US" sz="20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রী</a:t>
            </a:r>
            <a:r>
              <a:rPr lang="en-US" sz="20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প্রধান</a:t>
            </a:r>
            <a:r>
              <a:rPr lang="bn-BD" sz="2000" dirty="0" smtClean="0">
                <a:latin typeface="Kalpurush" panose="02000600000000000000" pitchFamily="2" charset="0"/>
                <a:cs typeface="Kalpurush" panose="02000600000000000000" pitchFamily="2" charset="0"/>
              </a:rPr>
              <a:t>শিক্ষক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just"/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ছফুরা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খাতুন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বালিকা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উচ্চ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বিদ্যালয়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</a:t>
            </a:r>
          </a:p>
          <a:p>
            <a:pPr algn="just"/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নরসিংদী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bn-BD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50" y="543465"/>
            <a:ext cx="2153423" cy="2153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3927036" y="1620177"/>
            <a:ext cx="26192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endParaRPr lang="en-US" sz="4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08478" y="2944845"/>
            <a:ext cx="4155743" cy="138499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সপ্তম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শ্রেণি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-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গণিত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তৃতীয়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অধ্যায়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পরিমাপ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(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পরিসীমা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ক্ষেত্রফল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)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109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71900" cy="5143500"/>
          </a:xfrm>
          <a:prstGeom prst="rect">
            <a:avLst/>
          </a:prstGeom>
          <a:solidFill>
            <a:srgbClr val="F0DEDC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170" y="442850"/>
            <a:ext cx="3381967" cy="4509345"/>
          </a:xfrm>
          <a:prstGeom prst="rect">
            <a:avLst/>
          </a:prstGeom>
          <a:solidFill>
            <a:srgbClr val="79ABB5"/>
          </a:solidFill>
        </p:spPr>
      </p:pic>
      <p:sp>
        <p:nvSpPr>
          <p:cNvPr id="4" name="Text 1"/>
          <p:cNvSpPr/>
          <p:nvPr/>
        </p:nvSpPr>
        <p:spPr>
          <a:xfrm>
            <a:off x="3925118" y="44285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আজকের শিখনফল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1248519"/>
            <a:ext cx="4722763" cy="108175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18967" y="1656457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1</a:t>
            </a:r>
            <a:endParaRPr lang="en-US" sz="16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4652962" y="1347911"/>
            <a:ext cx="3631229" cy="306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একক রূপান্তর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652962" y="1654422"/>
            <a:ext cx="371993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দৈর্ঘ্যের একক (কিমি → মি → সেমি → মিমি) পরস্পর রূপান্তর করতে পারব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2472035"/>
            <a:ext cx="4722763" cy="108175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118967" y="2879973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2</a:t>
            </a:r>
            <a:endParaRPr lang="en-US" sz="16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4652962" y="2571427"/>
            <a:ext cx="3631229" cy="306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সূত্র প্রয়োগ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4652962" y="2877938"/>
            <a:ext cx="371993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আয়তাকার ক্ষেত্রের পরিসীমা ও ক্ষেত্রফল নির্ণয়ের সূত্র প্রয়োগ করতে পারব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25119" y="3695551"/>
            <a:ext cx="4722763" cy="112893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118967" y="3990082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3</a:t>
            </a:r>
            <a:endParaRPr lang="en-US" sz="16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4652962" y="3767119"/>
            <a:ext cx="3631229" cy="306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বাস্তব সমস্যা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Text 10"/>
          <p:cNvSpPr/>
          <p:nvPr/>
        </p:nvSpPr>
        <p:spPr>
          <a:xfrm>
            <a:off x="4652962" y="4010630"/>
            <a:ext cx="3719939" cy="684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বাস্তব </a:t>
            </a: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জীবনের</a:t>
            </a: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</a:t>
            </a: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সমস্যা</a:t>
            </a: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(বাগান, মাঠ, ঘর) </a:t>
            </a:r>
            <a:r>
              <a:rPr lang="en-US" dirty="0" err="1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সমাধান</a:t>
            </a: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</a:t>
            </a:r>
            <a:endParaRPr lang="en-US" dirty="0" smtClean="0">
              <a:latin typeface="Kalpurush" panose="02000600000000000000" pitchFamily="2" charset="0"/>
              <a:ea typeface="Public Sans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dirty="0" err="1" smtClean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করতে</a:t>
            </a:r>
            <a:r>
              <a:rPr lang="en-US" dirty="0" smtClean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</a:t>
            </a: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পারব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20" y="348407"/>
            <a:ext cx="5709344" cy="620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পূর্বজ্ঞান যাচাই — ভাবো তো!</a:t>
            </a:r>
            <a:endParaRPr lang="en-US" sz="4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93" y="968991"/>
            <a:ext cx="3117862" cy="311786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28120" y="1043644"/>
            <a:ext cx="212601" cy="2126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935685" y="1039253"/>
            <a:ext cx="2039466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🏫</a:t>
            </a:r>
            <a:r>
              <a:rPr lang="en-US" sz="2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শ্রেণিকক্ষের মেঝে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3935684" y="1489575"/>
            <a:ext cx="4348507" cy="409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তোমার শ্রেণিকক্ষের মেঝের আকৃতি কেমন?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6747" y="2127215"/>
            <a:ext cx="212601" cy="2126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024313" y="2122824"/>
            <a:ext cx="2039541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📏</a:t>
            </a:r>
            <a:r>
              <a:rPr lang="en-US" sz="2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বেঞ্চের মাপ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4024313" y="2495563"/>
            <a:ext cx="3761735" cy="411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বেঞ্চের দৈর্ঘ্য ও প্রস্থ কত হতে পারে?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28120" y="3208675"/>
            <a:ext cx="212601" cy="2126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935686" y="3190295"/>
            <a:ext cx="4716884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🌾</a:t>
            </a:r>
            <a:r>
              <a:rPr lang="en-US" sz="2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গ্রামের মাঠ বা বাগান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3935685" y="3577025"/>
            <a:ext cx="3270333" cy="3603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চারপাশ মাপতে কী লাগে?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Shape 7"/>
          <p:cNvSpPr/>
          <p:nvPr/>
        </p:nvSpPr>
        <p:spPr>
          <a:xfrm>
            <a:off x="3474988" y="4151269"/>
            <a:ext cx="5177582" cy="552748"/>
          </a:xfrm>
          <a:prstGeom prst="roundRect">
            <a:avLst>
              <a:gd name="adj" fmla="val 10772"/>
            </a:avLst>
          </a:prstGeom>
          <a:solidFill>
            <a:srgbClr val="EEDDDD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6747" y="4366325"/>
            <a:ext cx="177180" cy="141759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935686" y="4242313"/>
            <a:ext cx="4348506" cy="389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দলে আলোচনা করো এবং উত্তর ভাগ করে নাও।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9102" y="199861"/>
            <a:ext cx="4812860" cy="398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দৈর্ঘ্যের একক রূপান্তর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720105"/>
            <a:ext cx="8151763" cy="35758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966551" y="3269063"/>
            <a:ext cx="1232034" cy="333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মি→সেমি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955531" y="3582432"/>
            <a:ext cx="1309393" cy="314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1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১ মি = ১০০ সেমি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64573" y="2718284"/>
            <a:ext cx="1740089" cy="441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মনে রাখার কৌশল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69017" y="3269063"/>
            <a:ext cx="1622123" cy="5321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81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কিলো-হেক্টো-ডেকা-মি-ডেসি-সেন্টি-মিলি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52751" y="1041490"/>
            <a:ext cx="1232034" cy="220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কিমি→মি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952123" y="1494929"/>
            <a:ext cx="1433289" cy="340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1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১ কিমি = ১০০০ মি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950944" y="1041490"/>
            <a:ext cx="1232034" cy="220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সেমি→মিমি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882705" y="1508577"/>
            <a:ext cx="1367969" cy="32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1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১ সেমি = ১০ মিমি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07407" y="4343549"/>
            <a:ext cx="2689027" cy="406822"/>
          </a:xfrm>
          <a:prstGeom prst="roundRect">
            <a:avLst>
              <a:gd name="adj" fmla="val 8004"/>
            </a:avLst>
          </a:prstGeom>
          <a:solidFill>
            <a:srgbClr val="E1C2C2">
              <a:alpha val="50000"/>
            </a:srgbClr>
          </a:solidFill>
          <a:ln w="4763">
            <a:solidFill>
              <a:srgbClr val="C7A8A8"/>
            </a:solidFill>
            <a:prstDash val="solid"/>
          </a:ln>
          <a:effectLst>
            <a:outerShdw blurRad="101600" dist="10160" dir="2700000" algn="bl" rotWithShape="0">
              <a:srgbClr val="C7A8A8">
                <a:alpha val="10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489634" y="4425776"/>
            <a:ext cx="2524571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১ কিলোমিটার (কিমি)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855319" y="4444081"/>
            <a:ext cx="1201227" cy="184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= ১০০০ মিটার (মি)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227487" y="4343549"/>
            <a:ext cx="2689027" cy="406822"/>
          </a:xfrm>
          <a:prstGeom prst="roundRect">
            <a:avLst>
              <a:gd name="adj" fmla="val 8004"/>
            </a:avLst>
          </a:prstGeom>
          <a:solidFill>
            <a:srgbClr val="CCC4EC">
              <a:alpha val="50000"/>
            </a:srgbClr>
          </a:solidFill>
          <a:ln w="4763">
            <a:solidFill>
              <a:srgbClr val="B2AAD2"/>
            </a:solidFill>
            <a:prstDash val="solid"/>
          </a:ln>
          <a:effectLst>
            <a:outerShdw blurRad="101600" dist="10160" dir="2700000" algn="bl" rotWithShape="0">
              <a:srgbClr val="B2AAD2">
                <a:alpha val="100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3309714" y="4357117"/>
            <a:ext cx="2524571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১ মিটার (মি)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3309714" y="4572222"/>
            <a:ext cx="2435993" cy="260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2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= ১০ ডেসিমিটার = ১০০ সেন্টিমিটার (সেমি)</a:t>
            </a:r>
            <a:endParaRPr lang="en-US" sz="1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6068039" y="4343549"/>
            <a:ext cx="2689027" cy="406822"/>
          </a:xfrm>
          <a:prstGeom prst="roundRect">
            <a:avLst>
              <a:gd name="adj" fmla="val 8004"/>
            </a:avLst>
          </a:prstGeom>
          <a:solidFill>
            <a:srgbClr val="B4DAE4">
              <a:alpha val="50000"/>
            </a:srgbClr>
          </a:solidFill>
          <a:ln w="4763">
            <a:solidFill>
              <a:srgbClr val="9AC0CA"/>
            </a:solidFill>
            <a:prstDash val="solid"/>
          </a:ln>
          <a:effectLst>
            <a:outerShdw blurRad="101600" dist="10160" dir="2700000" algn="bl" rotWithShape="0">
              <a:srgbClr val="9AC0CA">
                <a:alpha val="100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150266" y="4425776"/>
            <a:ext cx="2524571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১ ডেকামিটার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7030548" y="4430228"/>
            <a:ext cx="1472010" cy="198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= ১০ মিটার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33426"/>
            <a:ext cx="5070872" cy="593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পরিসীমা ও ক্ষেত্রফলের সূত্র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5974" y="956656"/>
            <a:ext cx="5091017" cy="13088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44090" y="1246350"/>
            <a:ext cx="2237408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🔲</a:t>
            </a:r>
            <a:r>
              <a:rPr lang="en-US" sz="2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পরিসীমা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211099" y="1176875"/>
            <a:ext cx="3029641" cy="938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00"/>
              </a:lnSpc>
              <a:spcAft>
                <a:spcPts val="650"/>
              </a:spcAft>
              <a:buNone/>
            </a:pPr>
            <a:r>
              <a:rPr lang="en-US" sz="2400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= ২ × (দৈর্ঘ্য + প্রস্থ)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lnSpc>
                <a:spcPct val="121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চারপাশের মোট দূরত্ব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416" y="2614717"/>
            <a:ext cx="5200278" cy="13088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80137" y="2908302"/>
            <a:ext cx="2237408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🟩</a:t>
            </a:r>
            <a:r>
              <a:rPr lang="en-US" sz="2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ক্ষেত্রফল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2275582" y="2829621"/>
            <a:ext cx="3224465" cy="984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00"/>
              </a:lnSpc>
              <a:spcAft>
                <a:spcPts val="650"/>
              </a:spcAft>
              <a:buNone/>
            </a:pPr>
            <a:r>
              <a:rPr lang="en-US" sz="2400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= দৈর্ঘ্য × প্রস্থ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lnSpc>
                <a:spcPct val="121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ভেতরের জায়গার পরিমাণ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899174" y="233426"/>
            <a:ext cx="3033285" cy="4519624"/>
          </a:xfrm>
          <a:prstGeom prst="roundRect">
            <a:avLst>
              <a:gd name="adj" fmla="val 2924"/>
            </a:avLst>
          </a:prstGeom>
          <a:solidFill>
            <a:srgbClr val="E2F0F3"/>
          </a:solidFill>
          <a:ln/>
        </p:spPr>
      </p:sp>
      <p:sp>
        <p:nvSpPr>
          <p:cNvPr id="10" name="Text 6"/>
          <p:cNvSpPr/>
          <p:nvPr/>
        </p:nvSpPr>
        <p:spPr>
          <a:xfrm>
            <a:off x="6014293" y="482682"/>
            <a:ext cx="2542853" cy="344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🌿</a:t>
            </a:r>
            <a:r>
              <a:rPr lang="en-US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উদাহরণ — গ্রামের বাগান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014293" y="861987"/>
            <a:ext cx="2918166" cy="1378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00"/>
              </a:lnSpc>
              <a:spcAft>
                <a:spcPts val="650"/>
              </a:spcAft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দৈর্ঘ্য = ৪০ মি, প্রস্থ = ৩০ মি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lnSpc>
                <a:spcPct val="121000"/>
              </a:lnSpc>
              <a:spcAft>
                <a:spcPts val="650"/>
              </a:spcAft>
              <a:buNone/>
            </a:pPr>
            <a:r>
              <a:rPr lang="en-US" sz="1600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পরিসীমা</a:t>
            </a: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= ২×(৪০+৩০) = </a:t>
            </a:r>
            <a:r>
              <a:rPr lang="en-US" sz="1600" b="1" dirty="0">
                <a:highlight>
                  <a:srgbClr val="E1C2C2"/>
                </a:highlight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১৪০ মিটার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lnSpc>
                <a:spcPct val="121000"/>
              </a:lnSpc>
              <a:buNone/>
            </a:pPr>
            <a:r>
              <a:rPr lang="en-US" sz="1600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ক্ষেত্রফল</a:t>
            </a: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= ৪০×৩০ = </a:t>
            </a:r>
            <a:r>
              <a:rPr lang="en-US" sz="1600" b="1" dirty="0">
                <a:highlight>
                  <a:srgbClr val="E1C2C2"/>
                </a:highlight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১২০০ বর্গমিটার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4292" y="2240459"/>
            <a:ext cx="2606129" cy="26061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72100" y="0"/>
            <a:ext cx="3771900" cy="5143500"/>
          </a:xfrm>
          <a:prstGeom prst="rect">
            <a:avLst/>
          </a:prstGeom>
          <a:solidFill>
            <a:srgbClr val="F0DEDC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818" y="596726"/>
            <a:ext cx="2962498" cy="39500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8" y="256915"/>
            <a:ext cx="4722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একক কাজ — নিজে সমাধান করো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894496"/>
            <a:ext cx="4722763" cy="147328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775124" y="1035539"/>
            <a:ext cx="16475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1</a:t>
            </a:r>
            <a:endParaRPr lang="en-US" sz="12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52461" y="1473196"/>
            <a:ext cx="4410075" cy="228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📝</a:t>
            </a:r>
            <a:r>
              <a:rPr lang="en-US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সমস্যা ১ — একক রূপান্তর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33413" y="1791708"/>
            <a:ext cx="4532265" cy="468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৫.৩৭ ডেকামিটারকে মিটার ও ডেসিমিটারে প্রকাশ করো।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2500759"/>
            <a:ext cx="4722763" cy="14891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775124" y="2603748"/>
            <a:ext cx="16475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2</a:t>
            </a:r>
            <a:endParaRPr lang="en-US" sz="12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652463" y="2810840"/>
            <a:ext cx="4410075" cy="228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📝</a:t>
            </a:r>
            <a:r>
              <a:rPr lang="en-US" sz="135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সমস্যা ২ — বাগানের মাপ</a:t>
            </a:r>
            <a:endParaRPr lang="en-US" sz="13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675009" y="3019275"/>
            <a:ext cx="4410075" cy="923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একটি আয়তাকার বাগানের দৈর্ঘ্য প্রস্থের তিনগুণ। চারদিকে একবার হাঁটলে ৪০০ মিটার হয়। বাগানের দৈর্ঘ্য, প্রস্থ ও ক্ষেত্রফল নির্ণয় করো।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496119" y="4097238"/>
            <a:ext cx="4722763" cy="537642"/>
          </a:xfrm>
          <a:prstGeom prst="roundRect">
            <a:avLst>
              <a:gd name="adj" fmla="val 10729"/>
            </a:avLst>
          </a:prstGeom>
          <a:solidFill>
            <a:srgbClr val="B6D6FC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413" y="4291533"/>
            <a:ext cx="171599" cy="13729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74065" y="4230401"/>
            <a:ext cx="4276577" cy="282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খাতায় ধাপে ধাপে সমাধান লেখো। শিক্ষক প্রয়োজনে সাহায্য করবেন।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988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উত্তর উপস্থাপন ও আলোচনা</a:t>
            </a:r>
            <a:endParaRPr lang="en-US" sz="4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988" y="1083198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" pitchFamily="34" charset="-122"/>
                <a:cs typeface="Kalpurush" panose="02000600000000000000" pitchFamily="2" charset="0"/>
              </a:rPr>
              <a:t>01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474988" y="1414042"/>
            <a:ext cx="25178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বোর্ডে সমাধান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474987" y="1777256"/>
            <a:ext cx="5259579" cy="443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কয়েকজন শিক্ষার্থী বোর্ডে সমাধান লিখবে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474913" y="2362111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" pitchFamily="34" charset="-122"/>
                <a:cs typeface="Kalpurush" panose="02000600000000000000" pitchFamily="2" charset="0"/>
              </a:rPr>
              <a:t>02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474913" y="2692955"/>
            <a:ext cx="251794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উত্তর মেলানো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474913" y="3056170"/>
            <a:ext cx="5177657" cy="633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সবাই মিলে উত্তর মিলিয়ে দেখবে — ভুল থাকলে সংশোধন করবে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474988" y="3597644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" pitchFamily="34" charset="-122"/>
                <a:cs typeface="Kalpurush" panose="02000600000000000000" pitchFamily="2" charset="0"/>
              </a:rPr>
              <a:t>03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3474988" y="3819546"/>
            <a:ext cx="5177582" cy="19050"/>
          </a:xfrm>
          <a:prstGeom prst="rect">
            <a:avLst/>
          </a:prstGeom>
          <a:solidFill>
            <a:srgbClr val="B4DAE4"/>
          </a:solidFill>
          <a:ln/>
        </p:spPr>
      </p:sp>
      <p:sp>
        <p:nvSpPr>
          <p:cNvPr id="14" name="Text 11"/>
          <p:cNvSpPr/>
          <p:nvPr/>
        </p:nvSpPr>
        <p:spPr>
          <a:xfrm>
            <a:off x="3474988" y="3928489"/>
            <a:ext cx="5177582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✅</a:t>
            </a:r>
            <a:r>
              <a:rPr lang="en-US" sz="20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 সমস্যা ২-এর সমাধান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3474988" y="4301229"/>
            <a:ext cx="517758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প্রস্থ = </a:t>
            </a:r>
            <a:r>
              <a:rPr lang="en-US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৫০ মি</a:t>
            </a: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| দৈর্ঘ্য = </a:t>
            </a:r>
            <a:r>
              <a:rPr lang="en-US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১৫০ মি</a:t>
            </a:r>
            <a:r>
              <a:rPr lang="en-US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| ক্ষেত্রফল = </a:t>
            </a:r>
            <a:r>
              <a:rPr lang="en-US" b="1" dirty="0">
                <a:latin typeface="Kalpurush" panose="02000600000000000000" pitchFamily="2" charset="0"/>
                <a:ea typeface="Public Sans Bold" pitchFamily="34" charset="-122"/>
                <a:cs typeface="Kalpurush" panose="02000600000000000000" pitchFamily="2" charset="0"/>
              </a:rPr>
              <a:t>৭৫০০ বর্গমি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3470300" y="2595497"/>
            <a:ext cx="5177582" cy="19050"/>
          </a:xfrm>
          <a:prstGeom prst="rect">
            <a:avLst/>
          </a:prstGeom>
          <a:solidFill>
            <a:srgbClr val="CCC4EC"/>
          </a:solidFill>
          <a:ln/>
        </p:spPr>
      </p:sp>
      <p:sp>
        <p:nvSpPr>
          <p:cNvPr id="17" name="Shape 10"/>
          <p:cNvSpPr/>
          <p:nvPr/>
        </p:nvSpPr>
        <p:spPr>
          <a:xfrm>
            <a:off x="3470300" y="1336245"/>
            <a:ext cx="5177582" cy="19050"/>
          </a:xfrm>
          <a:prstGeom prst="rect">
            <a:avLst/>
          </a:prstGeom>
          <a:solidFill>
            <a:srgbClr val="E1C2C2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3050"/>
            <a:ext cx="8151763" cy="432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চিন্তনমূলক প্রশ্ন </a:t>
            </a:r>
            <a:r>
              <a:rPr lang="en-US" sz="3200" dirty="0">
                <a:latin typeface="Kalpurush" panose="02000600000000000000" pitchFamily="2" charset="0"/>
                <a:ea typeface="Twemoji Mozilla" pitchFamily="34" charset="-122"/>
                <a:cs typeface="Kalpurush" panose="02000600000000000000" pitchFamily="2" charset="0"/>
              </a:rPr>
              <a:t>🤔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92125" y="964071"/>
            <a:ext cx="8230202" cy="776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20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প্রতি মিটার বেড়া </a:t>
            </a:r>
            <a:r>
              <a:rPr lang="en-US" sz="2000" dirty="0" err="1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তৈরিতে</a:t>
            </a:r>
            <a:r>
              <a:rPr lang="en-US" sz="20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smtClean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৭.৫ </a:t>
            </a:r>
            <a:r>
              <a:rPr lang="en-US" sz="20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টাকা খরচ হলে, ১০০ মিটার লম্বা ও ৫০ মিটার </a:t>
            </a:r>
            <a:r>
              <a:rPr lang="en-US" sz="2000" dirty="0" err="1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চওড়া</a:t>
            </a:r>
            <a:r>
              <a:rPr lang="en-US" sz="20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</a:t>
            </a:r>
            <a:endParaRPr lang="en-US" sz="2000" dirty="0" smtClean="0">
              <a:latin typeface="Kalpurush" panose="02000600000000000000" pitchFamily="2" charset="0"/>
              <a:ea typeface="Public Sans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28000"/>
              </a:lnSpc>
              <a:buNone/>
            </a:pPr>
            <a:r>
              <a:rPr lang="en-US" sz="2000" dirty="0" err="1" smtClean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একটি</a:t>
            </a:r>
            <a:r>
              <a:rPr lang="en-US" sz="2000" dirty="0" smtClean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 </a:t>
            </a:r>
            <a:r>
              <a:rPr lang="en-US" sz="20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আয়তাকার মাঠের চারপাশে বেড়া দিতে মোট কত টাকা খরচ হবে?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96119" y="1146200"/>
            <a:ext cx="14288" cy="471860"/>
          </a:xfrm>
          <a:prstGeom prst="roundRect">
            <a:avLst>
              <a:gd name="adj" fmla="val 59998"/>
            </a:avLst>
          </a:prstGeom>
          <a:solidFill>
            <a:srgbClr val="E1C2C2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1889075"/>
            <a:ext cx="2645866" cy="264586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465538" y="1863033"/>
            <a:ext cx="4036698" cy="48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সমাধানের ধাপ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465537" y="2399502"/>
            <a:ext cx="294010" cy="294010"/>
          </a:xfrm>
          <a:prstGeom prst="roundRect">
            <a:avLst>
              <a:gd name="adj" fmla="val 18670"/>
            </a:avLst>
          </a:prstGeom>
          <a:solidFill>
            <a:srgbClr val="E1C2C2">
              <a:alpha val="50000"/>
            </a:srgbClr>
          </a:solidFill>
          <a:ln w="4763">
            <a:solidFill>
              <a:srgbClr val="C7A8A8"/>
            </a:solidFill>
            <a:prstDash val="solid"/>
          </a:ln>
          <a:effectLst>
            <a:outerShdw blurRad="101600" dist="16510" dir="2700000" algn="bl" rotWithShape="0">
              <a:srgbClr val="C7A8A8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3514502" y="2423947"/>
            <a:ext cx="196007" cy="2450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</a:p>
        </p:txBody>
      </p:sp>
      <p:sp>
        <p:nvSpPr>
          <p:cNvPr id="9" name="Text 6"/>
          <p:cNvSpPr/>
          <p:nvPr/>
        </p:nvSpPr>
        <p:spPr>
          <a:xfrm>
            <a:off x="3880024" y="2298904"/>
            <a:ext cx="2103760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পরিসীমা বের করো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880024" y="2623498"/>
            <a:ext cx="2103760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২ × (১০০ + ৫০) = ?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439608" y="3306979"/>
            <a:ext cx="294010" cy="294010"/>
          </a:xfrm>
          <a:prstGeom prst="roundRect">
            <a:avLst>
              <a:gd name="adj" fmla="val 18670"/>
            </a:avLst>
          </a:prstGeom>
          <a:solidFill>
            <a:srgbClr val="CCC4EC">
              <a:alpha val="50000"/>
            </a:srgbClr>
          </a:solidFill>
          <a:ln w="4763">
            <a:solidFill>
              <a:srgbClr val="B2AAD2"/>
            </a:solidFill>
            <a:prstDash val="solid"/>
          </a:ln>
          <a:effectLst>
            <a:outerShdw blurRad="101600" dist="16510" dir="2700000" algn="bl" rotWithShape="0">
              <a:srgbClr val="B2AAD2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3488573" y="3331424"/>
            <a:ext cx="196007" cy="2450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</a:p>
        </p:txBody>
      </p:sp>
      <p:sp>
        <p:nvSpPr>
          <p:cNvPr id="13" name="Text 10"/>
          <p:cNvSpPr/>
          <p:nvPr/>
        </p:nvSpPr>
        <p:spPr>
          <a:xfrm>
            <a:off x="3854095" y="3206381"/>
            <a:ext cx="2103760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মোট খরচ হিসাব করো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854094" y="3530974"/>
            <a:ext cx="2129689" cy="355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পরিসীমা × ১০০ টাকা = ?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465537" y="4201363"/>
            <a:ext cx="294010" cy="294010"/>
          </a:xfrm>
          <a:prstGeom prst="roundRect">
            <a:avLst>
              <a:gd name="adj" fmla="val 18670"/>
            </a:avLst>
          </a:prstGeom>
          <a:solidFill>
            <a:srgbClr val="B4DAE4">
              <a:alpha val="50000"/>
            </a:srgbClr>
          </a:solidFill>
          <a:ln w="4763">
            <a:solidFill>
              <a:srgbClr val="9AC0CA"/>
            </a:solidFill>
            <a:prstDash val="solid"/>
          </a:ln>
          <a:effectLst>
            <a:outerShdw blurRad="101600" dist="16510" dir="2700000" algn="bl" rotWithShape="0">
              <a:srgbClr val="9AC0CA">
                <a:alpha val="100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3514502" y="4225808"/>
            <a:ext cx="196007" cy="2450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</a:p>
        </p:txBody>
      </p:sp>
      <p:sp>
        <p:nvSpPr>
          <p:cNvPr id="17" name="Text 14"/>
          <p:cNvSpPr/>
          <p:nvPr/>
        </p:nvSpPr>
        <p:spPr>
          <a:xfrm>
            <a:off x="3880024" y="4100765"/>
            <a:ext cx="4772546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latin typeface="Kalpurush" panose="02000600000000000000" pitchFamily="2" charset="0"/>
                <a:ea typeface="Playfair Display SemiBold" pitchFamily="34" charset="-122"/>
                <a:cs typeface="Kalpurush" panose="02000600000000000000" pitchFamily="2" charset="0"/>
              </a:rPr>
              <a:t>পদ্ধতি ব্যাখ্যা করো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3880024" y="4425359"/>
            <a:ext cx="4772546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latin typeface="Kalpurush" panose="02000600000000000000" pitchFamily="2" charset="0"/>
                <a:ea typeface="Public Sans" pitchFamily="34" charset="-122"/>
                <a:cs typeface="Kalpurush" panose="02000600000000000000" pitchFamily="2" charset="0"/>
              </a:rPr>
              <a:t>তোমার সমাধানের পদ্ধতি নিজের ভাষায় বর্ণনা করো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567</Words>
  <Application>Microsoft Office PowerPoint</Application>
  <PresentationFormat>On-screen Show (16:9)</PresentationFormat>
  <Paragraphs>130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Kalpurush</vt:lpstr>
      <vt:lpstr>Calibri</vt:lpstr>
      <vt:lpstr>Public Sans Bold</vt:lpstr>
      <vt:lpstr>Twemoji Mozilla</vt:lpstr>
      <vt:lpstr>Playfair Display SemiBold</vt:lpstr>
      <vt:lpstr>Playfair Display</vt:lpstr>
      <vt:lpstr>Public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lastModifiedBy>USER</cp:lastModifiedBy>
  <cp:revision>13</cp:revision>
  <dcterms:created xsi:type="dcterms:W3CDTF">2026-07-26T09:58:51Z</dcterms:created>
  <dcterms:modified xsi:type="dcterms:W3CDTF">2026-07-28T06:09:28Z</dcterms:modified>
</cp:coreProperties>
</file>