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78" y="928688"/>
            <a:ext cx="2857500" cy="357187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50625" y="620837"/>
            <a:ext cx="4164750" cy="14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285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Welcome to the Journey of Mastering English Grammar</a:t>
            </a:r>
            <a:endParaRPr lang="en-US" sz="2850" dirty="0"/>
          </a:p>
        </p:txBody>
      </p:sp>
      <p:sp>
        <p:nvSpPr>
          <p:cNvPr id="5" name="Text 1"/>
          <p:cNvSpPr/>
          <p:nvPr/>
        </p:nvSpPr>
        <p:spPr>
          <a:xfrm>
            <a:off x="4550625" y="2203791"/>
            <a:ext cx="4164750" cy="4071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i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comprehensive guide to enhancing your linguistic skills.</a:t>
            </a:r>
            <a:endParaRPr lang="en-US" sz="1250" dirty="0"/>
          </a:p>
        </p:txBody>
      </p:sp>
      <p:sp>
        <p:nvSpPr>
          <p:cNvPr id="6" name="Text 2"/>
          <p:cNvSpPr/>
          <p:nvPr/>
        </p:nvSpPr>
        <p:spPr>
          <a:xfrm>
            <a:off x="4722075" y="2896735"/>
            <a:ext cx="3993300" cy="235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B36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Md. Jahid Hasan Jony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722075" y="3168197"/>
            <a:ext cx="3993300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Astt. English Teacher</a:t>
            </a: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
</a:t>
            </a: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Belashi Fazil (Degree) Madrasah</a:t>
            </a: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
</a:t>
            </a: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Kapasia, Gazipur.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4550625" y="4096885"/>
            <a:ext cx="4164750" cy="711473"/>
          </a:xfrm>
          <a:prstGeom prst="rect">
            <a:avLst/>
          </a:prstGeom>
          <a:solidFill>
            <a:srgbClr val="D4AF37">
              <a:alpha val="10000"/>
            </a:srgbClr>
          </a:solidFill>
          <a:ln w="9144">
            <a:solidFill>
              <a:srgbClr val="D4AF37">
                <a:alpha val="30000"/>
              </a:srgbClr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4550625" y="4096885"/>
            <a:ext cx="4164750" cy="711473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1B365D"/>
                </a:solidFill>
                <a:latin typeface="Noto Serif Bengali" pitchFamily="34" charset="0"/>
                <a:ea typeface="Noto Serif Bengali" pitchFamily="34" charset="-122"/>
                <a:cs typeface="Noto Serif Bengali" pitchFamily="34" charset="-120"/>
              </a:rPr>
              <a:t>ইংরেজি গ্রামার শেখার এক নতুন যাত্রায় আপনাকে স্বাগতম। এই প্রেজেন্টেশনটি আপনাকে আপনার ভাষাগত দক্ষতা বৃদ্ধিতে সহায়তা করবে।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6997303" cy="550069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algn="l" indent="0" marL="0">
              <a:buNone/>
            </a:pPr>
            <a:r>
              <a:rPr lang="en-US" sz="245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Collaborative Learning Accelerates Progress</a:t>
            </a:r>
            <a:endParaRPr lang="en-US" sz="24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07319"/>
            <a:ext cx="196453" cy="19288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10828" y="1407319"/>
            <a:ext cx="4061222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Engage in English speaking clubs or online forums to practice regularly.</a:t>
            </a:r>
            <a:endParaRPr lang="en-US" sz="125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37321"/>
            <a:ext cx="196453" cy="19288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910828" y="2137321"/>
            <a:ext cx="4061222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Discuss grammar rules with peers or teachers to clarify doubts.</a:t>
            </a:r>
            <a:endParaRPr lang="en-US" sz="1250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867323"/>
            <a:ext cx="157163" cy="19288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871538" y="2867323"/>
            <a:ext cx="4100513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Constructive feedback is essential for continuous growth and correction.</a:t>
            </a:r>
            <a:endParaRPr lang="en-US" sz="1250" dirty="0"/>
          </a:p>
        </p:txBody>
      </p:sp>
      <p:sp>
        <p:nvSpPr>
          <p:cNvPr id="10" name="Shape 4"/>
          <p:cNvSpPr/>
          <p:nvPr/>
        </p:nvSpPr>
        <p:spPr>
          <a:xfrm>
            <a:off x="5772150" y="1407319"/>
            <a:ext cx="2800350" cy="1291456"/>
          </a:xfrm>
          <a:prstGeom prst="rect">
            <a:avLst/>
          </a:prstGeom>
          <a:solidFill>
            <a:srgbClr val="1B365D">
              <a:alpha val="5000"/>
            </a:srgbClr>
          </a:solidFill>
          <a:ln w="9144">
            <a:solidFill>
              <a:srgbClr val="1B365D">
                <a:alpha val="10000"/>
              </a:srgbClr>
            </a:solidFill>
            <a:prstDash val="solid"/>
          </a:ln>
        </p:spPr>
      </p:sp>
      <p:sp>
        <p:nvSpPr>
          <p:cNvPr id="11" name="Text 5"/>
          <p:cNvSpPr/>
          <p:nvPr/>
        </p:nvSpPr>
        <p:spPr>
          <a:xfrm>
            <a:off x="5772150" y="1407319"/>
            <a:ext cx="2800350" cy="1291456"/>
          </a:xfrm>
          <a:prstGeom prst="rect">
            <a:avLst/>
          </a:prstGeom>
          <a:noFill/>
          <a:ln/>
        </p:spPr>
        <p:txBody>
          <a:bodyPr wrap="square" lIns="255143" tIns="255143" rIns="255143" bIns="255143" rtlCol="0" anchor="t">
            <a:spAutoFit/>
          </a:bodyPr>
          <a:lstStyle/>
          <a:p>
            <a:pPr algn="l" indent="0" marL="0">
              <a:lnSpc>
                <a:spcPct val="144000"/>
              </a:lnSpc>
              <a:buNone/>
            </a:pPr>
            <a:r>
              <a:rPr lang="en-US" sz="1150" dirty="0">
                <a:solidFill>
                  <a:srgbClr val="1B365D"/>
                </a:solidFill>
                <a:latin typeface="Noto Serif Bengali" pitchFamily="34" charset="0"/>
                <a:ea typeface="Noto Serif Bengali" pitchFamily="34" charset="-122"/>
                <a:cs typeface="Noto Serif Bengali" pitchFamily="34" charset="-120"/>
              </a:rPr>
              <a:t>অন্যদের সাথে মিলে শিখলে দ্রুত উন্নতি হয়। ইংরেজি ক্লাবে যোগ দিন এবং শিক্ষক বা বন্ধুদের কাছ থেকে ফিডব্যাক নিন।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94817" y="428625"/>
            <a:ext cx="6354366" cy="550069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algn="ctr" indent="0" marL="0">
              <a:buNone/>
            </a:pPr>
            <a:r>
              <a:rPr lang="en-US" sz="245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Errors are Stepping Stones to Perfection</a:t>
            </a:r>
            <a:endParaRPr lang="en-US" sz="24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37289"/>
            <a:ext cx="200025" cy="20002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150269" y="1407319"/>
            <a:ext cx="4622006" cy="2600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mistake is an opportunity to learn something new.</a:t>
            </a:r>
            <a:endParaRPr lang="en-US" sz="140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650" y="1911623"/>
            <a:ext cx="150019" cy="200025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2100263" y="1881653"/>
            <a:ext cx="4532709" cy="2600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Stay consistent and patient with your learning process.</a:t>
            </a:r>
            <a:endParaRPr lang="en-US" sz="1400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1650" y="2385957"/>
            <a:ext cx="225028" cy="200025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2175272" y="2355986"/>
            <a:ext cx="4150519" cy="2600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Celebrate small victories in your grammar journey.</a:t>
            </a:r>
            <a:endParaRPr lang="en-US" sz="1400" dirty="0"/>
          </a:p>
        </p:txBody>
      </p:sp>
      <p:sp>
        <p:nvSpPr>
          <p:cNvPr id="10" name="Shape 4"/>
          <p:cNvSpPr/>
          <p:nvPr/>
        </p:nvSpPr>
        <p:spPr>
          <a:xfrm>
            <a:off x="1371600" y="3258945"/>
            <a:ext cx="6400800" cy="1060066"/>
          </a:xfrm>
          <a:prstGeom prst="rect">
            <a:avLst/>
          </a:prstGeom>
          <a:solidFill>
            <a:srgbClr val="D4AF37">
              <a:alpha val="10000"/>
            </a:srgbClr>
          </a:solidFill>
          <a:ln w="9144">
            <a:solidFill>
              <a:srgbClr val="D4AF37">
                <a:alpha val="30000"/>
              </a:srgbClr>
            </a:solidFill>
            <a:prstDash val="solid"/>
          </a:ln>
        </p:spPr>
      </p:sp>
      <p:sp>
        <p:nvSpPr>
          <p:cNvPr id="11" name="Text 5"/>
          <p:cNvSpPr/>
          <p:nvPr/>
        </p:nvSpPr>
        <p:spPr>
          <a:xfrm>
            <a:off x="1371600" y="3258945"/>
            <a:ext cx="6400800" cy="1060066"/>
          </a:xfrm>
          <a:prstGeom prst="rect">
            <a:avLst/>
          </a:prstGeom>
          <a:noFill/>
          <a:ln/>
        </p:spPr>
        <p:txBody>
          <a:bodyPr wrap="square" lIns="255143" tIns="255143" rIns="255143" bIns="255143" rtlCol="0" anchor="t">
            <a:spAutoFit/>
          </a:bodyPr>
          <a:lstStyle/>
          <a:p>
            <a:pPr algn="ctr" indent="0" marL="0">
              <a:lnSpc>
                <a:spcPct val="144000"/>
              </a:lnSpc>
              <a:buNone/>
            </a:pPr>
            <a:r>
              <a:rPr lang="en-US" sz="1250" dirty="0">
                <a:solidFill>
                  <a:srgbClr val="1B365D"/>
                </a:solidFill>
                <a:latin typeface="Noto Serif Bengali" pitchFamily="34" charset="0"/>
                <a:ea typeface="Noto Serif Bengali" pitchFamily="34" charset="-122"/>
                <a:cs typeface="Noto Serif Bengali" pitchFamily="34" charset="-120"/>
              </a:rPr>
              <a:t>ভুল করতে ভয় পাবেন না। প্রতিটি ভুলই নতুন কিছু শেখার সুযোগ। ধৈর্য ধরুন এবং নিয়মিত অনুশীলন চালিয়ে যান।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2950" y="571500"/>
            <a:ext cx="7658100" cy="707231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Your Path to Excellence Starts Today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914400" y="1707356"/>
            <a:ext cx="3291818" cy="3036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Key Takeaways</a:t>
            </a:r>
            <a:endParaRPr lang="en-US" sz="16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168128"/>
            <a:ext cx="157163" cy="15716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78719" y="2153841"/>
            <a:ext cx="1403747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Read and write daily</a:t>
            </a:r>
            <a:endParaRPr lang="en-US" sz="11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461022"/>
            <a:ext cx="157163" cy="15716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178719" y="2446734"/>
            <a:ext cx="1250156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Master the tenses</a:t>
            </a:r>
            <a:endParaRPr lang="en-US" sz="115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2753916"/>
            <a:ext cx="157163" cy="157163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178719" y="2739628"/>
            <a:ext cx="16287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tools as assistants</a:t>
            </a:r>
            <a:endParaRPr lang="en-US" sz="1150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3046809"/>
            <a:ext cx="157163" cy="157163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1178719" y="3032522"/>
            <a:ext cx="177165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Learn from every mistake</a:t>
            </a:r>
            <a:endParaRPr lang="en-US" sz="1150" dirty="0"/>
          </a:p>
        </p:txBody>
      </p:sp>
      <p:pic>
        <p:nvPicPr>
          <p:cNvPr id="1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6504" y="2194917"/>
            <a:ext cx="714375" cy="571500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5560349" y="2909292"/>
            <a:ext cx="2046684" cy="3821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2150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Any Questions?</a:t>
            </a:r>
            <a:endParaRPr lang="en-US" sz="2150" dirty="0"/>
          </a:p>
        </p:txBody>
      </p:sp>
      <p:sp>
        <p:nvSpPr>
          <p:cNvPr id="15" name="Shape 7"/>
          <p:cNvSpPr/>
          <p:nvPr/>
        </p:nvSpPr>
        <p:spPr>
          <a:xfrm>
            <a:off x="914400" y="3921919"/>
            <a:ext cx="7315200" cy="991530"/>
          </a:xfrm>
          <a:prstGeom prst="rect">
            <a:avLst/>
          </a:prstGeom>
          <a:solidFill>
            <a:srgbClr val="1B365D">
              <a:alpha val="5000"/>
            </a:srgbClr>
          </a:solidFill>
          <a:ln w="9144">
            <a:solidFill>
              <a:srgbClr val="1B365D">
                <a:alpha val="10000"/>
              </a:srgbClr>
            </a:solidFill>
            <a:prstDash val="solid"/>
          </a:ln>
        </p:spPr>
      </p:sp>
      <p:sp>
        <p:nvSpPr>
          <p:cNvPr id="16" name="Text 8"/>
          <p:cNvSpPr/>
          <p:nvPr/>
        </p:nvSpPr>
        <p:spPr>
          <a:xfrm>
            <a:off x="914400" y="3921919"/>
            <a:ext cx="7315200" cy="991530"/>
          </a:xfrm>
          <a:prstGeom prst="rect">
            <a:avLst/>
          </a:prstGeom>
          <a:noFill/>
          <a:ln/>
        </p:spPr>
        <p:txBody>
          <a:bodyPr wrap="square" lIns="255143" tIns="255143" rIns="255143" bIns="255143" rtlCol="0" anchor="t">
            <a:spAutoFit/>
          </a:bodyPr>
          <a:lstStyle/>
          <a:p>
            <a:pPr algn="ctr"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1B365D"/>
                </a:solidFill>
                <a:latin typeface="Noto Serif Bengali" pitchFamily="34" charset="0"/>
                <a:ea typeface="Noto Serif Bengali" pitchFamily="34" charset="-122"/>
                <a:cs typeface="Noto Serif Bengali" pitchFamily="34" charset="-120"/>
              </a:rPr>
              <a:t>আপনার সফলতার যাত্রা আজ থেকেই শুরু হোক। নিয়মিত অনুশীলন এবং ধৈর্যই আপনাকে একজন দক্ষ ইংরেজি ব্যবহারকারী হিসেবে গড়ে তুলবে।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3921919" cy="550069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algn="l" indent="0" marL="0">
              <a:buNone/>
            </a:pPr>
            <a:r>
              <a:rPr lang="en-US" sz="245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Key Goals of Our Session</a:t>
            </a:r>
            <a:endParaRPr lang="en-US" sz="24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07319"/>
            <a:ext cx="171450" cy="20716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85825" y="1407319"/>
            <a:ext cx="4086225" cy="4071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understand the fundamental building blocks of English grammar.</a:t>
            </a:r>
            <a:endParaRPr lang="en-US" sz="125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993106"/>
            <a:ext cx="171450" cy="207169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885825" y="1993106"/>
            <a:ext cx="4082653" cy="2035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identify common mistakes and how to avoid them.</a:t>
            </a:r>
            <a:endParaRPr lang="en-US" sz="1250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378869"/>
            <a:ext cx="171450" cy="207169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885825" y="2378869"/>
            <a:ext cx="4086225" cy="4071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provide practical tips for daily practice and improvement.</a:t>
            </a:r>
            <a:endParaRPr lang="en-US" sz="1250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964656"/>
            <a:ext cx="171450" cy="207169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885825" y="2964656"/>
            <a:ext cx="4086225" cy="4071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build confidence in writing and speaking English correctly.</a:t>
            </a:r>
            <a:endParaRPr lang="en-US" sz="1250" dirty="0"/>
          </a:p>
        </p:txBody>
      </p:sp>
      <p:sp>
        <p:nvSpPr>
          <p:cNvPr id="12" name="Shape 5"/>
          <p:cNvSpPr/>
          <p:nvPr/>
        </p:nvSpPr>
        <p:spPr>
          <a:xfrm>
            <a:off x="5772150" y="1407319"/>
            <a:ext cx="2800350" cy="1574304"/>
          </a:xfrm>
          <a:prstGeom prst="rect">
            <a:avLst/>
          </a:prstGeom>
          <a:solidFill>
            <a:srgbClr val="1B365D">
              <a:alpha val="5000"/>
            </a:srgbClr>
          </a:solidFill>
          <a:ln w="9144">
            <a:solidFill>
              <a:srgbClr val="1B365D">
                <a:alpha val="10000"/>
              </a:srgbClr>
            </a:solidFill>
            <a:prstDash val="solid"/>
          </a:ln>
        </p:spPr>
      </p:sp>
      <p:sp>
        <p:nvSpPr>
          <p:cNvPr id="13" name="Text 6"/>
          <p:cNvSpPr/>
          <p:nvPr/>
        </p:nvSpPr>
        <p:spPr>
          <a:xfrm>
            <a:off x="5772150" y="1407319"/>
            <a:ext cx="2800350" cy="1574304"/>
          </a:xfrm>
          <a:prstGeom prst="rect">
            <a:avLst/>
          </a:prstGeom>
          <a:noFill/>
          <a:ln/>
        </p:spPr>
        <p:txBody>
          <a:bodyPr wrap="square" lIns="255143" tIns="255143" rIns="255143" bIns="255143" rtlCol="0" anchor="t">
            <a:spAutoFit/>
          </a:bodyPr>
          <a:lstStyle/>
          <a:p>
            <a:pPr algn="l" indent="0" marL="0">
              <a:lnSpc>
                <a:spcPct val="144000"/>
              </a:lnSpc>
              <a:buNone/>
            </a:pPr>
            <a:r>
              <a:rPr lang="en-US" sz="1150" dirty="0">
                <a:solidFill>
                  <a:srgbClr val="1B365D"/>
                </a:solidFill>
                <a:latin typeface="Noto Serif Bengali" pitchFamily="34" charset="0"/>
                <a:ea typeface="Noto Serif Bengali" pitchFamily="34" charset="-122"/>
                <a:cs typeface="Noto Serif Bengali" pitchFamily="34" charset="-120"/>
              </a:rPr>
              <a:t>এই সেশনের মূল লক্ষ্য হলো ইংরেজি গ্রামারের মৌলিক বিষয়গুলো বোঝা, সাধারণ ভুলগুলো এড়িয়ে চলা এবং নিয়মিত অনুশীলনের মাধ্যমে আত্মবিশ্বাস বাড়ানো।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6136481" cy="550069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algn="l" indent="0" marL="0">
              <a:buNone/>
            </a:pPr>
            <a:r>
              <a:rPr lang="en-US" sz="245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Reading is the Foundation of Grammar</a:t>
            </a:r>
            <a:endParaRPr lang="en-US" sz="24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07319"/>
            <a:ext cx="160734" cy="17859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75109" y="1407319"/>
            <a:ext cx="4096941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Exposure to diverse writing styles helps internalize grammar rules naturally.</a:t>
            </a:r>
            <a:endParaRPr lang="en-US" sz="125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01602"/>
            <a:ext cx="142875" cy="178594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857250" y="2101602"/>
            <a:ext cx="4114800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Pay attention to sentence structures while reading books, newspapers, or articles.</a:t>
            </a:r>
            <a:endParaRPr lang="en-US" sz="1250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795885"/>
            <a:ext cx="142875" cy="178594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857250" y="2795885"/>
            <a:ext cx="4114800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Contextual learning is more effective than memorizing isolated rules.</a:t>
            </a:r>
            <a:endParaRPr lang="en-US" sz="1250" dirty="0"/>
          </a:p>
        </p:txBody>
      </p:sp>
      <p:sp>
        <p:nvSpPr>
          <p:cNvPr id="10" name="Shape 4"/>
          <p:cNvSpPr/>
          <p:nvPr/>
        </p:nvSpPr>
        <p:spPr>
          <a:xfrm>
            <a:off x="5772150" y="1407319"/>
            <a:ext cx="2800350" cy="1574304"/>
          </a:xfrm>
          <a:prstGeom prst="rect">
            <a:avLst/>
          </a:prstGeom>
          <a:solidFill>
            <a:srgbClr val="D4AF37">
              <a:alpha val="10000"/>
            </a:srgbClr>
          </a:solidFill>
          <a:ln w="9144">
            <a:solidFill>
              <a:srgbClr val="D4AF37">
                <a:alpha val="30000"/>
              </a:srgbClr>
            </a:solidFill>
            <a:prstDash val="solid"/>
          </a:ln>
        </p:spPr>
      </p:sp>
      <p:sp>
        <p:nvSpPr>
          <p:cNvPr id="11" name="Text 5"/>
          <p:cNvSpPr/>
          <p:nvPr/>
        </p:nvSpPr>
        <p:spPr>
          <a:xfrm>
            <a:off x="5772150" y="1407319"/>
            <a:ext cx="2800350" cy="1574304"/>
          </a:xfrm>
          <a:prstGeom prst="rect">
            <a:avLst/>
          </a:prstGeom>
          <a:noFill/>
          <a:ln/>
        </p:spPr>
        <p:txBody>
          <a:bodyPr wrap="square" lIns="255143" tIns="255143" rIns="255143" bIns="255143" rtlCol="0" anchor="t">
            <a:spAutoFit/>
          </a:bodyPr>
          <a:lstStyle/>
          <a:p>
            <a:pPr algn="l" indent="0" marL="0">
              <a:lnSpc>
                <a:spcPct val="144000"/>
              </a:lnSpc>
              <a:buNone/>
            </a:pPr>
            <a:r>
              <a:rPr lang="en-US" sz="1150" dirty="0">
                <a:solidFill>
                  <a:srgbClr val="1B365D"/>
                </a:solidFill>
                <a:latin typeface="Noto Serif Bengali" pitchFamily="34" charset="0"/>
                <a:ea typeface="Noto Serif Bengali" pitchFamily="34" charset="-122"/>
                <a:cs typeface="Noto Serif Bengali" pitchFamily="34" charset="-120"/>
              </a:rPr>
              <a:t>নিয়মিত পড়ার অভ্যাস করলে আপনি প্রাকৃতিকভাবেই গ্রামারের নিয়মগুলো শিখতে পারবেন। পড়ার সময় বাক্য গঠনের দিকে খেয়াল রাখা জরুরি।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5507831" cy="550069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algn="l" indent="0" marL="0">
              <a:buNone/>
            </a:pPr>
            <a:r>
              <a:rPr lang="en-US" sz="245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Tenses: The Backbone of Grammar</a:t>
            </a:r>
            <a:endParaRPr lang="en-US" sz="2450" dirty="0"/>
          </a:p>
        </p:txBody>
      </p:sp>
      <p:sp>
        <p:nvSpPr>
          <p:cNvPr id="4" name="Shape 1"/>
          <p:cNvSpPr/>
          <p:nvPr/>
        </p:nvSpPr>
        <p:spPr>
          <a:xfrm>
            <a:off x="571500" y="1193006"/>
            <a:ext cx="2400300" cy="714375"/>
          </a:xfrm>
          <a:prstGeom prst="rect">
            <a:avLst/>
          </a:prstGeom>
          <a:solidFill>
            <a:srgbClr val="1B365D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1335881"/>
            <a:ext cx="2400300" cy="2678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4AF37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PAST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71500" y="1603772"/>
            <a:ext cx="2400300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happened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3371850" y="1193006"/>
            <a:ext cx="2400300" cy="714375"/>
          </a:xfrm>
          <a:prstGeom prst="rect">
            <a:avLst/>
          </a:prstGeom>
          <a:solidFill>
            <a:srgbClr val="1B365D"/>
          </a:solidFill>
          <a:ln/>
        </p:spPr>
      </p:sp>
      <p:sp>
        <p:nvSpPr>
          <p:cNvPr id="8" name="Text 5"/>
          <p:cNvSpPr/>
          <p:nvPr/>
        </p:nvSpPr>
        <p:spPr>
          <a:xfrm>
            <a:off x="3371850" y="1335881"/>
            <a:ext cx="2400300" cy="2678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4AF37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PRESENT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3371850" y="1603772"/>
            <a:ext cx="2400300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happening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6172200" y="1193006"/>
            <a:ext cx="2400300" cy="714375"/>
          </a:xfrm>
          <a:prstGeom prst="rect">
            <a:avLst/>
          </a:prstGeom>
          <a:solidFill>
            <a:srgbClr val="1B365D"/>
          </a:solidFill>
          <a:ln/>
        </p:spPr>
      </p:sp>
      <p:sp>
        <p:nvSpPr>
          <p:cNvPr id="11" name="Text 8"/>
          <p:cNvSpPr/>
          <p:nvPr/>
        </p:nvSpPr>
        <p:spPr>
          <a:xfrm>
            <a:off x="6172200" y="1335881"/>
            <a:ext cx="2400300" cy="2678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4AF37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FUTURE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172200" y="1603772"/>
            <a:ext cx="2400300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will happen</a:t>
            </a:r>
            <a:endParaRPr lang="en-US" sz="85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193131"/>
            <a:ext cx="171450" cy="207169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885825" y="2193131"/>
            <a:ext cx="4086225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Focus on the three main tenses: Past, Present, and Future.</a:t>
            </a:r>
            <a:endParaRPr lang="en-US" sz="1250" dirty="0"/>
          </a:p>
        </p:txBody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851696"/>
            <a:ext cx="171450" cy="207169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85825" y="2851696"/>
            <a:ext cx="4086225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Understand the 12 sub-types to express time accurately.</a:t>
            </a:r>
            <a:endParaRPr lang="en-US" sz="1250" dirty="0"/>
          </a:p>
        </p:txBody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510260"/>
            <a:ext cx="171450" cy="207169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885825" y="3510260"/>
            <a:ext cx="4086225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Practice converting sentences from one tense to another.</a:t>
            </a:r>
            <a:endParaRPr lang="en-US" sz="1250" dirty="0"/>
          </a:p>
        </p:txBody>
      </p:sp>
      <p:sp>
        <p:nvSpPr>
          <p:cNvPr id="19" name="Shape 13"/>
          <p:cNvSpPr/>
          <p:nvPr/>
        </p:nvSpPr>
        <p:spPr>
          <a:xfrm>
            <a:off x="5772150" y="2193131"/>
            <a:ext cx="2800350" cy="1502866"/>
          </a:xfrm>
          <a:prstGeom prst="rect">
            <a:avLst/>
          </a:prstGeom>
          <a:solidFill>
            <a:srgbClr val="1B365D">
              <a:alpha val="5000"/>
            </a:srgbClr>
          </a:solidFill>
          <a:ln w="9144">
            <a:solidFill>
              <a:srgbClr val="1B365D">
                <a:alpha val="10000"/>
              </a:srgbClr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5772150" y="2193131"/>
            <a:ext cx="2800350" cy="1502866"/>
          </a:xfrm>
          <a:prstGeom prst="rect">
            <a:avLst/>
          </a:prstGeom>
          <a:noFill/>
          <a:ln/>
        </p:spPr>
        <p:txBody>
          <a:bodyPr wrap="square" lIns="212598" tIns="212598" rIns="212598" bIns="212598" rtlCol="0" anchor="t">
            <a:spAutoFit/>
          </a:bodyPr>
          <a:lstStyle/>
          <a:p>
            <a:pPr algn="l" indent="0" marL="0">
              <a:lnSpc>
                <a:spcPct val="144000"/>
              </a:lnSpc>
              <a:buNone/>
            </a:pPr>
            <a:r>
              <a:rPr lang="en-US" sz="1150" dirty="0">
                <a:solidFill>
                  <a:srgbClr val="1B365D"/>
                </a:solidFill>
                <a:latin typeface="Noto Serif Bengali" pitchFamily="34" charset="0"/>
                <a:ea typeface="Noto Serif Bengali" pitchFamily="34" charset="-122"/>
                <a:cs typeface="Noto Serif Bengali" pitchFamily="34" charset="-120"/>
              </a:rPr>
              <a:t>টেন্স বা কাল হলো ইংরেজি গ্রামারের মেরুদণ্ড। সঠিক সময়ে সঠিক অর্থ প্রকাশের জন্য ১২টি টেন্স ভালোভাবে আয়ত্ত করা প্রয়োজন।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6043613" cy="550069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algn="l" indent="0" marL="0">
              <a:buNone/>
            </a:pPr>
            <a:r>
              <a:rPr lang="en-US" sz="245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A Rich Vocabulary Enhances Precision</a:t>
            </a:r>
            <a:endParaRPr lang="en-US" sz="24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07319"/>
            <a:ext cx="257175" cy="228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71500" y="1743075"/>
            <a:ext cx="2400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Daily Learning</a:t>
            </a: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571500" y="2043113"/>
            <a:ext cx="2400300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Learn new words daily and understand their specific parts of speech to ensure correct grammatical placement.</a:t>
            </a:r>
            <a:endParaRPr lang="en-US" sz="9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874578"/>
            <a:ext cx="200025" cy="22860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71500" y="3210334"/>
            <a:ext cx="2400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Reference Tools</a:t>
            </a:r>
            <a:endParaRPr lang="en-US" sz="1200" dirty="0"/>
          </a:p>
        </p:txBody>
      </p:sp>
      <p:sp>
        <p:nvSpPr>
          <p:cNvPr id="9" name="Text 4"/>
          <p:cNvSpPr/>
          <p:nvPr/>
        </p:nvSpPr>
        <p:spPr>
          <a:xfrm>
            <a:off x="571500" y="3510372"/>
            <a:ext cx="2400300" cy="822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a dictionary and thesaurus to find synonyms and antonyms, helping you choose the most accurate word for your context.</a:t>
            </a:r>
            <a:endParaRPr lang="en-US" sz="9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1850" y="1407319"/>
            <a:ext cx="228600" cy="22860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371850" y="1743075"/>
            <a:ext cx="2400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Practical Usage</a:t>
            </a:r>
            <a:endParaRPr lang="en-US" sz="1200" dirty="0"/>
          </a:p>
        </p:txBody>
      </p:sp>
      <p:sp>
        <p:nvSpPr>
          <p:cNvPr id="12" name="Text 6"/>
          <p:cNvSpPr/>
          <p:nvPr/>
        </p:nvSpPr>
        <p:spPr>
          <a:xfrm>
            <a:off x="3371850" y="2043113"/>
            <a:ext cx="2400300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Practice using new words in various sentences to ensure you understand their nuances and correct usage patterns.</a:t>
            </a:r>
            <a:endParaRPr lang="en-US" sz="950" dirty="0"/>
          </a:p>
        </p:txBody>
      </p:sp>
      <p:sp>
        <p:nvSpPr>
          <p:cNvPr id="13" name="Shape 7"/>
          <p:cNvSpPr/>
          <p:nvPr/>
        </p:nvSpPr>
        <p:spPr>
          <a:xfrm>
            <a:off x="6172200" y="1407319"/>
            <a:ext cx="2400300" cy="1985963"/>
          </a:xfrm>
          <a:prstGeom prst="rect">
            <a:avLst/>
          </a:prstGeom>
          <a:solidFill>
            <a:srgbClr val="1B365D">
              <a:alpha val="5000"/>
            </a:srgbClr>
          </a:solidFill>
          <a:ln w="9144">
            <a:solidFill>
              <a:srgbClr val="1B365D">
                <a:alpha val="10000"/>
              </a:srgbClr>
            </a:solidFill>
            <a:prstDash val="solid"/>
          </a:ln>
        </p:spPr>
      </p:sp>
      <p:sp>
        <p:nvSpPr>
          <p:cNvPr id="14" name="Text 8"/>
          <p:cNvSpPr/>
          <p:nvPr/>
        </p:nvSpPr>
        <p:spPr>
          <a:xfrm>
            <a:off x="6172200" y="1407319"/>
            <a:ext cx="2400300" cy="1985963"/>
          </a:xfrm>
          <a:prstGeom prst="rect">
            <a:avLst/>
          </a:prstGeom>
          <a:noFill/>
          <a:ln/>
        </p:spPr>
        <p:txBody>
          <a:bodyPr wrap="square" lIns="255143" tIns="255143" rIns="255143" bIns="255143" rtlCol="0" anchor="t">
            <a:spAutoFit/>
          </a:bodyPr>
          <a:lstStyle/>
          <a:p>
            <a:pPr algn="l" indent="0" marL="0">
              <a:lnSpc>
                <a:spcPct val="144000"/>
              </a:lnSpc>
              <a:buNone/>
            </a:pPr>
            <a:r>
              <a:rPr lang="en-US" sz="1050" dirty="0">
                <a:solidFill>
                  <a:srgbClr val="1B365D"/>
                </a:solidFill>
                <a:latin typeface="Noto Serif Bengali" pitchFamily="34" charset="0"/>
                <a:ea typeface="Noto Serif Bengali" pitchFamily="34" charset="-122"/>
                <a:cs typeface="Noto Serif Bengali" pitchFamily="34" charset="-120"/>
              </a:rPr>
              <a:t>শব্দভাণ্ডার সমৃদ্ধ হলে গ্রামারের প্রয়োগ আরও নিখুঁত হয়। প্রতিদিন নতুন শব্দ শিখুন এবং বাক্যে তার সঠিক ব্যবহার নিশ্চিত করুন। অভিধান ব্যবহারের মাধ্যমে শব্দের সঠিক অর্থ ও প্রয়োগ বুঝে নিন।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5543550" cy="550069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algn="l" indent="0" marL="0">
              <a:buNone/>
            </a:pPr>
            <a:r>
              <a:rPr lang="en-US" sz="245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Consistent Writing Bridges the Gap</a:t>
            </a:r>
            <a:endParaRPr lang="en-US" sz="24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07319"/>
            <a:ext cx="157163" cy="19288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71538" y="1407319"/>
            <a:ext cx="4057650" cy="23998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a daily journal or blog in English to build fluency.</a:t>
            </a:r>
            <a:endParaRPr lang="en-US" sz="125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97335"/>
            <a:ext cx="157163" cy="19288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871538" y="1897335"/>
            <a:ext cx="4100513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Focus on clarity and correct sentence structure in every paragraph.</a:t>
            </a:r>
            <a:endParaRPr lang="en-US" sz="1250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627337"/>
            <a:ext cx="178594" cy="19288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892969" y="2627337"/>
            <a:ext cx="4079081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your writing or use tools to identify and learn from grammatical errors.</a:t>
            </a:r>
            <a:endParaRPr lang="en-US" sz="1250" dirty="0"/>
          </a:p>
        </p:txBody>
      </p:sp>
      <p:sp>
        <p:nvSpPr>
          <p:cNvPr id="10" name="Shape 4"/>
          <p:cNvSpPr/>
          <p:nvPr/>
        </p:nvSpPr>
        <p:spPr>
          <a:xfrm>
            <a:off x="5772150" y="1407319"/>
            <a:ext cx="2800350" cy="1574304"/>
          </a:xfrm>
          <a:prstGeom prst="rect">
            <a:avLst/>
          </a:prstGeom>
          <a:solidFill>
            <a:srgbClr val="1B365D">
              <a:alpha val="5000"/>
            </a:srgbClr>
          </a:solidFill>
          <a:ln w="9144">
            <a:solidFill>
              <a:srgbClr val="1B365D">
                <a:alpha val="10000"/>
              </a:srgbClr>
            </a:solidFill>
            <a:prstDash val="solid"/>
          </a:ln>
        </p:spPr>
      </p:sp>
      <p:sp>
        <p:nvSpPr>
          <p:cNvPr id="11" name="Text 5"/>
          <p:cNvSpPr/>
          <p:nvPr/>
        </p:nvSpPr>
        <p:spPr>
          <a:xfrm>
            <a:off x="5772150" y="1407319"/>
            <a:ext cx="2800350" cy="1574304"/>
          </a:xfrm>
          <a:prstGeom prst="rect">
            <a:avLst/>
          </a:prstGeom>
          <a:noFill/>
          <a:ln/>
        </p:spPr>
        <p:txBody>
          <a:bodyPr wrap="square" lIns="255143" tIns="255143" rIns="255143" bIns="255143" rtlCol="0" anchor="t">
            <a:spAutoFit/>
          </a:bodyPr>
          <a:lstStyle/>
          <a:p>
            <a:pPr algn="l" indent="0" marL="0">
              <a:lnSpc>
                <a:spcPct val="144000"/>
              </a:lnSpc>
              <a:buNone/>
            </a:pPr>
            <a:r>
              <a:rPr lang="en-US" sz="1150" dirty="0">
                <a:solidFill>
                  <a:srgbClr val="1B365D"/>
                </a:solidFill>
                <a:latin typeface="Noto Serif Bengali" pitchFamily="34" charset="0"/>
                <a:ea typeface="Noto Serif Bengali" pitchFamily="34" charset="-122"/>
                <a:cs typeface="Noto Serif Bengali" pitchFamily="34" charset="-120"/>
              </a:rPr>
              <a:t>প্রতিদিন ইংরেজি লেখার অভ্যাস করুন। এটি আপনার তাত্ত্বিক জ্ঞানকে বাস্তবে প্রয়োগ করতে সাহায্য করবে এবং ভুলগুলো সংশোধন করতে সহায়ক হবে।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5890022" cy="550069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algn="l" indent="0" marL="0">
              <a:buNone/>
            </a:pPr>
            <a:r>
              <a:rPr lang="en-US" sz="245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Listening Improves Flow and Rhythm</a:t>
            </a:r>
            <a:endParaRPr lang="en-US" sz="24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056" y="1550194"/>
            <a:ext cx="357188" cy="35718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71500" y="2050256"/>
            <a:ext cx="2400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Visual Media</a:t>
            </a: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571500" y="2386013"/>
            <a:ext cx="2400300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Watch English movies, documentaries, or listen to podcasts to hear grammar in action.</a:t>
            </a:r>
            <a:endParaRPr lang="en-US" sz="9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3406" y="1550194"/>
            <a:ext cx="357188" cy="35718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371850" y="2050256"/>
            <a:ext cx="2400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Observe Usage</a:t>
            </a:r>
            <a:endParaRPr lang="en-US" sz="1200" dirty="0"/>
          </a:p>
        </p:txBody>
      </p:sp>
      <p:sp>
        <p:nvSpPr>
          <p:cNvPr id="9" name="Text 4"/>
          <p:cNvSpPr/>
          <p:nvPr/>
        </p:nvSpPr>
        <p:spPr>
          <a:xfrm>
            <a:off x="3371850" y="2386013"/>
            <a:ext cx="2400300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Pay close attention to how native speakers use idioms, phrasal verbs, and natural transitions.</a:t>
            </a:r>
            <a:endParaRPr lang="en-US" sz="9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8405" y="1550194"/>
            <a:ext cx="267891" cy="35718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172200" y="2050256"/>
            <a:ext cx="2400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Shadowing</a:t>
            </a:r>
            <a:endParaRPr lang="en-US" sz="1200" dirty="0"/>
          </a:p>
        </p:txBody>
      </p:sp>
      <p:sp>
        <p:nvSpPr>
          <p:cNvPr id="12" name="Text 6"/>
          <p:cNvSpPr/>
          <p:nvPr/>
        </p:nvSpPr>
        <p:spPr>
          <a:xfrm>
            <a:off x="6172200" y="2386013"/>
            <a:ext cx="2400300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Mimic their pronunciation and sentence patterns to build muscle memory for correct grammar.</a:t>
            </a:r>
            <a:endParaRPr lang="en-US" sz="950" dirty="0"/>
          </a:p>
        </p:txBody>
      </p:sp>
      <p:sp>
        <p:nvSpPr>
          <p:cNvPr id="13" name="Shape 7"/>
          <p:cNvSpPr/>
          <p:nvPr/>
        </p:nvSpPr>
        <p:spPr>
          <a:xfrm>
            <a:off x="571500" y="3431791"/>
            <a:ext cx="8001000" cy="622902"/>
          </a:xfrm>
          <a:prstGeom prst="rect">
            <a:avLst/>
          </a:prstGeom>
          <a:solidFill>
            <a:srgbClr val="1B365D">
              <a:alpha val="5000"/>
            </a:srgbClr>
          </a:solidFill>
          <a:ln w="9144">
            <a:solidFill>
              <a:srgbClr val="1B365D">
                <a:alpha val="10000"/>
              </a:srgbClr>
            </a:solidFill>
            <a:prstDash val="solid"/>
          </a:ln>
        </p:spPr>
      </p:sp>
      <p:sp>
        <p:nvSpPr>
          <p:cNvPr id="14" name="Text 8"/>
          <p:cNvSpPr/>
          <p:nvPr/>
        </p:nvSpPr>
        <p:spPr>
          <a:xfrm>
            <a:off x="571500" y="3431791"/>
            <a:ext cx="8001000" cy="622902"/>
          </a:xfrm>
          <a:prstGeom prst="rect">
            <a:avLst/>
          </a:prstGeom>
          <a:noFill/>
          <a:ln/>
        </p:spPr>
        <p:txBody>
          <a:bodyPr wrap="square" lIns="212598" tIns="212598" rIns="212598" bIns="212598" rtlCol="0" anchor="t">
            <a:spAutoFit/>
          </a:bodyPr>
          <a:lstStyle/>
          <a:p>
            <a:pPr algn="ctr" indent="0" marL="0">
              <a:lnSpc>
                <a:spcPct val="128000"/>
              </a:lnSpc>
              <a:buNone/>
            </a:pPr>
            <a:r>
              <a:rPr lang="en-US" sz="1150" dirty="0">
                <a:solidFill>
                  <a:srgbClr val="1B365D"/>
                </a:solidFill>
                <a:latin typeface="Noto Serif Bengali" pitchFamily="34" charset="0"/>
                <a:ea typeface="Noto Serif Bengali" pitchFamily="34" charset="-122"/>
                <a:cs typeface="Noto Serif Bengali" pitchFamily="34" charset="-120"/>
              </a:rPr>
              <a:t>নেটিভ স্পিকারদের কথা শুনলে ভাষার স্বাভাবিক প্রবাহ এবং রিদম বোঝা সহজ হয়। এটি আপনার লিসেনিং এবং গ্রামার উভয়ই উন্নত করবে।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5504259" cy="550069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algn="l" indent="0" marL="0">
              <a:buNone/>
            </a:pPr>
            <a:r>
              <a:rPr lang="en-US" sz="245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Technology as a Learning Assistant</a:t>
            </a:r>
            <a:endParaRPr lang="en-US" sz="24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07319"/>
            <a:ext cx="178594" cy="17859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92969" y="1407319"/>
            <a:ext cx="4079081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tools like Grammarly or Hemingway to spot errors and improve clarity.</a:t>
            </a:r>
            <a:endParaRPr lang="en-US" sz="125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01602"/>
            <a:ext cx="107156" cy="178594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821531" y="2101602"/>
            <a:ext cx="4150519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Analyze the suggestions provided by these tools to learn from your mistakes.</a:t>
            </a:r>
            <a:endParaRPr lang="en-US" sz="1250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795885"/>
            <a:ext cx="178594" cy="178594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892969" y="2795885"/>
            <a:ext cx="4079081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Don't rely solely on AI; understand the 'why' behind every correction.</a:t>
            </a:r>
            <a:endParaRPr lang="en-US" sz="1250" dirty="0"/>
          </a:p>
        </p:txBody>
      </p:sp>
      <p:sp>
        <p:nvSpPr>
          <p:cNvPr id="10" name="Shape 4"/>
          <p:cNvSpPr/>
          <p:nvPr/>
        </p:nvSpPr>
        <p:spPr>
          <a:xfrm>
            <a:off x="5772150" y="1407319"/>
            <a:ext cx="2800350" cy="1574304"/>
          </a:xfrm>
          <a:prstGeom prst="rect">
            <a:avLst/>
          </a:prstGeom>
          <a:solidFill>
            <a:srgbClr val="D4AF37">
              <a:alpha val="10000"/>
            </a:srgbClr>
          </a:solidFill>
          <a:ln w="9144">
            <a:solidFill>
              <a:srgbClr val="D4AF37">
                <a:alpha val="30000"/>
              </a:srgbClr>
            </a:solidFill>
            <a:prstDash val="solid"/>
          </a:ln>
        </p:spPr>
      </p:sp>
      <p:sp>
        <p:nvSpPr>
          <p:cNvPr id="11" name="Text 5"/>
          <p:cNvSpPr/>
          <p:nvPr/>
        </p:nvSpPr>
        <p:spPr>
          <a:xfrm>
            <a:off x="5772150" y="1407319"/>
            <a:ext cx="2800350" cy="1574304"/>
          </a:xfrm>
          <a:prstGeom prst="rect">
            <a:avLst/>
          </a:prstGeom>
          <a:noFill/>
          <a:ln/>
        </p:spPr>
        <p:txBody>
          <a:bodyPr wrap="square" lIns="255143" tIns="255143" rIns="255143" bIns="255143" rtlCol="0" anchor="t">
            <a:spAutoFit/>
          </a:bodyPr>
          <a:lstStyle/>
          <a:p>
            <a:pPr algn="l" indent="0" marL="0">
              <a:lnSpc>
                <a:spcPct val="144000"/>
              </a:lnSpc>
              <a:buNone/>
            </a:pPr>
            <a:r>
              <a:rPr lang="en-US" sz="1150" dirty="0">
                <a:solidFill>
                  <a:srgbClr val="1B365D"/>
                </a:solidFill>
                <a:latin typeface="Noto Serif Bengali" pitchFamily="34" charset="0"/>
                <a:ea typeface="Noto Serif Bengali" pitchFamily="34" charset="-122"/>
                <a:cs typeface="Noto Serif Bengali" pitchFamily="34" charset="-120"/>
              </a:rPr>
              <a:t>গ্রামার চেকার টুলগুলো ভুল ধরতে সাহায্য করে, কিন্তু কেন ভুল হয়েছে তা বুঝে নেওয়া জরুরি যাতে ভবিষ্যতে একই ভুল না হয়।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6529388" cy="550069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algn="l" indent="0" marL="0">
              <a:buNone/>
            </a:pPr>
            <a:r>
              <a:rPr lang="en-US" sz="2450" b="1" dirty="0">
                <a:solidFill>
                  <a:srgbClr val="1B365D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Understanding Word Functions is Crucial</a:t>
            </a:r>
            <a:endParaRPr lang="en-US" sz="24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07319"/>
            <a:ext cx="142875" cy="17859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57250" y="1407319"/>
            <a:ext cx="4114800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Learn the roles of Nouns, Verbs, Adjectives, etc., in a sentence.</a:t>
            </a:r>
            <a:endParaRPr lang="en-US" sz="125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01602"/>
            <a:ext cx="142875" cy="178594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857250" y="2101602"/>
            <a:ext cx="4114800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Practice identifying parts of speech in complex sentences.</a:t>
            </a:r>
            <a:endParaRPr lang="en-US" sz="1250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795885"/>
            <a:ext cx="178594" cy="178594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892969" y="2795885"/>
            <a:ext cx="4079081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Correct usage of prepositions and conjunctions is key to flow.</a:t>
            </a:r>
            <a:endParaRPr lang="en-US" sz="1250" dirty="0"/>
          </a:p>
        </p:txBody>
      </p:sp>
      <p:sp>
        <p:nvSpPr>
          <p:cNvPr id="10" name="Shape 4"/>
          <p:cNvSpPr/>
          <p:nvPr/>
        </p:nvSpPr>
        <p:spPr>
          <a:xfrm>
            <a:off x="5772150" y="1407319"/>
            <a:ext cx="2800350" cy="1574304"/>
          </a:xfrm>
          <a:prstGeom prst="rect">
            <a:avLst/>
          </a:prstGeom>
          <a:solidFill>
            <a:srgbClr val="D4AF37">
              <a:alpha val="10000"/>
            </a:srgbClr>
          </a:solidFill>
          <a:ln w="9144">
            <a:solidFill>
              <a:srgbClr val="D4AF37">
                <a:alpha val="30000"/>
              </a:srgbClr>
            </a:solidFill>
            <a:prstDash val="solid"/>
          </a:ln>
        </p:spPr>
      </p:sp>
      <p:sp>
        <p:nvSpPr>
          <p:cNvPr id="11" name="Text 5"/>
          <p:cNvSpPr/>
          <p:nvPr/>
        </p:nvSpPr>
        <p:spPr>
          <a:xfrm>
            <a:off x="5772150" y="1407319"/>
            <a:ext cx="2800350" cy="1574304"/>
          </a:xfrm>
          <a:prstGeom prst="rect">
            <a:avLst/>
          </a:prstGeom>
          <a:noFill/>
          <a:ln/>
        </p:spPr>
        <p:txBody>
          <a:bodyPr wrap="square" lIns="255143" tIns="255143" rIns="255143" bIns="255143" rtlCol="0" anchor="t">
            <a:spAutoFit/>
          </a:bodyPr>
          <a:lstStyle/>
          <a:p>
            <a:pPr algn="l" indent="0" marL="0">
              <a:lnSpc>
                <a:spcPct val="144000"/>
              </a:lnSpc>
              <a:buNone/>
            </a:pPr>
            <a:r>
              <a:rPr lang="en-US" sz="1150" dirty="0">
                <a:solidFill>
                  <a:srgbClr val="1B365D"/>
                </a:solidFill>
                <a:latin typeface="Noto Serif Bengali" pitchFamily="34" charset="0"/>
                <a:ea typeface="Noto Serif Bengali" pitchFamily="34" charset="-122"/>
                <a:cs typeface="Noto Serif Bengali" pitchFamily="34" charset="-120"/>
              </a:rPr>
              <a:t>বাক্যে প্রতিটি শব্দের ভূমিকা বা পার্টস অফ স্পিচ বুঝতে পারলে গ্রামার অনেক সহজ হয়ে যায়। বিশেষ করে প্রিপজিশন এবং কনজাংশনের দিকে নজর দিন।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2026-07-25T18:21:07Z</dcterms:created>
  <dcterms:modified xsi:type="dcterms:W3CDTF">2026-07-25T18:21:07Z</dcterms:modified>
</cp:coreProperties>
</file>