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75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1E3F7-E4D6-4A3F-BA5A-911ABAE95FE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C3BBD-C3CB-48E3-A120-CE0F0DAAD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77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C3BBD-C3CB-48E3-A120-CE0F0DAADC6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9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Path-19.pptx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3.png"/><Relationship Id="rId7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hlinkClick r:id="rId2" action="ppaction://hlinkpres?slideindex=1&amp;slidetitle=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746" y="723419"/>
            <a:ext cx="5172364" cy="831371"/>
          </a:xfrm>
          <a:prstGeom prst="rect">
            <a:avLst/>
          </a:prstGeo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26474" y="1915734"/>
            <a:ext cx="11323782" cy="36933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0" b="1" i="0" u="none" dirty="0" err="1">
                <a:solidFill>
                  <a:srgbClr val="FEF08A"/>
                </a:solidFill>
                <a:latin typeface="Hind Siliguri"/>
              </a:rPr>
              <a:t>শুভ</a:t>
            </a:r>
            <a:r>
              <a:rPr sz="12000" b="1" i="0" u="none" dirty="0">
                <a:solidFill>
                  <a:srgbClr val="FEF08A"/>
                </a:solidFill>
                <a:latin typeface="Hind Siliguri"/>
              </a:rPr>
              <a:t> </a:t>
            </a:r>
            <a:r>
              <a:rPr sz="12000" b="1" i="0" u="none" dirty="0" err="1">
                <a:solidFill>
                  <a:srgbClr val="FEF08A"/>
                </a:solidFill>
                <a:latin typeface="Hind Siliguri"/>
              </a:rPr>
              <a:t>সকাল</a:t>
            </a:r>
            <a:r>
              <a:rPr sz="12000" b="1" i="0" u="none" dirty="0">
                <a:solidFill>
                  <a:srgbClr val="FEF08A"/>
                </a:solidFill>
                <a:latin typeface="Hind Siliguri"/>
              </a:rPr>
              <a:t> ও </a:t>
            </a:r>
            <a:r>
              <a:rPr sz="12000" b="1" i="0" u="none" dirty="0" err="1">
                <a:solidFill>
                  <a:srgbClr val="FEF08A"/>
                </a:solidFill>
                <a:latin typeface="Hind Siliguri"/>
              </a:rPr>
              <a:t>শুভেচ্ছা</a:t>
            </a:r>
            <a:r>
              <a:rPr sz="12000" b="1" i="0" u="none" dirty="0">
                <a:solidFill>
                  <a:srgbClr val="FEF08A"/>
                </a:solidFill>
                <a:latin typeface="Hind Siliguri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92548"/>
            <a:ext cx="5334000" cy="3238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25660"/>
            <a:ext cx="619125" cy="4953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445" y="2197298"/>
            <a:ext cx="5334000" cy="32891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9892" y="1758831"/>
            <a:ext cx="537239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ইন্টারনেট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হলো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আনন্দের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কারো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ক্ষতি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নয়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7734" y="3063950"/>
            <a:ext cx="5372395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কেউ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তোমাকে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দেখছে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ভেবে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অসৌজন্যমূলক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কথা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বলবে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70784"/>
            <a:ext cx="5553241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ভার্চুয়াল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জগতেও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বাস্তব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জীবনের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মতো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ভদ্র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অসংযত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না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হওয়ার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নীতি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মেনে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চলো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160" y="1792065"/>
            <a:ext cx="571574" cy="591987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472" y="3223836"/>
            <a:ext cx="571574" cy="591987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4894487"/>
            <a:ext cx="476250" cy="59198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33500" y="476250"/>
            <a:ext cx="10801350" cy="6323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৩য়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নিয়ম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: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মার্জিত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আচরণ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ও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আনন্দ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" y="1165770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08" y="1932972"/>
            <a:ext cx="10950418" cy="393442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08" y="789379"/>
            <a:ext cx="495300" cy="495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7311" y="3365263"/>
            <a:ext cx="2375456" cy="973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8250"/>
              </a:lnSpc>
            </a:pPr>
            <a:r>
              <a:rPr sz="5400" b="1" i="0" u="none" dirty="0">
                <a:solidFill>
                  <a:srgbClr val="00B050"/>
                </a:solidFill>
                <a:latin typeface="Poppins"/>
              </a:rPr>
              <a:t>১০০%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09299" y="2004763"/>
            <a:ext cx="8206376" cy="36942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as-IN" sz="3600" b="1" dirty="0">
                <a:solidFill>
                  <a:srgbClr val="1E3A8A"/>
                </a:solidFill>
                <a:latin typeface="Hind Siliguri"/>
              </a:rPr>
              <a:t>সচেতনতা আবশ্যক</a:t>
            </a:r>
          </a:p>
          <a:p>
            <a:pPr algn="l">
              <a:lnSpc>
                <a:spcPct val="150000"/>
              </a:lnSpc>
            </a:pPr>
            <a:r>
              <a:rPr sz="3200" b="0" i="0" u="none" dirty="0" err="1" smtClean="0">
                <a:solidFill>
                  <a:srgbClr val="334155"/>
                </a:solidFill>
                <a:latin typeface="Hind Siliguri"/>
              </a:rPr>
              <a:t>ইন্টারনেটে</a:t>
            </a:r>
            <a:r>
              <a:rPr sz="32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ক্ষতিকর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ওয়েবসাইটের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ঝুঁকি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এড়াতে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শতভাগ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সচেতন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থাকা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প্রয়োজন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সঠিক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নিয়ম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মেনে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চললে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সাইবার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জগতের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সম্পূর্ণ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সুবিধা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নিরাপদভাবে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গ্রহণ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সম্ভব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9684" y="771905"/>
            <a:ext cx="4147794" cy="60272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ts val="4680"/>
              </a:lnSpc>
            </a:pP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নিরাপত্তা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মানদণ্ড</a:t>
            </a:r>
            <a:endParaRPr sz="39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500" y="1466084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" y="2074514"/>
            <a:ext cx="3939890" cy="3876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314" y="2074513"/>
            <a:ext cx="3524250" cy="3876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9625" y="2074515"/>
            <a:ext cx="3524250" cy="38761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" y="2369790"/>
            <a:ext cx="3048000" cy="1714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369790"/>
            <a:ext cx="3048000" cy="17145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4375" y="2369790"/>
            <a:ext cx="3048000" cy="17145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196" y="822394"/>
            <a:ext cx="495300" cy="495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9760" y="4227165"/>
            <a:ext cx="384917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শিক্ষা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সংক্রান্ত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 smtClean="0">
                <a:solidFill>
                  <a:srgbClr val="FF0000"/>
                </a:solidFill>
                <a:latin typeface="Hind Siliguri"/>
              </a:rPr>
              <a:t>সাইট</a:t>
            </a:r>
            <a:endParaRPr lang="en-US" sz="2800" b="1" i="0" u="none" dirty="0" smtClean="0">
              <a:solidFill>
                <a:srgbClr val="FF0000"/>
              </a:solidFill>
              <a:latin typeface="Hind Siliguri"/>
            </a:endParaRPr>
          </a:p>
          <a:p>
            <a:pPr algn="ctr"/>
            <a:r>
              <a:rPr lang="as-IN" sz="2800" dirty="0">
                <a:solidFill>
                  <a:srgbClr val="475569"/>
                </a:solidFill>
                <a:latin typeface="Hind Siliguri"/>
              </a:rPr>
              <a:t>পড়াশোনা ও নতুন কিছু শেখার জন্য চমৎকার স্থান</a:t>
            </a:r>
            <a:r>
              <a:rPr lang="as-IN" sz="2800" dirty="0" smtClean="0">
                <a:solidFill>
                  <a:srgbClr val="475569"/>
                </a:solidFill>
                <a:latin typeface="Hind Siliguri"/>
              </a:rPr>
              <a:t>।</a:t>
            </a:r>
            <a:endParaRPr sz="28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90560" y="4227164"/>
            <a:ext cx="3273151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বিনোদনমূলক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 smtClean="0">
                <a:solidFill>
                  <a:srgbClr val="FF0000"/>
                </a:solidFill>
                <a:latin typeface="Hind Siliguri"/>
              </a:rPr>
              <a:t>খেলা</a:t>
            </a:r>
            <a:endParaRPr lang="en-US" sz="2800" b="1" i="0" u="none" dirty="0" smtClean="0">
              <a:solidFill>
                <a:srgbClr val="FF0000"/>
              </a:solidFill>
              <a:latin typeface="Hind Siliguri"/>
            </a:endParaRPr>
          </a:p>
          <a:p>
            <a:pPr algn="ctr"/>
            <a:r>
              <a:rPr lang="as-IN" sz="2800" dirty="0">
                <a:solidFill>
                  <a:srgbClr val="00B0F0"/>
                </a:solidFill>
                <a:latin typeface="Hind Siliguri"/>
              </a:rPr>
              <a:t>বয়স উপযোগী চমৎকার ও স্বাস্থ্যকর গেম</a:t>
            </a:r>
            <a:r>
              <a:rPr lang="as-IN" sz="2800" dirty="0" smtClean="0">
                <a:solidFill>
                  <a:srgbClr val="00B0F0"/>
                </a:solidFill>
                <a:latin typeface="Hind Siliguri"/>
              </a:rPr>
              <a:t>।</a:t>
            </a:r>
            <a:endParaRPr sz="2800" b="1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10060" y="4227165"/>
            <a:ext cx="3743815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বিপজ্জনক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 smtClean="0">
                <a:solidFill>
                  <a:srgbClr val="FF0000"/>
                </a:solidFill>
                <a:latin typeface="Hind Siliguri"/>
              </a:rPr>
              <a:t>সাইট</a:t>
            </a:r>
            <a:endParaRPr lang="en-US" sz="2800" b="1" i="0" u="none" dirty="0" smtClean="0">
              <a:solidFill>
                <a:srgbClr val="FF0000"/>
              </a:solidFill>
              <a:latin typeface="Hind Siliguri"/>
            </a:endParaRPr>
          </a:p>
          <a:p>
            <a:pPr algn="ctr"/>
            <a:r>
              <a:rPr lang="as-IN" sz="2800" dirty="0">
                <a:solidFill>
                  <a:srgbClr val="00B050"/>
                </a:solidFill>
                <a:latin typeface="Hind Siliguri"/>
              </a:rPr>
              <a:t>অনুপযোগী ও ক্ষতিকর সাইট থেকে ১০০ হাত দূরে থাকা</a:t>
            </a:r>
            <a:r>
              <a:rPr lang="as-IN" sz="2800" dirty="0" smtClean="0">
                <a:solidFill>
                  <a:srgbClr val="00B050"/>
                </a:solidFill>
                <a:latin typeface="Hind Siliguri"/>
              </a:rPr>
              <a:t>।</a:t>
            </a:r>
            <a:endParaRPr sz="2800" b="1" i="0" u="none" dirty="0">
              <a:solidFill>
                <a:srgbClr val="00B050"/>
              </a:solidFill>
              <a:latin typeface="Hind Siliguri"/>
            </a:endParaRP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78" y="2369790"/>
            <a:ext cx="3291814" cy="17145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3439" y="2369789"/>
            <a:ext cx="3048000" cy="17145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7750" y="2369790"/>
            <a:ext cx="3048000" cy="17145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69371" y="772984"/>
            <a:ext cx="10931366" cy="6323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ওয়েবসাইটের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ধরণ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ও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সতর্কতা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31196" y="1462504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59" y="1170853"/>
            <a:ext cx="495300" cy="4953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71500" y="2581423"/>
            <a:ext cx="11049000" cy="2660898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786500"/>
              </p:ext>
            </p:extLst>
          </p:nvPr>
        </p:nvGraphicFramePr>
        <p:xfrm>
          <a:off x="571500" y="2581423"/>
          <a:ext cx="11220450" cy="2660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1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6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2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5224">
                <a:tc>
                  <a:txBody>
                    <a:bodyPr/>
                    <a:lstStyle/>
                    <a:p>
                      <a:pPr algn="ctr"/>
                      <a:r>
                        <a:rPr sz="2400" b="1" i="0" u="none" dirty="0" err="1">
                          <a:solidFill>
                            <a:srgbClr val="00B0F0"/>
                          </a:solidFill>
                          <a:latin typeface="Hind Siliguri"/>
                        </a:rPr>
                        <a:t>বিষয়</a:t>
                      </a:r>
                      <a:endParaRPr sz="2400" b="1" i="0" u="none" dirty="0">
                        <a:solidFill>
                          <a:srgbClr val="00B0F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 b="1" i="0" u="none" dirty="0" err="1">
                          <a:solidFill>
                            <a:srgbClr val="00B0F0"/>
                          </a:solidFill>
                          <a:latin typeface="Hind Siliguri"/>
                        </a:rPr>
                        <a:t>সচেতন</a:t>
                      </a:r>
                      <a:r>
                        <a:rPr sz="2400" b="1" i="0" u="none" dirty="0">
                          <a:solidFill>
                            <a:srgbClr val="00B0F0"/>
                          </a:solidFill>
                          <a:latin typeface="Hind Siliguri"/>
                        </a:rPr>
                        <a:t> </a:t>
                      </a:r>
                      <a:r>
                        <a:rPr sz="2400" b="1" i="0" u="none" dirty="0" err="1">
                          <a:solidFill>
                            <a:srgbClr val="00B0F0"/>
                          </a:solidFill>
                          <a:latin typeface="Hind Siliguri"/>
                        </a:rPr>
                        <a:t>ব্যবহার</a:t>
                      </a:r>
                      <a:r>
                        <a:rPr sz="2400" b="1" i="0" u="none" dirty="0">
                          <a:solidFill>
                            <a:srgbClr val="00B0F0"/>
                          </a:solidFill>
                          <a:latin typeface="Hind Siliguri"/>
                        </a:rPr>
                        <a:t> 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 b="1" i="0" u="none" dirty="0" err="1">
                          <a:solidFill>
                            <a:srgbClr val="00B0F0"/>
                          </a:solidFill>
                          <a:latin typeface="Hind Siliguri"/>
                        </a:rPr>
                        <a:t>অসচেতন</a:t>
                      </a:r>
                      <a:r>
                        <a:rPr sz="2400" b="1" i="0" u="none" dirty="0">
                          <a:solidFill>
                            <a:srgbClr val="00B0F0"/>
                          </a:solidFill>
                          <a:latin typeface="Hind Siliguri"/>
                        </a:rPr>
                        <a:t> </a:t>
                      </a:r>
                      <a:r>
                        <a:rPr sz="2400" b="1" i="0" u="none" dirty="0" err="1">
                          <a:solidFill>
                            <a:srgbClr val="00B0F0"/>
                          </a:solidFill>
                          <a:latin typeface="Hind Siliguri"/>
                        </a:rPr>
                        <a:t>ব্যবহার</a:t>
                      </a:r>
                      <a:r>
                        <a:rPr sz="2400" b="1" i="0" u="none" dirty="0">
                          <a:solidFill>
                            <a:srgbClr val="00B0F0"/>
                          </a:solidFill>
                          <a:latin typeface="Hind Siliguri"/>
                        </a:rPr>
                        <a:t> 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224"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পরিচয়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প্রকাশ</a:t>
                      </a:r>
                      <a:endParaRPr sz="2000" b="1" i="0" u="none" dirty="0">
                        <a:solidFill>
                          <a:srgbClr val="FF000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ব্যক্তিগত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তথ্য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গোপন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রাখা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হয়</a:t>
                      </a:r>
                      <a:endParaRPr sz="2000" b="1" i="0" u="none" dirty="0">
                        <a:solidFill>
                          <a:srgbClr val="FF000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অপরিচিতের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কাছে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তথ্য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শেয়ার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করা</a:t>
                      </a:r>
                      <a:r>
                        <a:rPr sz="2000" b="1" i="0" u="none" dirty="0">
                          <a:solidFill>
                            <a:srgbClr val="FF000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FF0000"/>
                          </a:solidFill>
                          <a:latin typeface="Hind Siliguri"/>
                        </a:rPr>
                        <a:t>হয়</a:t>
                      </a:r>
                      <a:endParaRPr sz="2000" b="1" i="0" u="none" dirty="0">
                        <a:solidFill>
                          <a:srgbClr val="FF000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224"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ব্যবহারের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স্থান</a:t>
                      </a:r>
                      <a:endParaRPr sz="200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সবার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উপস্থিতিতে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ব্যবহার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করা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হয়</a:t>
                      </a:r>
                      <a:endParaRPr sz="200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চোখের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আড়ালে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বা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বন্ধ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ঘরে</a:t>
                      </a:r>
                      <a:r>
                        <a:rPr sz="2000" b="1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ব্যবহার</a:t>
                      </a:r>
                      <a:endParaRPr sz="2000" b="1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226"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আচরণ</a:t>
                      </a:r>
                      <a:endParaRPr sz="2000" b="1" i="0" u="none" dirty="0">
                        <a:solidFill>
                          <a:srgbClr val="00B05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>
                          <a:solidFill>
                            <a:srgbClr val="00B050"/>
                          </a:solidFill>
                          <a:latin typeface="Hind Siliguri"/>
                        </a:rPr>
                        <a:t>মার্জিত ও বন্ধুভাবাপন্ন আচরণ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অসংযত</a:t>
                      </a:r>
                      <a:r>
                        <a:rPr sz="2000" b="1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বা</a:t>
                      </a:r>
                      <a:r>
                        <a:rPr sz="2000" b="1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রূঢ়</a:t>
                      </a:r>
                      <a:r>
                        <a:rPr sz="2000" b="1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কথা</a:t>
                      </a:r>
                      <a:r>
                        <a:rPr sz="2000" b="1" i="0" u="none" dirty="0">
                          <a:solidFill>
                            <a:srgbClr val="00B050"/>
                          </a:solidFill>
                          <a:latin typeface="Hind Siliguri"/>
                        </a:rPr>
                        <a:t> </a:t>
                      </a:r>
                      <a:r>
                        <a:rPr sz="2000" b="1" i="0" u="none" dirty="0" err="1">
                          <a:solidFill>
                            <a:srgbClr val="00B050"/>
                          </a:solidFill>
                          <a:latin typeface="Hind Siliguri"/>
                        </a:rPr>
                        <a:t>বলা</a:t>
                      </a:r>
                      <a:endParaRPr sz="2000" b="1" i="0" u="none" dirty="0">
                        <a:solidFill>
                          <a:srgbClr val="00B050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71500" y="3906142"/>
            <a:ext cx="207972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651224" y="3906142"/>
            <a:ext cx="417135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22578" y="3906142"/>
            <a:ext cx="479792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4567088"/>
            <a:ext cx="207972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51224" y="4567088"/>
            <a:ext cx="417135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822578" y="4567088"/>
            <a:ext cx="479792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5228034"/>
            <a:ext cx="207972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651224" y="5228034"/>
            <a:ext cx="4171354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822578" y="5228034"/>
            <a:ext cx="4797921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779" y="2695723"/>
            <a:ext cx="432971" cy="484928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5624" y="2690371"/>
            <a:ext cx="409575" cy="52127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60634" y="1121443"/>
            <a:ext cx="10931366" cy="6323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সচেতন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বনাম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অসচেতন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ব্যবহার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622458" y="1753813"/>
            <a:ext cx="11169491" cy="5715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41995"/>
            <a:ext cx="11049000" cy="493975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990299"/>
            <a:ext cx="495300" cy="495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9675" y="940889"/>
            <a:ext cx="10931366" cy="6323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সচেতনতার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স্তর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(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নমুনা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তথ্য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630409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487" y="2578298"/>
            <a:ext cx="2667000" cy="2667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987" y="3149798"/>
            <a:ext cx="1524000" cy="1524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1142700"/>
            <a:ext cx="561975" cy="495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54905" y="2780491"/>
            <a:ext cx="6729413" cy="49244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শিক্ষা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নতুন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কিছু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শেখা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(৫০%)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4905" y="3696566"/>
            <a:ext cx="6729413" cy="49244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সুস্থ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বিনোদন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খেলাধুলা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(৩৫%)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54905" y="4713526"/>
            <a:ext cx="7018020" cy="49244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বন্ধু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পরিবারের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সাথে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যোগাযোগ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(১৫%)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50080" y="2905754"/>
            <a:ext cx="380623" cy="238125"/>
          </a:xfrm>
          <a:prstGeom prst="roundRect">
            <a:avLst>
              <a:gd name="adj" fmla="val 24000"/>
            </a:avLst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10" name="Rounded Rectangle 9"/>
          <p:cNvSpPr/>
          <p:nvPr/>
        </p:nvSpPr>
        <p:spPr>
          <a:xfrm>
            <a:off x="4504750" y="4913148"/>
            <a:ext cx="380623" cy="238125"/>
          </a:xfrm>
          <a:prstGeom prst="roundRect">
            <a:avLst>
              <a:gd name="adj" fmla="val 24000"/>
            </a:avLst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11" name="Rounded Rectangle 10"/>
          <p:cNvSpPr/>
          <p:nvPr/>
        </p:nvSpPr>
        <p:spPr>
          <a:xfrm>
            <a:off x="4450080" y="3880876"/>
            <a:ext cx="380623" cy="238125"/>
          </a:xfrm>
          <a:prstGeom prst="roundRect">
            <a:avLst>
              <a:gd name="adj" fmla="val 24000"/>
            </a:avLst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/>
          </a:p>
        </p:txBody>
      </p:sp>
      <p:sp>
        <p:nvSpPr>
          <p:cNvPr id="12" name="TextBox 11"/>
          <p:cNvSpPr txBox="1"/>
          <p:nvPr/>
        </p:nvSpPr>
        <p:spPr>
          <a:xfrm>
            <a:off x="1619250" y="1093290"/>
            <a:ext cx="10861357" cy="6323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ইন্টারনেটে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সময়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বণ্টনের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প্রস্তাবনা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1782810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983" y="1830585"/>
            <a:ext cx="428625" cy="4286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7903" y="1830585"/>
            <a:ext cx="428625" cy="428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3823" y="1830585"/>
            <a:ext cx="428625" cy="428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9742" y="1830585"/>
            <a:ext cx="428625" cy="4286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761938"/>
            <a:ext cx="2541240" cy="24958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7419" y="2761939"/>
            <a:ext cx="2541240" cy="24958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3339" y="2761939"/>
            <a:ext cx="2541240" cy="24958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9259" y="2761939"/>
            <a:ext cx="2541240" cy="24958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25660"/>
            <a:ext cx="495300" cy="4953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71499" y="2516385"/>
            <a:ext cx="11049000" cy="5715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  <p:sp>
        <p:nvSpPr>
          <p:cNvPr id="14" name="TextBox 13"/>
          <p:cNvSpPr txBox="1"/>
          <p:nvPr/>
        </p:nvSpPr>
        <p:spPr>
          <a:xfrm>
            <a:off x="571500" y="3107605"/>
            <a:ext cx="2483493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s-IN" sz="2400" b="1" dirty="0">
                <a:solidFill>
                  <a:srgbClr val="FF0000"/>
                </a:solidFill>
                <a:latin typeface="Hind Siliguri"/>
              </a:rPr>
              <a:t>অনুমতি নেওয়া</a:t>
            </a:r>
          </a:p>
          <a:p>
            <a:pPr algn="ctr"/>
            <a:r>
              <a:rPr sz="2400" b="0" i="0" u="none" dirty="0" err="1" smtClean="0">
                <a:solidFill>
                  <a:srgbClr val="334155"/>
                </a:solidFill>
                <a:latin typeface="Hind Siliguri"/>
              </a:rPr>
              <a:t>অভিভাবকের</a:t>
            </a:r>
            <a:r>
              <a:rPr sz="24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334155"/>
                </a:solidFill>
                <a:latin typeface="Hind Siliguri"/>
              </a:rPr>
              <a:t>অনুমতি</a:t>
            </a:r>
            <a:r>
              <a:rPr sz="24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334155"/>
                </a:solidFill>
                <a:latin typeface="Hind Siliguri"/>
              </a:rPr>
              <a:t>নিয়ে</a:t>
            </a:r>
            <a:r>
              <a:rPr sz="24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334155"/>
                </a:solidFill>
                <a:latin typeface="Hind Siliguri"/>
              </a:rPr>
              <a:t>ডিভাইস</a:t>
            </a:r>
            <a:r>
              <a:rPr sz="24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334155"/>
                </a:solidFill>
                <a:latin typeface="Hind Siliguri"/>
              </a:rPr>
              <a:t>ব্যবহার</a:t>
            </a:r>
            <a:r>
              <a:rPr sz="24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334155"/>
                </a:solidFill>
                <a:latin typeface="Hind Siliguri"/>
              </a:rPr>
              <a:t>শুরু</a:t>
            </a:r>
            <a:r>
              <a:rPr sz="24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24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1786" y="3176461"/>
            <a:ext cx="2193878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s-IN" sz="2400" b="1" dirty="0">
                <a:solidFill>
                  <a:srgbClr val="FF0000"/>
                </a:solidFill>
                <a:latin typeface="Hind Siliguri"/>
              </a:rPr>
              <a:t>স্থান নির্বাচন</a:t>
            </a:r>
          </a:p>
          <a:p>
            <a:pPr algn="ctr"/>
            <a:r>
              <a:rPr sz="2400" b="0" i="0" u="none" dirty="0" err="1" smtClean="0">
                <a:solidFill>
                  <a:srgbClr val="00B050"/>
                </a:solidFill>
                <a:latin typeface="Hind Siliguri"/>
              </a:rPr>
              <a:t>পারিবারিক</a:t>
            </a:r>
            <a:r>
              <a:rPr sz="2400" b="0" i="0" u="none" dirty="0" smtClean="0">
                <a:solidFill>
                  <a:srgbClr val="00B05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50"/>
                </a:solidFill>
                <a:latin typeface="Hind Siliguri"/>
              </a:rPr>
              <a:t>খোলা</a:t>
            </a:r>
            <a:r>
              <a:rPr sz="24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50"/>
                </a:solidFill>
                <a:latin typeface="Hind Siliguri"/>
              </a:rPr>
              <a:t>জায়গায়</a:t>
            </a:r>
            <a:r>
              <a:rPr sz="24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50"/>
                </a:solidFill>
                <a:latin typeface="Hind Siliguri"/>
              </a:rPr>
              <a:t>বসে</a:t>
            </a:r>
            <a:r>
              <a:rPr sz="24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50"/>
                </a:solidFill>
                <a:latin typeface="Hind Siliguri"/>
              </a:rPr>
              <a:t>ব্যবহার</a:t>
            </a:r>
            <a:r>
              <a:rPr sz="24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50"/>
                </a:solidFill>
                <a:latin typeface="Hind Siliguri"/>
              </a:rPr>
              <a:t>করা</a:t>
            </a:r>
            <a:r>
              <a:rPr sz="24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62414" y="3145630"/>
            <a:ext cx="2103090" cy="18466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s-IN" sz="2400" b="1" dirty="0">
                <a:solidFill>
                  <a:srgbClr val="FF0000"/>
                </a:solidFill>
                <a:latin typeface="Hind Siliguri"/>
              </a:rPr>
              <a:t>নিরাপদ সাইট</a:t>
            </a:r>
          </a:p>
          <a:p>
            <a:pPr algn="ctr"/>
            <a:r>
              <a:rPr sz="2400" b="0" i="0" u="none" dirty="0" err="1" smtClean="0">
                <a:solidFill>
                  <a:srgbClr val="00B0F0"/>
                </a:solidFill>
                <a:latin typeface="Hind Siliguri"/>
              </a:rPr>
              <a:t>শুধু</a:t>
            </a:r>
            <a:r>
              <a:rPr sz="2400" b="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বিশ্বস্ত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শিক্ষণীয়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ওয়েবসাইটে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400" b="0" i="0" u="none" dirty="0" err="1">
                <a:solidFill>
                  <a:srgbClr val="00B0F0"/>
                </a:solidFill>
                <a:latin typeface="Hind Siliguri"/>
              </a:rPr>
              <a:t>যাওয়া</a:t>
            </a:r>
            <a:r>
              <a:rPr sz="24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41456" y="3126269"/>
            <a:ext cx="2483794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s-IN" sz="2800" b="1" dirty="0">
                <a:solidFill>
                  <a:srgbClr val="FF0000"/>
                </a:solidFill>
                <a:latin typeface="Hind Siliguri"/>
              </a:rPr>
              <a:t>লগআউট করা</a:t>
            </a:r>
          </a:p>
          <a:p>
            <a:pPr algn="ctr"/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কাজ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শেষে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অ্যাকাউন্ট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লগআউট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09675" y="491070"/>
            <a:ext cx="10931366" cy="60272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নিরাপদ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ব্যবহারের</a:t>
            </a:r>
            <a:r>
              <a:rPr sz="2800" b="1" i="0" u="none" dirty="0">
                <a:solidFill>
                  <a:srgbClr val="0F172A"/>
                </a:solidFill>
                <a:latin typeface="Hind Siliguri"/>
              </a:rPr>
              <a:t> ৪টি </a:t>
            </a:r>
            <a:r>
              <a:rPr sz="2800" b="1" i="0" u="none" dirty="0" err="1">
                <a:solidFill>
                  <a:srgbClr val="0F172A"/>
                </a:solidFill>
                <a:latin typeface="Hind Siliguri"/>
              </a:rPr>
              <a:t>ধাপ</a:t>
            </a:r>
            <a:endParaRPr sz="28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" y="1165770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42307"/>
            <a:ext cx="11049000" cy="292506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" y="1209375"/>
            <a:ext cx="438150" cy="495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7750" y="3123307"/>
            <a:ext cx="10191750" cy="23902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"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প্রযুক্তি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আমাদের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জীবনের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এক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মহা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আশীর্বাদ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,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যদি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আমরা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এটিকে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সচেতনভাবে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ও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দায়িত্বশীলতার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সাথে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ব্যবহার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 SemiBold"/>
              </a:rPr>
              <a:t>করি</a:t>
            </a:r>
            <a:r>
              <a:rPr sz="3600" b="0" i="0" u="none" dirty="0">
                <a:solidFill>
                  <a:srgbClr val="FF0000"/>
                </a:solidFill>
                <a:latin typeface="Hind Siliguri SemiBold"/>
              </a:rPr>
              <a:t>।"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0150" y="1159965"/>
            <a:ext cx="10991373" cy="6323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মূল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শিক্ষণীয়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বাণী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125" y="1849485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40186"/>
            <a:ext cx="5334000" cy="32652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440185"/>
            <a:ext cx="5334000" cy="32652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" y="570384"/>
            <a:ext cx="1028166" cy="10077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8665" y="2640210"/>
            <a:ext cx="5191125" cy="295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as-IN" sz="3200" b="1" dirty="0">
                <a:solidFill>
                  <a:srgbClr val="2563EB"/>
                </a:solidFill>
                <a:latin typeface="Hind Siliguri"/>
              </a:rPr>
              <a:t>ক দল</a:t>
            </a:r>
          </a:p>
          <a:p>
            <a:pPr algn="l"/>
            <a:r>
              <a:rPr sz="3200" b="0" i="0" u="none" dirty="0" err="1" smtClean="0">
                <a:solidFill>
                  <a:srgbClr val="00B0F0"/>
                </a:solidFill>
                <a:latin typeface="Hind Siliguri"/>
              </a:rPr>
              <a:t>কম্পিউটার</a:t>
            </a:r>
            <a:r>
              <a:rPr sz="3200" b="0" i="0" u="none" dirty="0" smtClean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ইন্টারনেট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ছাড়াও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তোমার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দৈনন্দিন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জীবনে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অন্য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৩টি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প্রযুক্তির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সচেতন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ব্যবহারের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তালিকা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তৈরি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করো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77940" y="2783085"/>
            <a:ext cx="5185410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as-IN" sz="3200" b="1" dirty="0">
                <a:solidFill>
                  <a:srgbClr val="10B981"/>
                </a:solidFill>
                <a:latin typeface="Hind Siliguri"/>
              </a:rPr>
              <a:t>খ দল </a:t>
            </a:r>
            <a:endParaRPr lang="en-US" sz="3200" b="1" dirty="0" smtClean="0">
              <a:solidFill>
                <a:srgbClr val="10B981"/>
              </a:solidFill>
              <a:latin typeface="Hind Siliguri"/>
            </a:endParaRPr>
          </a:p>
          <a:p>
            <a:r>
              <a:rPr sz="3200" b="0" i="0" u="none" dirty="0" err="1" smtClean="0">
                <a:solidFill>
                  <a:srgbClr val="FF0000"/>
                </a:solidFill>
                <a:latin typeface="Hind Siliguri"/>
              </a:rPr>
              <a:t>ইন্টারনেট</a:t>
            </a:r>
            <a:r>
              <a:rPr sz="32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নিরাপদে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৩টি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সুবর্ণ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নিয়ম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নিয়ে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একটি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সুন্দর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পোস্টার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ডিজাইন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তৈরি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পরিকল্পনা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আঁকো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32263" y="904708"/>
            <a:ext cx="3201555" cy="60272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দলগত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কাজ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1500" y="1539998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76" y="1086886"/>
            <a:ext cx="562870" cy="7504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7743" y="2385185"/>
            <a:ext cx="10004107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573088" indent="-573088" algn="just"/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১.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ইন্টারনেট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ব্যবহারের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ক্ষেত্রে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'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ধারালো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দা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'-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এর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সাথে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কিসের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তুলনা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হয়েছে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742" y="3900328"/>
            <a:ext cx="10070783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517525" indent="-517525" algn="just"/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২.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অপরিচিত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কাউকে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অনলাইনে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কী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কী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তথ্য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দেওয়া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F0"/>
                </a:solidFill>
                <a:latin typeface="Hind Siliguri"/>
              </a:rPr>
              <a:t>নিষিদ্ধ</a:t>
            </a:r>
            <a:r>
              <a:rPr sz="3600" b="0" i="0" u="none" dirty="0">
                <a:solidFill>
                  <a:srgbClr val="00B0F0"/>
                </a:solidFill>
                <a:latin typeface="Hind Siliguri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743" y="5465142"/>
            <a:ext cx="10156507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517525" indent="-517525" algn="just"/>
            <a:r>
              <a:rPr sz="3600" b="0" i="0" u="none" dirty="0" smtClean="0">
                <a:solidFill>
                  <a:srgbClr val="002060"/>
                </a:solidFill>
                <a:latin typeface="Hind Siliguri"/>
              </a:rPr>
              <a:t>৩.ইন্টারনেট </a:t>
            </a:r>
            <a:r>
              <a:rPr sz="3600" b="0" i="0" u="none" dirty="0" err="1">
                <a:solidFill>
                  <a:srgbClr val="002060"/>
                </a:solidFill>
                <a:latin typeface="Hind Siliguri"/>
              </a:rPr>
              <a:t>কেন</a:t>
            </a:r>
            <a:r>
              <a:rPr sz="3600" b="0" i="0" u="none" dirty="0">
                <a:solidFill>
                  <a:srgbClr val="00206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2060"/>
                </a:solidFill>
                <a:latin typeface="Hind Siliguri"/>
              </a:rPr>
              <a:t>চোখের</a:t>
            </a:r>
            <a:r>
              <a:rPr sz="3600" b="0" i="0" u="none" dirty="0">
                <a:solidFill>
                  <a:srgbClr val="00206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2060"/>
                </a:solidFill>
                <a:latin typeface="Hind Siliguri"/>
              </a:rPr>
              <a:t>আড়ালে</a:t>
            </a:r>
            <a:r>
              <a:rPr sz="3600" b="0" i="0" u="none" dirty="0">
                <a:solidFill>
                  <a:srgbClr val="00206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2060"/>
                </a:solidFill>
                <a:latin typeface="Hind Siliguri"/>
              </a:rPr>
              <a:t>ব্যবহার</a:t>
            </a:r>
            <a:r>
              <a:rPr sz="3600" b="0" i="0" u="none" dirty="0">
                <a:solidFill>
                  <a:srgbClr val="00206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2060"/>
                </a:solidFill>
                <a:latin typeface="Hind Siliguri"/>
              </a:rPr>
              <a:t>করা</a:t>
            </a:r>
            <a:r>
              <a:rPr sz="3600" b="0" i="0" u="none" dirty="0">
                <a:solidFill>
                  <a:srgbClr val="00206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2060"/>
                </a:solidFill>
                <a:latin typeface="Hind Siliguri"/>
              </a:rPr>
              <a:t>উচিত</a:t>
            </a:r>
            <a:r>
              <a:rPr sz="3600" b="0" i="0" u="none" dirty="0">
                <a:solidFill>
                  <a:srgbClr val="00206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2060"/>
                </a:solidFill>
                <a:latin typeface="Hind Siliguri"/>
              </a:rPr>
              <a:t>নয়</a:t>
            </a:r>
            <a:r>
              <a:rPr sz="3600" b="0" i="0" u="none" dirty="0">
                <a:solidFill>
                  <a:srgbClr val="002060"/>
                </a:solidFill>
                <a:latin typeface="Hind Siliguri"/>
              </a:rPr>
              <a:t>?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029" y="2375949"/>
            <a:ext cx="616183" cy="63819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933" y="5455906"/>
            <a:ext cx="616183" cy="63819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8" y="3833928"/>
            <a:ext cx="584297" cy="6381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30618" y="1208707"/>
            <a:ext cx="11061382" cy="6323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মূল্যায়ন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6268" y="1898227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45196"/>
            <a:ext cx="5334000" cy="3488829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45196"/>
            <a:ext cx="5334000" cy="34888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19225" y="2349996"/>
            <a:ext cx="439054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600" b="1" i="0" u="none" dirty="0" err="1">
                <a:solidFill>
                  <a:srgbClr val="1D4ED8"/>
                </a:solidFill>
                <a:latin typeface="Hind Siliguri"/>
              </a:rPr>
              <a:t>শিক্ষক</a:t>
            </a:r>
            <a:r>
              <a:rPr sz="3600" b="1" i="0" u="none" dirty="0">
                <a:solidFill>
                  <a:srgbClr val="1D4ED8"/>
                </a:solidFill>
                <a:latin typeface="Hind Siliguri"/>
              </a:rPr>
              <a:t> </a:t>
            </a:r>
            <a:r>
              <a:rPr sz="3600" b="1" i="0" u="none" dirty="0" err="1">
                <a:solidFill>
                  <a:srgbClr val="1D4ED8"/>
                </a:solidFill>
                <a:latin typeface="Hind Siliguri"/>
              </a:rPr>
              <a:t>পরিচিতি</a:t>
            </a:r>
            <a:endParaRPr sz="3600" b="1" i="0" u="none" dirty="0">
              <a:solidFill>
                <a:srgbClr val="1D4ED8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48500" y="2349996"/>
            <a:ext cx="4480560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9333EA"/>
                </a:solidFill>
                <a:latin typeface="Hind Siliguri"/>
              </a:rPr>
              <a:t>পাঠ পরিচিতি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00" y="2454771"/>
            <a:ext cx="428625" cy="3429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76350" y="3835176"/>
            <a:ext cx="4572000" cy="3718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940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সহকারী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শিক্ষক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আইসিটি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38250" y="4567010"/>
            <a:ext cx="4953000" cy="74379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800" b="0" i="0" u="none" dirty="0" err="1" smtClean="0">
                <a:solidFill>
                  <a:srgbClr val="334155"/>
                </a:solidFill>
                <a:latin typeface="Hind Siliguri"/>
              </a:rPr>
              <a:t>পানিকাউরিয়া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মাধ্যমিক</a:t>
            </a:r>
            <a:r>
              <a:rPr sz="28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বিদ্যালয়</a:t>
            </a:r>
            <a:endParaRPr lang="en-US" sz="2800" b="0" i="0" u="none" dirty="0" smtClean="0">
              <a:solidFill>
                <a:srgbClr val="334155"/>
              </a:solidFill>
              <a:latin typeface="Hind Siliguri"/>
            </a:endParaRPr>
          </a:p>
          <a:p>
            <a:pPr algn="l">
              <a:lnSpc>
                <a:spcPts val="2940"/>
              </a:lnSpc>
            </a:pP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কলারোয়া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,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সাতক্ষীরা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1300" y="2454771"/>
            <a:ext cx="342900" cy="3429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905625" y="3046003"/>
            <a:ext cx="4714875" cy="3718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940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বিষয়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যোগাযোগ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প্রযুক্তি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62775" y="3532882"/>
            <a:ext cx="4352925" cy="3732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940"/>
              </a:lnSpc>
            </a:pP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শ্রেণি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সপ্তম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|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অধ্যায়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: ৩য়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77050" y="4021125"/>
            <a:ext cx="4438650" cy="3718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940"/>
              </a:lnSpc>
            </a:pP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পাঠ-১৯: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সচেতন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334155"/>
                </a:solidFill>
                <a:latin typeface="Hind Siliguri"/>
              </a:rPr>
              <a:t>ব্যবহার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176" y="3070078"/>
            <a:ext cx="502124" cy="435174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841" y="3793562"/>
            <a:ext cx="390159" cy="414183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965" y="4697739"/>
            <a:ext cx="361035" cy="544187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4626" y="3130351"/>
            <a:ext cx="266700" cy="3302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5576" y="3598862"/>
            <a:ext cx="342900" cy="3302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9917" y="4007636"/>
            <a:ext cx="296333" cy="42803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467100" y="968406"/>
            <a:ext cx="5124450" cy="62703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ts val="4680"/>
              </a:lnSpc>
            </a:pPr>
            <a:r>
              <a:rPr sz="6000" b="1" i="0" u="none" dirty="0" err="1">
                <a:solidFill>
                  <a:srgbClr val="FF0000"/>
                </a:solidFill>
                <a:latin typeface="Hind Siliguri"/>
              </a:rPr>
              <a:t>পরিচিতি</a:t>
            </a:r>
            <a:endParaRPr sz="60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71500" y="1640254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304925" y="3135467"/>
            <a:ext cx="4324350" cy="37221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এস.এম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.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সাইফুল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ইসলাম</a:t>
            </a:r>
            <a:endParaRPr sz="2800" i="0" u="none" dirty="0">
              <a:solidFill>
                <a:srgbClr val="334155"/>
              </a:solidFill>
              <a:latin typeface="Hind Siligu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20" y="4786193"/>
            <a:ext cx="305425" cy="30542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877050" y="4511791"/>
            <a:ext cx="4438650" cy="3718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800" b="0" i="0" u="none" dirty="0" err="1" smtClean="0">
                <a:solidFill>
                  <a:srgbClr val="334155"/>
                </a:solidFill>
                <a:latin typeface="Hind Siliguri"/>
              </a:rPr>
              <a:t>তারিখ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: ০০/০০/২০২৬ </a:t>
            </a:r>
            <a:r>
              <a:rPr lang="en-US" sz="2800" b="0" i="0" u="none" dirty="0" err="1" smtClean="0">
                <a:solidFill>
                  <a:srgbClr val="334155"/>
                </a:solidFill>
                <a:latin typeface="Hind Siliguri"/>
              </a:rPr>
              <a:t>খ্রি</a:t>
            </a:r>
            <a:r>
              <a:rPr lang="en-US" sz="2800" b="0" i="0" u="none" dirty="0" smtClean="0">
                <a:solidFill>
                  <a:srgbClr val="334155"/>
                </a:solidFill>
                <a:latin typeface="Hind Siliguri"/>
              </a:rPr>
              <a:t>.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05625" y="5022908"/>
            <a:ext cx="4438650" cy="37189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সময়</a:t>
            </a:r>
            <a:r>
              <a:rPr lang="en-US" sz="2800" dirty="0" smtClean="0">
                <a:solidFill>
                  <a:srgbClr val="334155"/>
                </a:solidFill>
                <a:latin typeface="Hind Siliguri"/>
              </a:rPr>
              <a:t>: ৫০ </a:t>
            </a:r>
            <a:r>
              <a:rPr lang="en-US" sz="2800" dirty="0" err="1" smtClean="0">
                <a:solidFill>
                  <a:srgbClr val="334155"/>
                </a:solidFill>
                <a:latin typeface="Hind Siliguri"/>
              </a:rPr>
              <a:t>মিনিট</a:t>
            </a:r>
            <a:endParaRPr sz="2800" b="0" i="0" u="none" dirty="0">
              <a:solidFill>
                <a:srgbClr val="334155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743" y="1831332"/>
            <a:ext cx="11058525" cy="422132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268" y="927880"/>
            <a:ext cx="561975" cy="495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4126" y="2047279"/>
            <a:ext cx="5616758" cy="5524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600" b="1" i="0" u="none" dirty="0" err="1">
                <a:solidFill>
                  <a:srgbClr val="FF0000"/>
                </a:solidFill>
                <a:latin typeface="Hind Siliguri"/>
              </a:rPr>
              <a:t>প্রশ্ন</a:t>
            </a:r>
            <a:r>
              <a:rPr sz="3600" b="1" i="0" u="none" dirty="0">
                <a:solidFill>
                  <a:srgbClr val="FF0000"/>
                </a:solidFill>
                <a:latin typeface="Hind Siliguri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4126" y="2747471"/>
            <a:ext cx="10250667" cy="32212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</a:pP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"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তোমার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ছোট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ভাই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বোনকে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নিরাপদে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ইন্টারনেট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ব্যবহারে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উৎসাহিত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করতে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তুমি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কীভাবে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সাহায্য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করবে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?" —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তা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নিয়ে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সংক্ষেপে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১০টি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বাক্যে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একটি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অনুচ্ছেদ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লিখে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আনবে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032" y="2012830"/>
            <a:ext cx="664094" cy="6213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21118" y="911757"/>
            <a:ext cx="10861357" cy="5657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বাড়ির</a:t>
            </a:r>
            <a:r>
              <a:rPr sz="39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FF0000"/>
                </a:solidFill>
                <a:latin typeface="Hind Siliguri"/>
              </a:rPr>
              <a:t>কাজ</a:t>
            </a:r>
            <a:endParaRPr sz="39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6268" y="1567990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961" y="339475"/>
            <a:ext cx="2124075" cy="2124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463550"/>
            <a:ext cx="12230099" cy="30777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0" b="1" i="0" u="none" dirty="0" err="1">
                <a:solidFill>
                  <a:srgbClr val="FFFF00"/>
                </a:solidFill>
                <a:latin typeface="Hind Siliguri"/>
              </a:rPr>
              <a:t>সকলকে</a:t>
            </a:r>
            <a:r>
              <a:rPr sz="10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10000" b="1" i="0" u="none" dirty="0" err="1">
                <a:solidFill>
                  <a:srgbClr val="FFFF00"/>
                </a:solidFill>
                <a:latin typeface="Hind Siliguri"/>
              </a:rPr>
              <a:t>অনেক</a:t>
            </a:r>
            <a:r>
              <a:rPr sz="10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10000" b="1" i="0" u="none" dirty="0" err="1">
                <a:solidFill>
                  <a:srgbClr val="FFFF00"/>
                </a:solidFill>
                <a:latin typeface="Hind Siliguri"/>
              </a:rPr>
              <a:t>ধন্যবাদ</a:t>
            </a:r>
            <a:r>
              <a:rPr sz="10000" b="1" i="0" u="none" dirty="0">
                <a:solidFill>
                  <a:srgbClr val="FFFF00"/>
                </a:solidFill>
                <a:latin typeface="Hind Siliguri"/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47926" y="5886748"/>
            <a:ext cx="739140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sz="3200" b="0" i="0" u="none" dirty="0" err="1">
                <a:solidFill>
                  <a:srgbClr val="ECFDF5"/>
                </a:solidFill>
                <a:latin typeface="Hind Siliguri"/>
              </a:rPr>
              <a:t>সচেতন</a:t>
            </a:r>
            <a:r>
              <a:rPr sz="3200" b="0" i="0" u="none" dirty="0">
                <a:solidFill>
                  <a:srgbClr val="ECFDF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ECFDF5"/>
                </a:solidFill>
                <a:latin typeface="Hind Siliguri"/>
              </a:rPr>
              <a:t>হই</a:t>
            </a:r>
            <a:r>
              <a:rPr sz="3200" b="0" i="0" u="none" dirty="0">
                <a:solidFill>
                  <a:srgbClr val="ECFDF5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ECFDF5"/>
                </a:solidFill>
                <a:latin typeface="Hind Siliguri"/>
              </a:rPr>
              <a:t>নিরাপদে</a:t>
            </a:r>
            <a:r>
              <a:rPr sz="3200" b="0" i="0" u="none" dirty="0">
                <a:solidFill>
                  <a:srgbClr val="ECFDF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ECFDF5"/>
                </a:solidFill>
                <a:latin typeface="Hind Siliguri"/>
              </a:rPr>
              <a:t>প্রযুক্তি</a:t>
            </a:r>
            <a:r>
              <a:rPr sz="3200" b="0" i="0" u="none" dirty="0">
                <a:solidFill>
                  <a:srgbClr val="ECFDF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ECFDF5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ECFDF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ECFDF5"/>
                </a:solidFill>
                <a:latin typeface="Hind Siliguri"/>
              </a:rPr>
              <a:t>করি</a:t>
            </a:r>
            <a:r>
              <a:rPr sz="3200" b="0" i="0" u="none" dirty="0">
                <a:solidFill>
                  <a:srgbClr val="ECFDF5"/>
                </a:solidFill>
                <a:latin typeface="Hind Siliguri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3" y="1047542"/>
            <a:ext cx="612452" cy="612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18853" y="2034378"/>
            <a:ext cx="6859281" cy="4244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sz="4000" b="1" i="0" u="none" dirty="0" err="1">
                <a:solidFill>
                  <a:srgbClr val="1E40AF"/>
                </a:solidFill>
                <a:latin typeface="Hind Siliguri"/>
              </a:rPr>
              <a:t>এই</a:t>
            </a:r>
            <a:r>
              <a:rPr sz="4000" b="1" i="0" u="none" dirty="0">
                <a:solidFill>
                  <a:srgbClr val="1E40AF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1E40AF"/>
                </a:solidFill>
                <a:latin typeface="Hind Siliguri"/>
              </a:rPr>
              <a:t>পাঠ</a:t>
            </a:r>
            <a:r>
              <a:rPr sz="4000" b="1" i="0" u="none" dirty="0">
                <a:solidFill>
                  <a:srgbClr val="1E40AF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1E40AF"/>
                </a:solidFill>
                <a:latin typeface="Hind Siliguri"/>
              </a:rPr>
              <a:t>শেষে</a:t>
            </a:r>
            <a:r>
              <a:rPr sz="4000" b="1" i="0" u="none" dirty="0">
                <a:solidFill>
                  <a:srgbClr val="1E40AF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1E40AF"/>
                </a:solidFill>
                <a:latin typeface="Hind Siliguri"/>
              </a:rPr>
              <a:t>শিক্ষার্থীরা</a:t>
            </a:r>
            <a:r>
              <a:rPr sz="4000" b="1" i="0" u="none" dirty="0">
                <a:solidFill>
                  <a:srgbClr val="1E40AF"/>
                </a:solidFill>
                <a:latin typeface="Hind Siliguri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6884" y="2557733"/>
            <a:ext cx="8802283" cy="11079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তথ্য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যোগাযোগ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প্রযুক্তির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সচেতন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ব্যবহারের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গুরুত্ব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ব্যাখ্যা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পারবে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6882" y="3781917"/>
            <a:ext cx="9629775" cy="11079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ইন্টারনেটে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নিরাপদে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বিচরণ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 smtClean="0">
                <a:solidFill>
                  <a:srgbClr val="FF0000"/>
                </a:solidFill>
                <a:latin typeface="Hind Siliguri"/>
              </a:rPr>
              <a:t>করার</a:t>
            </a:r>
            <a:r>
              <a:rPr lang="en-US" sz="3600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 smtClean="0">
                <a:solidFill>
                  <a:srgbClr val="FF0000"/>
                </a:solidFill>
                <a:latin typeface="Hind Siliguri"/>
              </a:rPr>
              <a:t>প্রধান</a:t>
            </a:r>
            <a:r>
              <a:rPr sz="3600" b="0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নিয়ম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চিহ্নিত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বর্ণনা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করতে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FF0000"/>
                </a:solidFill>
                <a:latin typeface="Hind Siliguri"/>
              </a:rPr>
              <a:t>পারবে</a:t>
            </a:r>
            <a:r>
              <a:rPr sz="36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6882" y="5102022"/>
            <a:ext cx="8802286" cy="11079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সাইবার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জগতে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নিজের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ব্যক্তিগত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নিরাপত্তা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সঠিক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আচরণ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বজায়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রাখতে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00B050"/>
                </a:solidFill>
                <a:latin typeface="Hind Siliguri"/>
              </a:rPr>
              <a:t>পারবে</a:t>
            </a:r>
            <a:r>
              <a:rPr sz="36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55" y="2761617"/>
            <a:ext cx="642498" cy="665444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55" y="5162775"/>
            <a:ext cx="642498" cy="665444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55" y="3992091"/>
            <a:ext cx="642498" cy="6654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18853" y="1078825"/>
            <a:ext cx="3575316" cy="60272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4400" b="1" i="0" u="none" dirty="0" err="1">
                <a:solidFill>
                  <a:srgbClr val="0F172A"/>
                </a:solidFill>
                <a:latin typeface="Hind Siliguri"/>
              </a:rPr>
              <a:t>শিখনফল</a:t>
            </a:r>
            <a:endParaRPr sz="44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2459" y="1753526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0396" y="1183706"/>
            <a:ext cx="6881567" cy="4628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sz="4000" b="0" i="0" u="none" dirty="0" err="1">
                <a:solidFill>
                  <a:srgbClr val="00B0F0"/>
                </a:solidFill>
                <a:latin typeface="Hind Siliguri SemiBold"/>
              </a:rPr>
              <a:t>আজকের</a:t>
            </a:r>
            <a:r>
              <a:rPr sz="4000" b="0" i="0" u="none" dirty="0">
                <a:solidFill>
                  <a:srgbClr val="00B0F0"/>
                </a:solidFill>
                <a:latin typeface="Hind Siliguri SemiBold"/>
              </a:rPr>
              <a:t> </a:t>
            </a:r>
            <a:r>
              <a:rPr sz="4000" b="0" i="0" u="none" dirty="0" err="1">
                <a:solidFill>
                  <a:srgbClr val="00B0F0"/>
                </a:solidFill>
                <a:latin typeface="Hind Siliguri SemiBold"/>
              </a:rPr>
              <a:t>পাঠের</a:t>
            </a:r>
            <a:r>
              <a:rPr sz="4000" b="0" i="0" u="none" dirty="0">
                <a:solidFill>
                  <a:srgbClr val="00B0F0"/>
                </a:solidFill>
                <a:latin typeface="Hind Siliguri SemiBold"/>
              </a:rPr>
              <a:t> </a:t>
            </a:r>
            <a:r>
              <a:rPr sz="4000" b="0" i="0" u="none" dirty="0" err="1">
                <a:solidFill>
                  <a:srgbClr val="00B0F0"/>
                </a:solidFill>
                <a:latin typeface="Hind Siliguri SemiBold"/>
              </a:rPr>
              <a:t>বিষয়বস্তু</a:t>
            </a:r>
            <a:endParaRPr sz="4000" b="0" i="0" u="none" dirty="0">
              <a:solidFill>
                <a:srgbClr val="00B0F0"/>
              </a:solidFill>
              <a:latin typeface="Hind Siliguri SemiBol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97724" y="2209999"/>
            <a:ext cx="6429080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000" b="1" i="0" u="none" dirty="0">
                <a:solidFill>
                  <a:srgbClr val="FF0000"/>
                </a:solidFill>
                <a:latin typeface="Hind Siliguri"/>
              </a:rPr>
              <a:t>"</a:t>
            </a:r>
            <a:r>
              <a:rPr sz="6000" b="1" i="0" u="none" dirty="0" err="1">
                <a:solidFill>
                  <a:srgbClr val="FF0000"/>
                </a:solidFill>
                <a:latin typeface="Hind Siliguri"/>
              </a:rPr>
              <a:t>সচেতন</a:t>
            </a:r>
            <a:r>
              <a:rPr sz="6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6000" b="1" i="0" u="none" dirty="0" err="1">
                <a:solidFill>
                  <a:srgbClr val="FF0000"/>
                </a:solidFill>
                <a:latin typeface="Hind Siliguri"/>
              </a:rPr>
              <a:t>ব্যবহার</a:t>
            </a:r>
            <a:r>
              <a:rPr sz="6000" b="1" i="0" u="none" dirty="0">
                <a:solidFill>
                  <a:srgbClr val="FF0000"/>
                </a:solidFill>
                <a:latin typeface="Hind Siliguri"/>
              </a:rPr>
              <a:t>"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0" y="3124555"/>
            <a:ext cx="12192000" cy="45719"/>
          </a:xfrm>
          <a:prstGeom prst="roundRect">
            <a:avLst>
              <a:gd name="adj" fmla="val 50000"/>
            </a:avLst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3835284"/>
            <a:ext cx="11049000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প্রযুক্তির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শক্তিশালী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জগতকে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কীভাবে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নিরাপদ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ফলপ্রসূভাবে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ব্যবহার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600" b="0" i="0" u="none" dirty="0" err="1">
                <a:solidFill>
                  <a:srgbClr val="334155"/>
                </a:solidFill>
                <a:latin typeface="Hind Siliguri"/>
              </a:rPr>
              <a:t>করব</a:t>
            </a:r>
            <a:r>
              <a:rPr sz="36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02048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525660"/>
            <a:ext cx="438150" cy="4953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8035" y="1619250"/>
            <a:ext cx="5334000" cy="3619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9650" y="1387323"/>
            <a:ext cx="4905375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কাঠি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দিয়ে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গাছের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ডাল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কাটা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অসম্ভব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কিন্তু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ধারালো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দা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দিয়ে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কোপেই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ডাল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কাটা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যায়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4908277"/>
            <a:ext cx="5108444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তথ্য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প্রযুক্তি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হলো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সেই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ধারালো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দায়ের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মতো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অত্যন্ত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শক্তিশালী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হাতিয়ার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9650" y="3346106"/>
            <a:ext cx="4905375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অসচেতনভাবে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করলে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এটি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বড়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ধরনের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বিপদের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কারণ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হতে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পারে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237" y="1420758"/>
            <a:ext cx="403074" cy="417469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651" y="3399973"/>
            <a:ext cx="432601" cy="4480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52525" y="491070"/>
            <a:ext cx="10991373" cy="60272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প্রযুক্তির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ক্ষমতা</a:t>
            </a:r>
            <a:r>
              <a:rPr sz="4000" b="1" i="0" u="none" dirty="0">
                <a:solidFill>
                  <a:srgbClr val="FF0000"/>
                </a:solidFill>
                <a:latin typeface="Hind Siliguri"/>
              </a:rPr>
              <a:t> ও </a:t>
            </a:r>
            <a:r>
              <a:rPr sz="4000" b="1" i="0" u="none" dirty="0" err="1">
                <a:solidFill>
                  <a:srgbClr val="FF0000"/>
                </a:solidFill>
                <a:latin typeface="Hind Siliguri"/>
              </a:rPr>
              <a:t>তুলনা</a:t>
            </a:r>
            <a:endParaRPr sz="40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" y="1165770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92" y="4923067"/>
            <a:ext cx="432601" cy="4480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814" y="2410866"/>
            <a:ext cx="3654829" cy="31041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6995" y="2410866"/>
            <a:ext cx="3524250" cy="31041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3067" y="2410866"/>
            <a:ext cx="3524250" cy="310411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C000"/>
          </a:solid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980028"/>
            <a:ext cx="495300" cy="49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850" y="2684873"/>
            <a:ext cx="3768461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নিরাপত্তা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নিশ্চিত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করা</a:t>
            </a:r>
            <a:endParaRPr sz="30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473" y="3478597"/>
            <a:ext cx="3407592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ইন্টারনেট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ব্যবহারের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সময়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যেন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আমাদের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কোনো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ক্ষতি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হয়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তা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নিশ্চিত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0924" y="2706706"/>
            <a:ext cx="3527459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সঠিক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তথ্য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বাছাই</a:t>
            </a:r>
            <a:endParaRPr sz="30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9449" y="3552457"/>
            <a:ext cx="3631796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অনলাইনের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হাজারো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তথ্যের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মধ্য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দরকারী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সঠিক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তথ্য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নির্বাচন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1680" y="2694521"/>
            <a:ext cx="2764179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সময়</a:t>
            </a:r>
            <a:r>
              <a:rPr sz="30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000" b="1" i="0" u="none" dirty="0" err="1">
                <a:solidFill>
                  <a:srgbClr val="FF0000"/>
                </a:solidFill>
                <a:latin typeface="Hind Siliguri"/>
              </a:rPr>
              <a:t>নির্ধারণ</a:t>
            </a:r>
            <a:endParaRPr sz="30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51192" y="3672196"/>
            <a:ext cx="304800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অপ্রয়োজনে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সময়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নষ্ট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করে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নির্দিষ্ট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উদ্দেশ্যে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প্রযুক্তি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ব্যবহার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09675" y="872599"/>
            <a:ext cx="5436222" cy="60272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4000" b="1" i="0" u="none" dirty="0" err="1">
                <a:solidFill>
                  <a:srgbClr val="0F172A"/>
                </a:solidFill>
                <a:latin typeface="Hind Siliguri"/>
              </a:rPr>
              <a:t>সচেতন</a:t>
            </a:r>
            <a:r>
              <a:rPr sz="4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0F172A"/>
                </a:solidFill>
                <a:latin typeface="Hind Siliguri"/>
              </a:rPr>
              <a:t>ব্যবহার</a:t>
            </a:r>
            <a:r>
              <a:rPr sz="40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4000" b="1" i="0" u="none" dirty="0" err="1">
                <a:solidFill>
                  <a:srgbClr val="0F172A"/>
                </a:solidFill>
                <a:latin typeface="Hind Siliguri"/>
              </a:rPr>
              <a:t>কী</a:t>
            </a:r>
            <a:r>
              <a:rPr sz="4000" b="1" i="0" u="none" dirty="0">
                <a:solidFill>
                  <a:srgbClr val="0F172A"/>
                </a:solidFill>
                <a:latin typeface="Hind Siliguri"/>
              </a:rPr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3850" y="1648994"/>
            <a:ext cx="11513467" cy="100341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07" y="2410866"/>
            <a:ext cx="3752850" cy="30020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4" y="2410866"/>
            <a:ext cx="3662219" cy="30020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010" y="2410866"/>
            <a:ext cx="3643162" cy="30020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793" y="1144377"/>
            <a:ext cx="561975" cy="49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2231" y="2789188"/>
            <a:ext cx="3524251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১.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প্রকাশ্য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ব্যবহার</a:t>
            </a:r>
            <a:endParaRPr sz="32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0526" y="3500858"/>
            <a:ext cx="3693246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কখনো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অপরিচিত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বন্ধ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ঘরের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আড়ালে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ইন্টারনেট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ব্যবহার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475569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475569"/>
                </a:solidFill>
                <a:latin typeface="Hind Siliguri"/>
              </a:rPr>
              <a:t>করা</a:t>
            </a:r>
            <a:r>
              <a:rPr sz="2800" b="0" i="0" u="none" dirty="0" smtClean="0">
                <a:solidFill>
                  <a:srgbClr val="475569"/>
                </a:solidFill>
                <a:latin typeface="Hind Siliguri"/>
              </a:rPr>
              <a:t>।</a:t>
            </a:r>
            <a:endParaRPr sz="2800" b="0" i="0" u="none" dirty="0">
              <a:solidFill>
                <a:srgbClr val="475569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3400" y="2780435"/>
            <a:ext cx="386499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২.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তথ্য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গোপন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রাখা</a:t>
            </a:r>
            <a:endParaRPr sz="3200" b="1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76749" y="3569145"/>
            <a:ext cx="3519343" cy="10387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29"/>
              </a:lnSpc>
            </a:pP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অপরিচিত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কাউকে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নাম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ছবি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ঠিকানা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পাসওয়ার্ড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 smtClean="0">
                <a:solidFill>
                  <a:srgbClr val="00B050"/>
                </a:solidFill>
                <a:latin typeface="Hind Siliguri"/>
              </a:rPr>
              <a:t>দেওয়া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0047" y="2789188"/>
            <a:ext cx="3286125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0F172A"/>
                </a:solidFill>
                <a:latin typeface="Hind Siliguri"/>
              </a:rPr>
              <a:t>৩. </a:t>
            </a:r>
            <a:r>
              <a:rPr sz="3200" b="1" i="0" u="none" dirty="0" err="1">
                <a:solidFill>
                  <a:srgbClr val="0F172A"/>
                </a:solidFill>
                <a:latin typeface="Hind Siliguri"/>
              </a:rPr>
              <a:t>শালীন</a:t>
            </a:r>
            <a:r>
              <a:rPr sz="32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F172A"/>
                </a:solidFill>
                <a:latin typeface="Hind Siliguri"/>
              </a:rPr>
              <a:t>আচরণ</a:t>
            </a:r>
            <a:endParaRPr sz="32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35678" y="3569145"/>
            <a:ext cx="3354862" cy="10387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29"/>
              </a:lnSpc>
            </a:pP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কারো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সাথে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রুক্ষ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অসংযত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অশালীন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ব্যবহার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30643" y="1094967"/>
            <a:ext cx="10861357" cy="63237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4680"/>
              </a:lnSpc>
            </a:pP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ইন্টারনেট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ব্যবহারের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৩টি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মূল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নিয়ম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5793" y="1784487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25" y="741709"/>
            <a:ext cx="5694183" cy="51296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3959"/>
              </a:lnSpc>
            </a:pP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১ম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নিয়ম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: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চোখের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আড়ালে</a:t>
            </a:r>
            <a:r>
              <a:rPr sz="32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FF0000"/>
                </a:solidFill>
                <a:latin typeface="Hind Siliguri"/>
              </a:rPr>
              <a:t>নয়</a:t>
            </a:r>
            <a:endParaRPr sz="32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4" name="Rectangle 3"/>
          <p:cNvSpPr/>
          <p:nvPr/>
        </p:nvSpPr>
        <p:spPr>
          <a:xfrm flipV="1">
            <a:off x="850179" y="1345305"/>
            <a:ext cx="10593675" cy="45719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96" y="684018"/>
            <a:ext cx="628786" cy="5030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4875" y="1853505"/>
            <a:ext cx="5637327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ঘরের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এমন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স্থানে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কম্পিউটার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রাখো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যেখানে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অভিভাবকরা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সহজেই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দেখতে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334155"/>
                </a:solidFill>
                <a:latin typeface="Hind Siliguri"/>
              </a:rPr>
              <a:t>পান</a:t>
            </a:r>
            <a:r>
              <a:rPr sz="28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318967"/>
            <a:ext cx="5637327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একা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একা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গোপনে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ইন্টারনেট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ব্যবহার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বিপজ্জনক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হতে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F0"/>
                </a:solidFill>
                <a:latin typeface="Hind Siliguri"/>
              </a:rPr>
              <a:t>পারে</a:t>
            </a:r>
            <a:r>
              <a:rPr sz="28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180" y="4808880"/>
            <a:ext cx="5692022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বড়দের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উপস্থিতিতে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ইন্টারনেট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ব্যবহার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করলে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যেকোনো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বিপদ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রক্ষা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পাওয়া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যায়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95" y="2038749"/>
            <a:ext cx="457004" cy="5301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96" y="5190147"/>
            <a:ext cx="457004" cy="5301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96" y="3543257"/>
            <a:ext cx="457004" cy="5301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860" y="593792"/>
            <a:ext cx="5198588" cy="58484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92548"/>
            <a:ext cx="5334000" cy="3238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1" y="1041721"/>
            <a:ext cx="495300" cy="4953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243" y="2292547"/>
            <a:ext cx="5726257" cy="38302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62614" y="2299099"/>
            <a:ext cx="4905375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অনলাইনে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অপরিচিত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কাউকে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নিজের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নাম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,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ফোন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নম্বর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বা</a:t>
            </a:r>
            <a:r>
              <a:rPr sz="28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FF0000"/>
                </a:solidFill>
                <a:latin typeface="Hind Siliguri"/>
              </a:rPr>
              <a:t>ঠিকানা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দেবে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FF0000"/>
                </a:solidFill>
                <a:latin typeface="Hind Siliguri"/>
              </a:rPr>
              <a:t>না</a:t>
            </a:r>
            <a:r>
              <a:rPr sz="28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53088" y="3873821"/>
            <a:ext cx="4905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নিজের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ছবি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বা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পরিবারের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ছবি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শেয়ার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করা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থেকে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বিরত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70C0"/>
                </a:solidFill>
                <a:latin typeface="Hind Siliguri"/>
              </a:rPr>
              <a:t>থাকো</a:t>
            </a:r>
            <a:r>
              <a:rPr sz="2800" b="0" i="0" u="none" dirty="0">
                <a:solidFill>
                  <a:srgbClr val="0070C0"/>
                </a:solidFill>
                <a:latin typeface="Hind Siliguri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614" y="5100161"/>
            <a:ext cx="4905375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একাউন্টের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1" i="0" u="none" dirty="0" err="1">
                <a:solidFill>
                  <a:srgbClr val="00B050"/>
                </a:solidFill>
                <a:latin typeface="Hind Siliguri"/>
              </a:rPr>
              <a:t>পাসওয়ার্ড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সর্বদা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গোপন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2800" b="0" i="0" u="none" dirty="0" err="1">
                <a:solidFill>
                  <a:srgbClr val="00B050"/>
                </a:solidFill>
                <a:latin typeface="Hind Siliguri"/>
              </a:rPr>
              <a:t>রাখবে</a:t>
            </a:r>
            <a:r>
              <a:rPr sz="28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5730" y="2341960"/>
            <a:ext cx="557809" cy="89301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6204" y="3916683"/>
            <a:ext cx="557809" cy="902419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7697" y="5100161"/>
            <a:ext cx="633874" cy="91056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60634" y="1006473"/>
            <a:ext cx="9740446" cy="5657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ts val="4680"/>
              </a:lnSpc>
            </a:pP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২য়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নিয়ম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: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তথ্য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ও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পাসওয়ার্ড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গোপন</a:t>
            </a:r>
            <a:r>
              <a:rPr sz="3900" b="1" i="0" u="none" dirty="0">
                <a:solidFill>
                  <a:srgbClr val="0F172A"/>
                </a:solidFill>
                <a:latin typeface="Hind Siliguri"/>
              </a:rPr>
              <a:t> </a:t>
            </a:r>
            <a:r>
              <a:rPr sz="3900" b="1" i="0" u="none" dirty="0" err="1">
                <a:solidFill>
                  <a:srgbClr val="0F172A"/>
                </a:solidFill>
                <a:latin typeface="Hind Siliguri"/>
              </a:rPr>
              <a:t>রাখা</a:t>
            </a:r>
            <a:endParaRPr sz="3900" b="1" i="0" u="none" dirty="0">
              <a:solidFill>
                <a:srgbClr val="0F172A"/>
              </a:solidFill>
              <a:latin typeface="Hind Siligu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2459" y="1662707"/>
            <a:ext cx="11049000" cy="38100"/>
          </a:xfrm>
          <a:prstGeom prst="rect">
            <a:avLst/>
          </a:prstGeom>
          <a:solidFill>
            <a:srgbClr val="3B82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702</Words>
  <Application>Microsoft Office PowerPoint</Application>
  <PresentationFormat>Widescreen</PresentationFormat>
  <Paragraphs>106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Hind Siliguri</vt:lpstr>
      <vt:lpstr>Hind Siliguri SemiBold</vt:lpstr>
      <vt:lpstr>Poppins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WALTON</dc:creator>
  <cp:keywords/>
  <dc:description>generated using python-pptx</dc:description>
  <cp:lastModifiedBy>WALTON</cp:lastModifiedBy>
  <cp:revision>61</cp:revision>
  <dcterms:created xsi:type="dcterms:W3CDTF">2013-01-27T09:14:16Z</dcterms:created>
  <dcterms:modified xsi:type="dcterms:W3CDTF">2026-07-28T04:32:38Z</dcterms:modified>
  <cp:category/>
</cp:coreProperties>
</file>