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tags/tag6.xml" ContentType="application/vnd.openxmlformats-officedocument.presentationml.tags+xml"/>
  <Override PartName="/ppt/notesSlides/notesSlide15.xml" ContentType="application/vnd.openxmlformats-officedocument.presentationml.notesSlide+xml"/>
  <Override PartName="/ppt/tags/tag7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9"/>
  </p:notesMasterIdLst>
  <p:handoutMasterIdLst>
    <p:handoutMasterId r:id="rId20"/>
  </p:handoutMasterIdLst>
  <p:sldIdLst>
    <p:sldId id="256" r:id="rId2"/>
    <p:sldId id="301" r:id="rId3"/>
    <p:sldId id="302" r:id="rId4"/>
    <p:sldId id="310" r:id="rId5"/>
    <p:sldId id="305" r:id="rId6"/>
    <p:sldId id="303" r:id="rId7"/>
    <p:sldId id="306" r:id="rId8"/>
    <p:sldId id="307" r:id="rId9"/>
    <p:sldId id="308" r:id="rId10"/>
    <p:sldId id="309" r:id="rId11"/>
    <p:sldId id="312" r:id="rId12"/>
    <p:sldId id="311" r:id="rId13"/>
    <p:sldId id="304" r:id="rId14"/>
    <p:sldId id="292" r:id="rId15"/>
    <p:sldId id="300" r:id="rId16"/>
    <p:sldId id="296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4ykm+xCA9E3gElsoNImgYw==" hashData="UVYNMafXPn72Jf6TRYL3gW+nWOhHDHgtIpy6PrDnEezAvi/NspYlSGbP80/l34zrnzTwns9Wuiu7zufScJJqT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3535"/>
    <a:srgbClr val="FFC000"/>
    <a:srgbClr val="00B0F0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562" autoAdjust="0"/>
  </p:normalViewPr>
  <p:slideViewPr>
    <p:cSldViewPr snapToGrid="0">
      <p:cViewPr varScale="1">
        <p:scale>
          <a:sx n="84" d="100"/>
          <a:sy n="84" d="100"/>
        </p:scale>
        <p:origin x="90" y="2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9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708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37002A-1626-61B6-F8CC-587FFEFD07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AD1F71-8A9E-6738-AB29-F135A5BA54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90F24-0468-4501-9480-DDE81620027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D6A52-BBBE-2E0D-3512-6D2D7DC59D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A8AB4-EEAA-CDA8-2DA4-DD34264509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7288A-8987-4ED3-B512-4597AB591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504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F76A6-10FC-4F98-976A-325BA8F0CCF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E074D-357D-4272-9526-F78E58BC1D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56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948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55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184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272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891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616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60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652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802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991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006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326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700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1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886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122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50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281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0588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753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513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93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063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791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867E03F-E966-6FD9-44C3-CF11F628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10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67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93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28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729D4ED-C3CC-4174-8BC7-466EA69FC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73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2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61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81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697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9BCA1-22C7-4571-99E0-3E83552A2B5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21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B4E213B-0FDE-E9C3-2680-BF9EA7D324E0}"/>
              </a:ext>
            </a:extLst>
          </p:cNvPr>
          <p:cNvSpPr/>
          <p:nvPr/>
        </p:nvSpPr>
        <p:spPr>
          <a:xfrm>
            <a:off x="4240717" y="966355"/>
            <a:ext cx="776302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tabLst>
                <a:tab pos="2865755" algn="ctr"/>
                <a:tab pos="5731510" algn="r"/>
              </a:tabLst>
            </a:pPr>
            <a:r>
              <a:rPr lang="en-GB" sz="2400" b="1" kern="100" dirty="0" err="1">
                <a:solidFill>
                  <a:srgbClr val="00B0F0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তথ্য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ও </a:t>
            </a:r>
            <a:r>
              <a:rPr lang="en-GB" sz="2400" b="1" kern="100" dirty="0" err="1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যোগাযোগ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lang="en-GB" sz="2400" b="1" kern="100" dirty="0" err="1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প্রযুক্তি</a:t>
            </a:r>
            <a:endParaRPr lang="en-GB" sz="2400" b="1" kern="100" dirty="0">
              <a:solidFill>
                <a:srgbClr val="00B0F0"/>
              </a:solidFill>
              <a:latin typeface="NikoshBAN" panose="02000000000000000000" pitchFamily="2" charset="0"/>
              <a:ea typeface="Aptos" panose="020B0004020202020204" pitchFamily="34" charset="0"/>
              <a:cs typeface="NikoshBAN" panose="02000000000000000000" pitchFamily="2" charset="0"/>
            </a:endParaRPr>
          </a:p>
          <a:p>
            <a:pPr algn="ctr">
              <a:tabLst>
                <a:tab pos="2865755" algn="ctr"/>
                <a:tab pos="5731510" algn="r"/>
              </a:tabLst>
            </a:pPr>
            <a:r>
              <a:rPr lang="en-GB" sz="2400" b="1" kern="100" dirty="0">
                <a:solidFill>
                  <a:srgbClr val="00B0F0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শ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্রেণি-৭ম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16BBEC-70AC-A3EC-0DB7-910E8FEC2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6446">
            <a:off x="-430865" y="1704774"/>
            <a:ext cx="6631639" cy="3448452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93A6E6-9D8F-CAEF-11CA-8C842D0375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585" y="1797352"/>
            <a:ext cx="4895383" cy="291777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isometricOffAxis1Right"/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2278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707">
        <p15:prstTrans prst="curtains"/>
      </p:transition>
    </mc:Choice>
    <mc:Fallback xmlns="">
      <p:transition spd="slow" advTm="670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1FF11B9-7288-0191-7D0F-AEC9C9CBF198}"/>
              </a:ext>
            </a:extLst>
          </p:cNvPr>
          <p:cNvGrpSpPr/>
          <p:nvPr/>
        </p:nvGrpSpPr>
        <p:grpSpPr>
          <a:xfrm>
            <a:off x="7115174" y="3268162"/>
            <a:ext cx="3257864" cy="720000"/>
            <a:chOff x="7115174" y="3268162"/>
            <a:chExt cx="3257864" cy="7200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22B6EE8-E6CA-3391-924F-750DDF5082CD}"/>
                </a:ext>
              </a:extLst>
            </p:cNvPr>
            <p:cNvSpPr/>
            <p:nvPr/>
          </p:nvSpPr>
          <p:spPr>
            <a:xfrm>
              <a:off x="7115174" y="3268162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6BD387-F428-CD79-9378-62A52416E6A2}"/>
                </a:ext>
              </a:extLst>
            </p:cNvPr>
            <p:cNvSpPr txBox="1"/>
            <p:nvPr/>
          </p:nvSpPr>
          <p:spPr>
            <a:xfrm>
              <a:off x="7770933" y="3410980"/>
              <a:ext cx="2585637" cy="40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বিজ্ঞান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পরীক্ষার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ভিডিও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দেখা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5D9E80-7BC1-568F-EB77-CB0FC6678153}"/>
              </a:ext>
            </a:extLst>
          </p:cNvPr>
          <p:cNvGrpSpPr/>
          <p:nvPr/>
        </p:nvGrpSpPr>
        <p:grpSpPr>
          <a:xfrm>
            <a:off x="7115174" y="2178356"/>
            <a:ext cx="3257864" cy="761941"/>
            <a:chOff x="7115174" y="2178356"/>
            <a:chExt cx="3257864" cy="761941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6A59252-8EB1-A364-D295-1C198C02CAB4}"/>
                </a:ext>
              </a:extLst>
            </p:cNvPr>
            <p:cNvSpPr/>
            <p:nvPr/>
          </p:nvSpPr>
          <p:spPr>
            <a:xfrm>
              <a:off x="7115174" y="2178356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DAF3E6-C64B-C152-31AF-4E034BBBF4C0}"/>
                </a:ext>
              </a:extLst>
            </p:cNvPr>
            <p:cNvSpPr txBox="1"/>
            <p:nvPr/>
          </p:nvSpPr>
          <p:spPr>
            <a:xfrm>
              <a:off x="7796926" y="2221254"/>
              <a:ext cx="2381722" cy="719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গণিতের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সমস্যা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ভিডিও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দেখে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সমাধান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Block Arc 12">
            <a:extLst>
              <a:ext uri="{FF2B5EF4-FFF2-40B4-BE49-F238E27FC236}">
                <a16:creationId xmlns:a16="http://schemas.microsoft.com/office/drawing/2014/main" id="{61B7DB9D-2EFD-0385-430A-DF9323A9EFD8}"/>
              </a:ext>
            </a:extLst>
          </p:cNvPr>
          <p:cNvSpPr/>
          <p:nvPr/>
        </p:nvSpPr>
        <p:spPr>
          <a:xfrm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4243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B42B8C9-6634-6714-9813-5D2F2715C6C8}"/>
              </a:ext>
            </a:extLst>
          </p:cNvPr>
          <p:cNvSpPr/>
          <p:nvPr/>
        </p:nvSpPr>
        <p:spPr>
          <a:xfrm rot="2579249"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2DD26BD9-6D1A-A810-B637-8EBD9621411D}"/>
              </a:ext>
            </a:extLst>
          </p:cNvPr>
          <p:cNvSpPr/>
          <p:nvPr/>
        </p:nvSpPr>
        <p:spPr>
          <a:xfrm rot="5170643"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Block Arc 15">
            <a:extLst>
              <a:ext uri="{FF2B5EF4-FFF2-40B4-BE49-F238E27FC236}">
                <a16:creationId xmlns:a16="http://schemas.microsoft.com/office/drawing/2014/main" id="{5EC22AE3-3741-701E-0FB9-9BB57B011BEA}"/>
              </a:ext>
            </a:extLst>
          </p:cNvPr>
          <p:cNvSpPr/>
          <p:nvPr/>
        </p:nvSpPr>
        <p:spPr>
          <a:xfrm rot="7719057">
            <a:off x="2214041" y="2089533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6DA2A937-9229-3FD9-7DC4-1C0C55CEF599}"/>
              </a:ext>
            </a:extLst>
          </p:cNvPr>
          <p:cNvSpPr/>
          <p:nvPr/>
        </p:nvSpPr>
        <p:spPr>
          <a:xfrm>
            <a:off x="1560832" y="1444788"/>
            <a:ext cx="3960000" cy="3960000"/>
          </a:xfrm>
          <a:prstGeom prst="arc">
            <a:avLst>
              <a:gd name="adj1" fmla="val 16200000"/>
              <a:gd name="adj2" fmla="val 5213675"/>
            </a:avLst>
          </a:prstGeom>
          <a:ln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1584F86-6915-0C5D-09EB-54B8599BD510}"/>
              </a:ext>
            </a:extLst>
          </p:cNvPr>
          <p:cNvSpPr/>
          <p:nvPr/>
        </p:nvSpPr>
        <p:spPr>
          <a:xfrm>
            <a:off x="7076926" y="2176684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306246B-5683-51B1-0B6F-787902DD967B}"/>
              </a:ext>
            </a:extLst>
          </p:cNvPr>
          <p:cNvSpPr/>
          <p:nvPr/>
        </p:nvSpPr>
        <p:spPr>
          <a:xfrm>
            <a:off x="7067401" y="3283868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03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342F66-3B1F-AB89-255C-EAD561CAFBAD}"/>
              </a:ext>
            </a:extLst>
          </p:cNvPr>
          <p:cNvGrpSpPr/>
          <p:nvPr/>
        </p:nvGrpSpPr>
        <p:grpSpPr>
          <a:xfrm>
            <a:off x="6611858" y="1084274"/>
            <a:ext cx="3257864" cy="724276"/>
            <a:chOff x="6611858" y="1084274"/>
            <a:chExt cx="3257864" cy="724276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B67854-9D83-FE82-120F-7B2A8CBD02AE}"/>
                </a:ext>
              </a:extLst>
            </p:cNvPr>
            <p:cNvSpPr/>
            <p:nvPr/>
          </p:nvSpPr>
          <p:spPr>
            <a:xfrm>
              <a:off x="6611858" y="1088550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15608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B5EEA3-8922-6B67-A29C-243BCDE289BE}"/>
                </a:ext>
              </a:extLst>
            </p:cNvPr>
            <p:cNvSpPr txBox="1"/>
            <p:nvPr/>
          </p:nvSpPr>
          <p:spPr>
            <a:xfrm>
              <a:off x="7444904" y="1084274"/>
              <a:ext cx="2364741" cy="719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ভার্চুয়াল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ল্যাব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ব্যবহার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52FBC9-ADF0-B7A8-BD18-27369F1377A8}"/>
              </a:ext>
            </a:extLst>
          </p:cNvPr>
          <p:cNvGrpSpPr/>
          <p:nvPr/>
        </p:nvGrpSpPr>
        <p:grpSpPr>
          <a:xfrm>
            <a:off x="2314575" y="2169000"/>
            <a:ext cx="2520000" cy="2520000"/>
            <a:chOff x="2314575" y="2169000"/>
            <a:chExt cx="2520000" cy="252000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F23AF01-7A90-9CE3-A8A3-BD197ABE1C34}"/>
                </a:ext>
              </a:extLst>
            </p:cNvPr>
            <p:cNvSpPr/>
            <p:nvPr/>
          </p:nvSpPr>
          <p:spPr>
            <a:xfrm>
              <a:off x="2314575" y="2169000"/>
              <a:ext cx="2520000" cy="25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D18044-2B67-85AE-45DD-C2A78F741DCA}"/>
                </a:ext>
              </a:extLst>
            </p:cNvPr>
            <p:cNvSpPr txBox="1"/>
            <p:nvPr/>
          </p:nvSpPr>
          <p:spPr>
            <a:xfrm>
              <a:off x="2480269" y="3241895"/>
              <a:ext cx="20002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বিজ্ঞান</a:t>
              </a:r>
              <a:r>
                <a:rPr lang="en-GB" sz="18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ও </a:t>
              </a:r>
              <a:r>
                <a:rPr lang="en-GB" sz="18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গণিত</a:t>
              </a:r>
              <a:r>
                <a:rPr lang="en-GB" sz="18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শেখা</a:t>
              </a:r>
              <a:endParaRPr lang="en-GB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4950717-E372-080B-CA9F-B44FA532819F}"/>
              </a:ext>
            </a:extLst>
          </p:cNvPr>
          <p:cNvSpPr/>
          <p:nvPr/>
        </p:nvSpPr>
        <p:spPr>
          <a:xfrm>
            <a:off x="4457700" y="1325880"/>
            <a:ext cx="2148840" cy="320040"/>
          </a:xfrm>
          <a:custGeom>
            <a:avLst/>
            <a:gdLst>
              <a:gd name="connsiteX0" fmla="*/ 0 w 2148840"/>
              <a:gd name="connsiteY0" fmla="*/ 320040 h 320040"/>
              <a:gd name="connsiteX1" fmla="*/ 160020 w 2148840"/>
              <a:gd name="connsiteY1" fmla="*/ 0 h 320040"/>
              <a:gd name="connsiteX2" fmla="*/ 2148840 w 2148840"/>
              <a:gd name="connsiteY2" fmla="*/ 38100 h 320040"/>
              <a:gd name="connsiteX3" fmla="*/ 2148840 w 2148840"/>
              <a:gd name="connsiteY3" fmla="*/ 38100 h 3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840" h="320040">
                <a:moveTo>
                  <a:pt x="0" y="320040"/>
                </a:moveTo>
                <a:lnTo>
                  <a:pt x="160020" y="0"/>
                </a:lnTo>
                <a:lnTo>
                  <a:pt x="2148840" y="38100"/>
                </a:lnTo>
                <a:lnTo>
                  <a:pt x="2148840" y="381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991269A-50AA-6E25-F199-CF74D1543366}"/>
              </a:ext>
            </a:extLst>
          </p:cNvPr>
          <p:cNvSpPr/>
          <p:nvPr/>
        </p:nvSpPr>
        <p:spPr>
          <a:xfrm>
            <a:off x="5316855" y="2548890"/>
            <a:ext cx="1790700" cy="106680"/>
          </a:xfrm>
          <a:custGeom>
            <a:avLst/>
            <a:gdLst>
              <a:gd name="connsiteX0" fmla="*/ 0 w 1790700"/>
              <a:gd name="connsiteY0" fmla="*/ 0 h 106680"/>
              <a:gd name="connsiteX1" fmla="*/ 236220 w 1790700"/>
              <a:gd name="connsiteY1" fmla="*/ 106680 h 106680"/>
              <a:gd name="connsiteX2" fmla="*/ 1790700 w 1790700"/>
              <a:gd name="connsiteY2" fmla="*/ 9144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0700" h="106680">
                <a:moveTo>
                  <a:pt x="0" y="0"/>
                </a:moveTo>
                <a:lnTo>
                  <a:pt x="236220" y="106680"/>
                </a:lnTo>
                <a:lnTo>
                  <a:pt x="1790700" y="9144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D41C80D-1974-2A76-8E72-A6F9EF3B8670}"/>
              </a:ext>
            </a:extLst>
          </p:cNvPr>
          <p:cNvSpPr/>
          <p:nvPr/>
        </p:nvSpPr>
        <p:spPr>
          <a:xfrm>
            <a:off x="5509292" y="3518535"/>
            <a:ext cx="1607787" cy="188596"/>
          </a:xfrm>
          <a:custGeom>
            <a:avLst/>
            <a:gdLst>
              <a:gd name="connsiteX0" fmla="*/ 0 w 1584960"/>
              <a:gd name="connsiteY0" fmla="*/ 243840 h 243840"/>
              <a:gd name="connsiteX1" fmla="*/ 205740 w 1584960"/>
              <a:gd name="connsiteY1" fmla="*/ 0 h 243840"/>
              <a:gd name="connsiteX2" fmla="*/ 1584960 w 1584960"/>
              <a:gd name="connsiteY2" fmla="*/ 22860 h 2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4960" h="243840">
                <a:moveTo>
                  <a:pt x="0" y="243840"/>
                </a:moveTo>
                <a:lnTo>
                  <a:pt x="205740" y="0"/>
                </a:lnTo>
                <a:lnTo>
                  <a:pt x="1584960" y="2286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67BA1D-BD2D-4203-7FD6-DF7CC49F7954}"/>
              </a:ext>
            </a:extLst>
          </p:cNvPr>
          <p:cNvSpPr/>
          <p:nvPr/>
        </p:nvSpPr>
        <p:spPr>
          <a:xfrm>
            <a:off x="4391025" y="1622161"/>
            <a:ext cx="115295" cy="115295"/>
          </a:xfrm>
          <a:prstGeom prst="ellipse">
            <a:avLst/>
          </a:prstGeom>
          <a:solidFill>
            <a:srgbClr val="0E47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93F8920-A24E-A5F8-22B8-E3AB4565CE4B}"/>
              </a:ext>
            </a:extLst>
          </p:cNvPr>
          <p:cNvSpPr/>
          <p:nvPr/>
        </p:nvSpPr>
        <p:spPr>
          <a:xfrm>
            <a:off x="5268791" y="2523129"/>
            <a:ext cx="115295" cy="115295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A0B7403-B144-FB67-5D5B-17A1E67900CB}"/>
              </a:ext>
            </a:extLst>
          </p:cNvPr>
          <p:cNvSpPr/>
          <p:nvPr/>
        </p:nvSpPr>
        <p:spPr>
          <a:xfrm>
            <a:off x="5451955" y="3650091"/>
            <a:ext cx="115295" cy="115295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63E870D-84AB-FBB0-FB75-A8B8EA2E79C7}"/>
              </a:ext>
            </a:extLst>
          </p:cNvPr>
          <p:cNvSpPr/>
          <p:nvPr/>
        </p:nvSpPr>
        <p:spPr>
          <a:xfrm>
            <a:off x="4809278" y="4849649"/>
            <a:ext cx="115295" cy="11529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6A27234-CF6C-E475-A508-9D51F4C27B08}"/>
              </a:ext>
            </a:extLst>
          </p:cNvPr>
          <p:cNvSpPr/>
          <p:nvPr/>
        </p:nvSpPr>
        <p:spPr>
          <a:xfrm>
            <a:off x="6594822" y="1085375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8718337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230F86A-6060-28D3-2CB2-FBB5AE182838}"/>
              </a:ext>
            </a:extLst>
          </p:cNvPr>
          <p:cNvGrpSpPr/>
          <p:nvPr/>
        </p:nvGrpSpPr>
        <p:grpSpPr>
          <a:xfrm>
            <a:off x="4059936" y="621792"/>
            <a:ext cx="4101084" cy="1106650"/>
            <a:chOff x="1371600" y="743712"/>
            <a:chExt cx="2036064" cy="1106650"/>
          </a:xfrm>
        </p:grpSpPr>
        <p:sp>
          <p:nvSpPr>
            <p:cNvPr id="4" name="Callout: Double Bent Line 3">
              <a:extLst>
                <a:ext uri="{FF2B5EF4-FFF2-40B4-BE49-F238E27FC236}">
                  <a16:creationId xmlns:a16="http://schemas.microsoft.com/office/drawing/2014/main" id="{DF8F7F34-DBAE-2973-042E-27C3D4B12892}"/>
                </a:ext>
              </a:extLst>
            </p:cNvPr>
            <p:cNvSpPr/>
            <p:nvPr/>
          </p:nvSpPr>
          <p:spPr>
            <a:xfrm>
              <a:off x="1371600" y="743712"/>
              <a:ext cx="2036064" cy="768096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255820"/>
                <a:gd name="adj8" fmla="val 79092"/>
              </a:avLst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rgbClr val="00B0F0"/>
              </a:solidFill>
              <a:headEnd type="diamond" w="med" len="med"/>
              <a:tailEnd type="diamond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AC9B44-F19A-0875-AB5D-06F1D1E2409C}"/>
                </a:ext>
              </a:extLst>
            </p:cNvPr>
            <p:cNvSpPr txBox="1"/>
            <p:nvPr/>
          </p:nvSpPr>
          <p:spPr>
            <a:xfrm>
              <a:off x="1475232" y="1050143"/>
              <a:ext cx="186537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GB" altLang="en-US" sz="2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🌍 </a:t>
              </a:r>
              <a:r>
                <a:rPr kumimoji="0" lang="en-GB" altLang="en-US" sz="2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শিক্ষায়</a:t>
              </a:r>
              <a:r>
                <a:rPr kumimoji="0" lang="en-GB" altLang="en-US" sz="2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2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ইন্টারনেট</a:t>
              </a:r>
              <a:r>
                <a:rPr kumimoji="0" lang="en-GB" altLang="en-US" sz="2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2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ব্যবহারের</a:t>
              </a:r>
              <a:r>
                <a:rPr kumimoji="0" lang="en-GB" altLang="en-US" sz="2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2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সুবিধা</a:t>
              </a:r>
              <a:endParaRPr kumimoji="0" lang="en-GB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GB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A8CA888-6136-E017-C702-46A7B92DC6C9}"/>
              </a:ext>
            </a:extLst>
          </p:cNvPr>
          <p:cNvGrpSpPr/>
          <p:nvPr/>
        </p:nvGrpSpPr>
        <p:grpSpPr>
          <a:xfrm>
            <a:off x="664464" y="2417062"/>
            <a:ext cx="10863072" cy="2932177"/>
            <a:chOff x="664464" y="2417064"/>
            <a:chExt cx="10863072" cy="1646573"/>
          </a:xfrm>
        </p:grpSpPr>
        <p:sp>
          <p:nvSpPr>
            <p:cNvPr id="7" name="Rectangle: Folded Corner 6">
              <a:extLst>
                <a:ext uri="{FF2B5EF4-FFF2-40B4-BE49-F238E27FC236}">
                  <a16:creationId xmlns:a16="http://schemas.microsoft.com/office/drawing/2014/main" id="{854B4AFB-B93A-7557-A1E0-FE42540C1D8B}"/>
                </a:ext>
              </a:extLst>
            </p:cNvPr>
            <p:cNvSpPr/>
            <p:nvPr/>
          </p:nvSpPr>
          <p:spPr>
            <a:xfrm>
              <a:off x="664464" y="2417064"/>
              <a:ext cx="10863072" cy="1118616"/>
            </a:xfrm>
            <a:prstGeom prst="foldedCorner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accent6"/>
              </a:solidFill>
            </a:ln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989FF3-4C1A-64B1-9B4F-28F04F2C646F}"/>
                </a:ext>
              </a:extLst>
            </p:cNvPr>
            <p:cNvSpPr txBox="1"/>
            <p:nvPr/>
          </p:nvSpPr>
          <p:spPr>
            <a:xfrm>
              <a:off x="1078992" y="2586309"/>
              <a:ext cx="1044854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✅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যেকোনো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সময়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পড়াশোনা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করা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যায়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GB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✅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বিশ্বের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বিভিন্ন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দেশের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শিক্ষা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উপকরণ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পাওয়া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যায়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GB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✅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সময়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অর্থ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সাশ্রয়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হয়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GB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✅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ভিডিও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দেখে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সহজে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শেখা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যায়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GB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✅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নতুন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দক্ষতা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অর্জন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করা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যায়</a:t>
              </a:r>
              <a:r>
                <a:rPr lang="en-GB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GB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0" name="Rectangle 2">
            <a:extLst>
              <a:ext uri="{FF2B5EF4-FFF2-40B4-BE49-F238E27FC236}">
                <a16:creationId xmlns:a16="http://schemas.microsoft.com/office/drawing/2014/main" id="{03E4B999-6664-835C-8A8E-96F3269DB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2234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C81ADBD-BA90-4A8A-C00D-269257A948CE}"/>
              </a:ext>
            </a:extLst>
          </p:cNvPr>
          <p:cNvGrpSpPr/>
          <p:nvPr/>
        </p:nvGrpSpPr>
        <p:grpSpPr>
          <a:xfrm flipH="1">
            <a:off x="7543366" y="851984"/>
            <a:ext cx="3279943" cy="923330"/>
            <a:chOff x="1706879" y="862375"/>
            <a:chExt cx="2767584" cy="923330"/>
          </a:xfrm>
        </p:grpSpPr>
        <p:sp>
          <p:nvSpPr>
            <p:cNvPr id="11" name="Callout: Double Bent Line 10">
              <a:extLst>
                <a:ext uri="{FF2B5EF4-FFF2-40B4-BE49-F238E27FC236}">
                  <a16:creationId xmlns:a16="http://schemas.microsoft.com/office/drawing/2014/main" id="{A6E8016A-6177-BBB9-6E57-12892474CCA1}"/>
                </a:ext>
              </a:extLst>
            </p:cNvPr>
            <p:cNvSpPr/>
            <p:nvPr/>
          </p:nvSpPr>
          <p:spPr>
            <a:xfrm>
              <a:off x="1706880" y="862375"/>
              <a:ext cx="2767583" cy="377952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403285"/>
                <a:gd name="adj8" fmla="val 65886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accent6"/>
              </a:solidFill>
              <a:headEnd type="diamond" w="med" len="med"/>
              <a:tailEnd type="diamond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CB2525-8DED-07D7-F975-49B88FFF0F0E}"/>
                </a:ext>
              </a:extLst>
            </p:cNvPr>
            <p:cNvSpPr txBox="1"/>
            <p:nvPr/>
          </p:nvSpPr>
          <p:spPr>
            <a:xfrm>
              <a:off x="1706879" y="862375"/>
              <a:ext cx="27675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⚠️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শিক্ষায়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ইন্টারনেট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ব্যবহারের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সতর্কতা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  <a:p>
              <a:endParaRPr lang="en-GB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2" name="Picture 1" descr="Image">
            <a:extLst>
              <a:ext uri="{FF2B5EF4-FFF2-40B4-BE49-F238E27FC236}">
                <a16:creationId xmlns:a16="http://schemas.microsoft.com/office/drawing/2014/main" id="{6DA04C27-8110-5855-22F5-88EA0E2EEE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014" y="2466753"/>
            <a:ext cx="2181225" cy="1652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60553AB8-58C5-EF53-8D08-DB01C359B7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791" y="2466752"/>
            <a:ext cx="2314575" cy="1652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Image">
            <a:extLst>
              <a:ext uri="{FF2B5EF4-FFF2-40B4-BE49-F238E27FC236}">
                <a16:creationId xmlns:a16="http://schemas.microsoft.com/office/drawing/2014/main" id="{55BD4F28-3F2C-9E87-8DB2-364187A516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98" y="2466753"/>
            <a:ext cx="2181225" cy="166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Image">
            <a:extLst>
              <a:ext uri="{FF2B5EF4-FFF2-40B4-BE49-F238E27FC236}">
                <a16:creationId xmlns:a16="http://schemas.microsoft.com/office/drawing/2014/main" id="{4AEE954D-9C3E-1E60-B824-AEC968F9C5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78" y="2466752"/>
            <a:ext cx="2143125" cy="16528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073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230F86A-6060-28D3-2CB2-FBB5AE182838}"/>
              </a:ext>
            </a:extLst>
          </p:cNvPr>
          <p:cNvGrpSpPr/>
          <p:nvPr/>
        </p:nvGrpSpPr>
        <p:grpSpPr>
          <a:xfrm>
            <a:off x="4059935" y="621792"/>
            <a:ext cx="4481391" cy="1092708"/>
            <a:chOff x="1371600" y="743712"/>
            <a:chExt cx="2036064" cy="1137428"/>
          </a:xfrm>
        </p:grpSpPr>
        <p:sp>
          <p:nvSpPr>
            <p:cNvPr id="4" name="Callout: Double Bent Line 3">
              <a:extLst>
                <a:ext uri="{FF2B5EF4-FFF2-40B4-BE49-F238E27FC236}">
                  <a16:creationId xmlns:a16="http://schemas.microsoft.com/office/drawing/2014/main" id="{DF8F7F34-DBAE-2973-042E-27C3D4B12892}"/>
                </a:ext>
              </a:extLst>
            </p:cNvPr>
            <p:cNvSpPr/>
            <p:nvPr/>
          </p:nvSpPr>
          <p:spPr>
            <a:xfrm>
              <a:off x="1371600" y="743712"/>
              <a:ext cx="2036064" cy="768096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255820"/>
                <a:gd name="adj8" fmla="val 79092"/>
              </a:avLst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chemeClr val="accent2">
                  <a:lumMod val="50000"/>
                </a:schemeClr>
              </a:solidFill>
              <a:headEnd type="diamond" w="med" len="med"/>
              <a:tailEnd type="diamond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AC9B44-F19A-0875-AB5D-06F1D1E2409C}"/>
                </a:ext>
              </a:extLst>
            </p:cNvPr>
            <p:cNvSpPr txBox="1"/>
            <p:nvPr/>
          </p:nvSpPr>
          <p:spPr>
            <a:xfrm>
              <a:off x="1475232" y="1050143"/>
              <a:ext cx="1865376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24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⚠️ </a:t>
              </a:r>
              <a:r>
                <a:rPr lang="en-GB" sz="24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শিক্ষায়</a:t>
              </a:r>
              <a:r>
                <a:rPr lang="en-GB" sz="24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24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ইন্টারনেট</a:t>
              </a:r>
              <a:r>
                <a:rPr lang="en-GB" sz="24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24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ব্যবহারের</a:t>
              </a:r>
              <a:r>
                <a:rPr lang="en-GB" sz="24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24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সতর্কতা</a:t>
              </a:r>
              <a:endParaRPr lang="en-GB" sz="24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A8CA888-6136-E017-C702-46A7B92DC6C9}"/>
              </a:ext>
            </a:extLst>
          </p:cNvPr>
          <p:cNvGrpSpPr/>
          <p:nvPr/>
        </p:nvGrpSpPr>
        <p:grpSpPr>
          <a:xfrm>
            <a:off x="726810" y="2188463"/>
            <a:ext cx="10863072" cy="3152390"/>
            <a:chOff x="664464" y="2417064"/>
            <a:chExt cx="10863072" cy="1118616"/>
          </a:xfrm>
        </p:grpSpPr>
        <p:sp>
          <p:nvSpPr>
            <p:cNvPr id="7" name="Rectangle: Folded Corner 6">
              <a:extLst>
                <a:ext uri="{FF2B5EF4-FFF2-40B4-BE49-F238E27FC236}">
                  <a16:creationId xmlns:a16="http://schemas.microsoft.com/office/drawing/2014/main" id="{854B4AFB-B93A-7557-A1E0-FE42540C1D8B}"/>
                </a:ext>
              </a:extLst>
            </p:cNvPr>
            <p:cNvSpPr/>
            <p:nvPr/>
          </p:nvSpPr>
          <p:spPr>
            <a:xfrm>
              <a:off x="664464" y="2417064"/>
              <a:ext cx="10863072" cy="1118616"/>
            </a:xfrm>
            <a:prstGeom prst="foldedCorner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989FF3-4C1A-64B1-9B4F-28F04F2C646F}"/>
                </a:ext>
              </a:extLst>
            </p:cNvPr>
            <p:cNvSpPr txBox="1"/>
            <p:nvPr/>
          </p:nvSpPr>
          <p:spPr>
            <a:xfrm>
              <a:off x="1078992" y="2586309"/>
              <a:ext cx="10448544" cy="8893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lvl="0" indent="-342900" algn="ctr">
                <a:lnSpc>
                  <a:spcPct val="115000"/>
                </a:lnSpc>
                <a:spcAft>
                  <a:spcPts val="800"/>
                </a:spcAft>
                <a:buSzPts val="1000"/>
                <a:buFont typeface="Symbol" panose="05050102010706020507" pitchFamily="18" charset="2"/>
                <a:buBlip>
                  <a:blip r:embed="rId3"/>
                </a:buBlip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শুধুমাত্র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শিক্ষামূলক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ওয়েবসাইট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ব্যবহার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করবে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  <a:p>
              <a:pPr marL="342900" lvl="0" indent="-342900" algn="ctr">
                <a:lnSpc>
                  <a:spcPct val="115000"/>
                </a:lnSpc>
                <a:spcAft>
                  <a:spcPts val="800"/>
                </a:spcAft>
                <a:buSzPts val="1000"/>
                <a:buFont typeface="Symbol" panose="05050102010706020507" pitchFamily="18" charset="2"/>
                <a:buBlip>
                  <a:blip r:embed="rId3"/>
                </a:buBlip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অপরিচিত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ব্যক্তির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সাথে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ব্যক্তিগত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তথ্য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শেয়ার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করবে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না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  <a:p>
              <a:pPr marL="342900" lvl="0" indent="-342900" algn="ctr">
                <a:lnSpc>
                  <a:spcPct val="115000"/>
                </a:lnSpc>
                <a:spcAft>
                  <a:spcPts val="800"/>
                </a:spcAft>
                <a:buSzPts val="1000"/>
                <a:buFont typeface="Symbol" panose="05050102010706020507" pitchFamily="18" charset="2"/>
                <a:buBlip>
                  <a:blip r:embed="rId3"/>
                </a:buBlip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শক্তিশালী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পাসওয়ার্ড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ব্যবহার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করবে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  <a:p>
              <a:pPr marL="342900" lvl="0" indent="-342900" algn="ctr">
                <a:lnSpc>
                  <a:spcPct val="115000"/>
                </a:lnSpc>
                <a:spcAft>
                  <a:spcPts val="800"/>
                </a:spcAft>
                <a:buSzPts val="1000"/>
                <a:buFont typeface="Symbol" panose="05050102010706020507" pitchFamily="18" charset="2"/>
                <a:buBlip>
                  <a:blip r:embed="rId3"/>
                </a:buBlip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ভুয়া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খবর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যাচাই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করবে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  <a:p>
              <a:pPr marL="342900" lvl="0" indent="-342900" algn="ctr">
                <a:lnSpc>
                  <a:spcPct val="115000"/>
                </a:lnSpc>
                <a:spcAft>
                  <a:spcPts val="800"/>
                </a:spcAft>
                <a:buSzPts val="1000"/>
                <a:buFont typeface="Symbol" panose="05050102010706020507" pitchFamily="18" charset="2"/>
                <a:buBlip>
                  <a:blip r:embed="rId3"/>
                </a:buBlip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নির্দিষ্ট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সময়ের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বেশি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ইন্টারনেট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ব্যবহার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করবে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না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  <a:p>
              <a:pPr marL="342900" lvl="0" indent="-342900" algn="ctr">
                <a:lnSpc>
                  <a:spcPct val="115000"/>
                </a:lnSpc>
                <a:spcAft>
                  <a:spcPts val="800"/>
                </a:spcAft>
                <a:buSzPts val="1000"/>
                <a:buFont typeface="Symbol" panose="05050102010706020507" pitchFamily="18" charset="2"/>
                <a:buBlip>
                  <a:blip r:embed="rId3"/>
                </a:buBlip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শিক্ষক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অভিভাবকের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পরামর্শ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মেনে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চলবে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sp>
        <p:nvSpPr>
          <p:cNvPr id="10" name="Rectangle 2">
            <a:extLst>
              <a:ext uri="{FF2B5EF4-FFF2-40B4-BE49-F238E27FC236}">
                <a16:creationId xmlns:a16="http://schemas.microsoft.com/office/drawing/2014/main" id="{03E4B999-6664-835C-8A8E-96F3269DB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484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7ACE-0883-07B4-E225-8767AEB15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514" y="184538"/>
            <a:ext cx="3797175" cy="457200"/>
          </a:xfrm>
          <a:noFill/>
          <a:ln w="38100">
            <a:solidFill>
              <a:schemeClr val="accent3">
                <a:lumMod val="50000"/>
              </a:schemeClr>
            </a:solidFill>
            <a:prstDash val="lgDashDot"/>
          </a:ln>
          <a:scene3d>
            <a:camera prst="perspectiveRelaxed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22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2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GB" sz="22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2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sz="22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2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2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6BF6483E-D989-6606-31A3-9E6067417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3754" y="3674943"/>
            <a:ext cx="4881701" cy="153372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অনলাইন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নিরাপদ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চারটি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ED023C-79AF-6F39-4CBD-1EB3CE940708}"/>
              </a:ext>
            </a:extLst>
          </p:cNvPr>
          <p:cNvSpPr txBox="1">
            <a:spLocks/>
          </p:cNvSpPr>
          <p:nvPr/>
        </p:nvSpPr>
        <p:spPr>
          <a:xfrm>
            <a:off x="251460" y="4137664"/>
            <a:ext cx="2419004" cy="457200"/>
          </a:xfrm>
          <a:prstGeom prst="rect">
            <a:avLst/>
          </a:prstGeom>
          <a:noFill/>
          <a:ln w="28575">
            <a:solidFill>
              <a:schemeClr val="accent6"/>
            </a:solidFill>
          </a:ln>
          <a:scene3d>
            <a:camera prst="perspectiveRelaxed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2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r>
              <a:rPr lang="en-GB" sz="20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0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DE863A9-EF47-D5E8-FF28-F6B07CD6A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709" y="1740614"/>
            <a:ext cx="5297337" cy="979723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–১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দুইজনের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শেখা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76F3EA-5F6B-87F0-FD5C-717393A693BF}"/>
              </a:ext>
            </a:extLst>
          </p:cNvPr>
          <p:cNvCxnSpPr>
            <a:cxnSpLocks/>
          </p:cNvCxnSpPr>
          <p:nvPr/>
        </p:nvCxnSpPr>
        <p:spPr>
          <a:xfrm>
            <a:off x="5185064" y="540327"/>
            <a:ext cx="0" cy="405246"/>
          </a:xfrm>
          <a:prstGeom prst="straightConnector1">
            <a:avLst/>
          </a:prstGeom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F45C32-A114-A5AD-A5D0-227AD7209E9A}"/>
              </a:ext>
            </a:extLst>
          </p:cNvPr>
          <p:cNvCxnSpPr>
            <a:cxnSpLocks/>
          </p:cNvCxnSpPr>
          <p:nvPr/>
        </p:nvCxnSpPr>
        <p:spPr>
          <a:xfrm>
            <a:off x="2234047" y="976745"/>
            <a:ext cx="6982689" cy="0"/>
          </a:xfrm>
          <a:prstGeom prst="line">
            <a:avLst/>
          </a:prstGeom>
          <a:ln>
            <a:headEnd type="diamond" w="med" len="med"/>
            <a:tailEnd type="diamond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A2F6CE-DA9F-ECB0-5765-C35104D9E8C9}"/>
              </a:ext>
            </a:extLst>
          </p:cNvPr>
          <p:cNvCxnSpPr>
            <a:cxnSpLocks/>
          </p:cNvCxnSpPr>
          <p:nvPr/>
        </p:nvCxnSpPr>
        <p:spPr>
          <a:xfrm>
            <a:off x="2234047" y="976745"/>
            <a:ext cx="0" cy="763869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0D2A478-A81A-93CA-CDEA-0E3396FEF61F}"/>
              </a:ext>
            </a:extLst>
          </p:cNvPr>
          <p:cNvCxnSpPr/>
          <p:nvPr/>
        </p:nvCxnSpPr>
        <p:spPr>
          <a:xfrm>
            <a:off x="9213274" y="976745"/>
            <a:ext cx="0" cy="763869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C3D93FEC-5A9C-A5A7-BB8E-ACDC08090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460408"/>
              </p:ext>
            </p:extLst>
          </p:nvPr>
        </p:nvGraphicFramePr>
        <p:xfrm>
          <a:off x="6564605" y="1740614"/>
          <a:ext cx="5297338" cy="135636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483419">
                  <a:extLst>
                    <a:ext uri="{9D8B030D-6E8A-4147-A177-3AD203B41FA5}">
                      <a16:colId xmlns:a16="http://schemas.microsoft.com/office/drawing/2014/main" val="3254196876"/>
                    </a:ext>
                  </a:extLst>
                </a:gridCol>
                <a:gridCol w="2813919">
                  <a:extLst>
                    <a:ext uri="{9D8B030D-6E8A-4147-A177-3AD203B41FA5}">
                      <a16:colId xmlns:a16="http://schemas.microsoft.com/office/drawing/2014/main" val="3556115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ইন্টারনেট ব্যবহার হবে?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7808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ভিডিও দেখে পড়া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✔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93145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বই অনুসন্ধান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✔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26225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অনলাইন ক্লাস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✔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8582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অ্যাসাইনমেন্ট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জমা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✔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3785986"/>
                  </a:ext>
                </a:extLst>
              </a:tr>
            </a:tbl>
          </a:graphicData>
        </a:graphic>
      </p:graphicFrame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B7C4897-9E6E-5268-94C8-93C329D41A6D}"/>
              </a:ext>
            </a:extLst>
          </p:cNvPr>
          <p:cNvSpPr/>
          <p:nvPr/>
        </p:nvSpPr>
        <p:spPr>
          <a:xfrm>
            <a:off x="3426524" y="3794759"/>
            <a:ext cx="688276" cy="1211581"/>
          </a:xfrm>
          <a:custGeom>
            <a:avLst/>
            <a:gdLst>
              <a:gd name="connsiteX0" fmla="*/ 548640 w 594360"/>
              <a:gd name="connsiteY0" fmla="*/ 1154430 h 1154430"/>
              <a:gd name="connsiteX1" fmla="*/ 0 w 594360"/>
              <a:gd name="connsiteY1" fmla="*/ 1143000 h 1154430"/>
              <a:gd name="connsiteX2" fmla="*/ 11430 w 594360"/>
              <a:gd name="connsiteY2" fmla="*/ 0 h 1154430"/>
              <a:gd name="connsiteX3" fmla="*/ 594360 w 594360"/>
              <a:gd name="connsiteY3" fmla="*/ 0 h 1154430"/>
              <a:gd name="connsiteX4" fmla="*/ 571500 w 594360"/>
              <a:gd name="connsiteY4" fmla="*/ 22860 h 115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360" h="1154430">
                <a:moveTo>
                  <a:pt x="548640" y="1154430"/>
                </a:moveTo>
                <a:lnTo>
                  <a:pt x="0" y="1143000"/>
                </a:lnTo>
                <a:lnTo>
                  <a:pt x="11430" y="0"/>
                </a:lnTo>
                <a:lnTo>
                  <a:pt x="594360" y="0"/>
                </a:lnTo>
                <a:lnTo>
                  <a:pt x="571500" y="22860"/>
                </a:lnTo>
              </a:path>
            </a:pathLst>
          </a:custGeom>
          <a:noFill/>
          <a:ln w="38100">
            <a:solidFill>
              <a:schemeClr val="accent4">
                <a:lumMod val="40000"/>
                <a:lumOff val="60000"/>
              </a:schemeClr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E8CFF7B-60F7-979D-262A-D3EE43496F65}"/>
              </a:ext>
            </a:extLst>
          </p:cNvPr>
          <p:cNvCxnSpPr/>
          <p:nvPr/>
        </p:nvCxnSpPr>
        <p:spPr>
          <a:xfrm>
            <a:off x="2670464" y="4377690"/>
            <a:ext cx="756060" cy="0"/>
          </a:xfrm>
          <a:prstGeom prst="line">
            <a:avLst/>
          </a:prstGeom>
          <a:ln w="28575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84952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8810">
        <p14:flip dir="r"/>
      </p:transition>
    </mc:Choice>
    <mc:Fallback xmlns=""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6" grpId="0"/>
      <p:bldP spid="7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6BF6483E-D989-6606-31A3-9E6067417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779" y="1551126"/>
            <a:ext cx="4881701" cy="125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বহুনির্বাচনী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MCQ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শোনা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				খ)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		ঘ)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খেলা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ED023C-79AF-6F39-4CBD-1EB3CE940708}"/>
              </a:ext>
            </a:extLst>
          </p:cNvPr>
          <p:cNvSpPr txBox="1">
            <a:spLocks/>
          </p:cNvSpPr>
          <p:nvPr/>
        </p:nvSpPr>
        <p:spPr>
          <a:xfrm>
            <a:off x="1855479" y="622854"/>
            <a:ext cx="8294002" cy="457200"/>
          </a:xfrm>
          <a:prstGeom prst="rect">
            <a:avLst/>
          </a:prstGeom>
          <a:noFill/>
          <a:ln w="28575">
            <a:solidFill>
              <a:srgbClr val="00B050"/>
            </a:solidFill>
          </a:ln>
          <a:scene3d>
            <a:camera prst="perspectiveRelaxed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4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r>
              <a:rPr lang="en-GB" sz="20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0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13376DE-FA49-6752-7569-BCE5C5E28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778" y="2925593"/>
            <a:ext cx="4881701" cy="97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অনলাইন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স্কুলে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			খ)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				ঘ)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পরীক্ষা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96D8631-E2BD-9C58-FA6D-C79AC43E6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778" y="4202799"/>
            <a:ext cx="7550059" cy="97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উচিত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ব্যক্তিগত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শেয়ার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		খ)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শক্তিশালী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পাসওয়ার্ড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ভুয়া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ছড়ানো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					ঘ)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অপরিচিত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লিংকে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L-Shape 11">
            <a:extLst>
              <a:ext uri="{FF2B5EF4-FFF2-40B4-BE49-F238E27FC236}">
                <a16:creationId xmlns:a16="http://schemas.microsoft.com/office/drawing/2014/main" id="{324B0C73-7DBE-419C-1976-E57D6C294114}"/>
              </a:ext>
            </a:extLst>
          </p:cNvPr>
          <p:cNvSpPr/>
          <p:nvPr/>
        </p:nvSpPr>
        <p:spPr>
          <a:xfrm rot="18814315">
            <a:off x="3228555" y="2475141"/>
            <a:ext cx="214562" cy="84609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43A7A0F1-B790-6A8D-2C79-E40C86FB3FBA}"/>
              </a:ext>
            </a:extLst>
          </p:cNvPr>
          <p:cNvSpPr/>
          <p:nvPr/>
        </p:nvSpPr>
        <p:spPr>
          <a:xfrm rot="18814315">
            <a:off x="2737614" y="3323810"/>
            <a:ext cx="189781" cy="79995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14" name="L-Shape 13">
            <a:extLst>
              <a:ext uri="{FF2B5EF4-FFF2-40B4-BE49-F238E27FC236}">
                <a16:creationId xmlns:a16="http://schemas.microsoft.com/office/drawing/2014/main" id="{1D9ECE65-B7DF-02FD-DF8D-B47F87A370D1}"/>
              </a:ext>
            </a:extLst>
          </p:cNvPr>
          <p:cNvSpPr/>
          <p:nvPr/>
        </p:nvSpPr>
        <p:spPr>
          <a:xfrm rot="18814315">
            <a:off x="7495493" y="4535594"/>
            <a:ext cx="195682" cy="102032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92D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889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8810">
        <p14:switch dir="r"/>
      </p:transition>
    </mc:Choice>
    <mc:Fallback xmlns=""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0" grpId="0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0C1CDE-56C5-1816-03B1-85F67D098963}"/>
              </a:ext>
            </a:extLst>
          </p:cNvPr>
          <p:cNvSpPr txBox="1">
            <a:spLocks/>
          </p:cNvSpPr>
          <p:nvPr/>
        </p:nvSpPr>
        <p:spPr>
          <a:xfrm>
            <a:off x="1855480" y="1088516"/>
            <a:ext cx="8169311" cy="4572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400" b="1" kern="1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GB" sz="2400" b="1" kern="1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400" b="1" kern="1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sz="2400" b="1" kern="1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0D55F25-F55C-6915-EC21-2D708CCCB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654" y="1830227"/>
            <a:ext cx="8767491" cy="702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বাড়ির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"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পড়াশোনা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" —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৮–১০টি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আগামী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781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810">
        <p14:gallery dir="l"/>
      </p:transition>
    </mc:Choice>
    <mc:Fallback xmlns=""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103A0C-E7AA-550A-FF8B-4228EE097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71" y="1111395"/>
            <a:ext cx="6557458" cy="41623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840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43">
        <p14:window dir="vert"/>
      </p:transition>
    </mc:Choice>
    <mc:Fallback xmlns="">
      <p:transition spd="slow" advTm="8043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215CFF80-38C0-0A3A-4E5A-BE6D7131C9EB}"/>
              </a:ext>
            </a:extLst>
          </p:cNvPr>
          <p:cNvGrpSpPr/>
          <p:nvPr/>
        </p:nvGrpSpPr>
        <p:grpSpPr>
          <a:xfrm>
            <a:off x="5701145" y="3343794"/>
            <a:ext cx="3491346" cy="2152993"/>
            <a:chOff x="5701145" y="3343794"/>
            <a:chExt cx="3491346" cy="2152993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67C9FAD-E4F4-2A61-62D4-6AACD15558AE}"/>
                </a:ext>
              </a:extLst>
            </p:cNvPr>
            <p:cNvSpPr/>
            <p:nvPr/>
          </p:nvSpPr>
          <p:spPr>
            <a:xfrm>
              <a:off x="5701145" y="3343794"/>
              <a:ext cx="3491346" cy="20677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85E23A9-C497-8F51-422A-0BFFFE67C7EA}"/>
                </a:ext>
              </a:extLst>
            </p:cNvPr>
            <p:cNvSpPr txBox="1"/>
            <p:nvPr/>
          </p:nvSpPr>
          <p:spPr>
            <a:xfrm>
              <a:off x="5808519" y="3557795"/>
              <a:ext cx="316922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</a:t>
              </a: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৭</a:t>
              </a:r>
              <a:r>
                <a:rPr lang="bn-BD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ম</a:t>
              </a:r>
              <a:endParaRPr lang="bn-IN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বিষয়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</a:t>
              </a: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তথ্য ও যোগাযোগ প্রযুক্তি </a:t>
              </a: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অধ্যায়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 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২য়</a:t>
              </a:r>
              <a:r>
                <a:rPr lang="bn-BD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মেমরি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স্টোরেজ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ডিভাইস</a:t>
              </a:r>
              <a:endParaRPr lang="en-GB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সময়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</a:t>
              </a: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৪5 </a:t>
              </a: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মিনিট  </a:t>
              </a:r>
            </a:p>
            <a:p>
              <a:endParaRPr lang="en-GB" sz="2000" b="1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7A417A8-EF1F-5776-527A-ED33EE30F524}"/>
              </a:ext>
            </a:extLst>
          </p:cNvPr>
          <p:cNvGrpSpPr/>
          <p:nvPr/>
        </p:nvGrpSpPr>
        <p:grpSpPr>
          <a:xfrm>
            <a:off x="2130136" y="3343794"/>
            <a:ext cx="3491346" cy="2067789"/>
            <a:chOff x="2130136" y="3343794"/>
            <a:chExt cx="3491346" cy="206778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6C9B179-6CBC-C33D-4C65-0240B2074AFB}"/>
                </a:ext>
              </a:extLst>
            </p:cNvPr>
            <p:cNvSpPr/>
            <p:nvPr/>
          </p:nvSpPr>
          <p:spPr>
            <a:xfrm>
              <a:off x="2130136" y="3343794"/>
              <a:ext cx="3491346" cy="206778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70205FC-74EB-9A12-C3C1-21F416E158AD}"/>
                </a:ext>
              </a:extLst>
            </p:cNvPr>
            <p:cNvSpPr txBox="1"/>
            <p:nvPr/>
          </p:nvSpPr>
          <p:spPr>
            <a:xfrm>
              <a:off x="2306782" y="3803067"/>
              <a:ext cx="31900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সহকারী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শিক্ষক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আইসিটি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endParaRPr lang="bn-IN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আদর্শ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উচ্চ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বিদ্যালয়</a:t>
              </a:r>
              <a:endParaRPr lang="bn-IN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সদর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নোয়াখালী</a:t>
              </a: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asulymoon</a:t>
              </a:r>
              <a:r>
                <a:rPr lang="en-US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84@gmail.com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E464A65-5631-EC70-99B8-BD8782F20A66}"/>
              </a:ext>
            </a:extLst>
          </p:cNvPr>
          <p:cNvGrpSpPr/>
          <p:nvPr/>
        </p:nvGrpSpPr>
        <p:grpSpPr>
          <a:xfrm>
            <a:off x="3875810" y="2044174"/>
            <a:ext cx="1091046" cy="461665"/>
            <a:chOff x="3875810" y="2044174"/>
            <a:chExt cx="1091046" cy="461665"/>
          </a:xfrm>
        </p:grpSpPr>
        <p:sp>
          <p:nvSpPr>
            <p:cNvPr id="21" name="Callout: Bent Line 20">
              <a:extLst>
                <a:ext uri="{FF2B5EF4-FFF2-40B4-BE49-F238E27FC236}">
                  <a16:creationId xmlns:a16="http://schemas.microsoft.com/office/drawing/2014/main" id="{AF615B6D-5E53-BE35-1DC4-9128D9336108}"/>
                </a:ext>
              </a:extLst>
            </p:cNvPr>
            <p:cNvSpPr/>
            <p:nvPr/>
          </p:nvSpPr>
          <p:spPr>
            <a:xfrm>
              <a:off x="3875810" y="2055316"/>
              <a:ext cx="1091046" cy="409394"/>
            </a:xfrm>
            <a:prstGeom prst="borderCallout2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  <a:headEnd type="diamond" w="med" len="med"/>
              <a:tailEnd type="diamond" w="med" len="me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88A924F-2481-B7E6-150D-0B36CA0B3A0B}"/>
                </a:ext>
              </a:extLst>
            </p:cNvPr>
            <p:cNvSpPr txBox="1"/>
            <p:nvPr/>
          </p:nvSpPr>
          <p:spPr>
            <a:xfrm>
              <a:off x="3997056" y="2044174"/>
              <a:ext cx="8548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শিক্ষক</a:t>
              </a:r>
              <a:endParaRPr lang="en-GB" sz="2400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97E93C5-482D-AFFD-C5EB-08287CA97341}"/>
              </a:ext>
            </a:extLst>
          </p:cNvPr>
          <p:cNvGrpSpPr/>
          <p:nvPr/>
        </p:nvGrpSpPr>
        <p:grpSpPr>
          <a:xfrm>
            <a:off x="3501736" y="342900"/>
            <a:ext cx="4187537" cy="893618"/>
            <a:chOff x="3501736" y="342900"/>
            <a:chExt cx="4187537" cy="89361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47A3831-7A87-2E60-AA17-23A2B6543157}"/>
                </a:ext>
              </a:extLst>
            </p:cNvPr>
            <p:cNvSpPr/>
            <p:nvPr/>
          </p:nvSpPr>
          <p:spPr>
            <a:xfrm>
              <a:off x="3501736" y="342900"/>
              <a:ext cx="4187537" cy="89361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3185FCB-DD53-F971-4B77-B3A82B667C0C}"/>
                </a:ext>
              </a:extLst>
            </p:cNvPr>
            <p:cNvSpPr txBox="1"/>
            <p:nvPr/>
          </p:nvSpPr>
          <p:spPr>
            <a:xfrm>
              <a:off x="4322617" y="553031"/>
              <a:ext cx="22496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</a:t>
              </a:r>
              <a:endParaRPr lang="en-GB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2D41EDD-FA0C-861D-FFB7-F03A42CA9653}"/>
              </a:ext>
            </a:extLst>
          </p:cNvPr>
          <p:cNvSpPr/>
          <p:nvPr/>
        </p:nvSpPr>
        <p:spPr>
          <a:xfrm>
            <a:off x="3501736" y="1340427"/>
            <a:ext cx="2119746" cy="935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68F62E-B1AB-DD0B-5FA0-62851DDE5BD6}"/>
              </a:ext>
            </a:extLst>
          </p:cNvPr>
          <p:cNvSpPr/>
          <p:nvPr/>
        </p:nvSpPr>
        <p:spPr>
          <a:xfrm>
            <a:off x="5621482" y="1340427"/>
            <a:ext cx="2067791" cy="9351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428705A-89B1-3AEA-F0B3-BA096F456319}"/>
              </a:ext>
            </a:extLst>
          </p:cNvPr>
          <p:cNvCxnSpPr/>
          <p:nvPr/>
        </p:nvCxnSpPr>
        <p:spPr>
          <a:xfrm>
            <a:off x="3501736" y="1589809"/>
            <a:ext cx="4187537" cy="0"/>
          </a:xfrm>
          <a:prstGeom prst="line">
            <a:avLst/>
          </a:prstGeom>
          <a:ln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5BCFD238-7517-F2AE-6E14-8FC390331FE6}"/>
              </a:ext>
            </a:extLst>
          </p:cNvPr>
          <p:cNvSpPr/>
          <p:nvPr/>
        </p:nvSpPr>
        <p:spPr>
          <a:xfrm>
            <a:off x="4322617" y="1508761"/>
            <a:ext cx="166256" cy="141314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DD026E4-A2B3-4570-3B1A-85F41E831A83}"/>
              </a:ext>
            </a:extLst>
          </p:cNvPr>
          <p:cNvSpPr/>
          <p:nvPr/>
        </p:nvSpPr>
        <p:spPr>
          <a:xfrm>
            <a:off x="6572249" y="1519152"/>
            <a:ext cx="166256" cy="14131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57A15BE-8B22-9AB5-CB81-1A5F30B20056}"/>
              </a:ext>
            </a:extLst>
          </p:cNvPr>
          <p:cNvSpPr/>
          <p:nvPr/>
        </p:nvSpPr>
        <p:spPr>
          <a:xfrm>
            <a:off x="3356264" y="2587336"/>
            <a:ext cx="498763" cy="756454"/>
          </a:xfrm>
          <a:custGeom>
            <a:avLst/>
            <a:gdLst>
              <a:gd name="connsiteX0" fmla="*/ 0 w 498763"/>
              <a:gd name="connsiteY0" fmla="*/ 0 h 768928"/>
              <a:gd name="connsiteX1" fmla="*/ 498763 w 498763"/>
              <a:gd name="connsiteY1" fmla="*/ 768928 h 768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8763" h="768928">
                <a:moveTo>
                  <a:pt x="0" y="0"/>
                </a:moveTo>
                <a:lnTo>
                  <a:pt x="498763" y="768928"/>
                </a:lnTo>
              </a:path>
            </a:pathLst>
          </a:custGeom>
          <a:noFill/>
          <a:ln>
            <a:solidFill>
              <a:schemeClr val="accent6"/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0237D13-BC4E-F015-7C69-16B967787B24}"/>
              </a:ext>
            </a:extLst>
          </p:cNvPr>
          <p:cNvSpPr/>
          <p:nvPr/>
        </p:nvSpPr>
        <p:spPr>
          <a:xfrm>
            <a:off x="7413383" y="2600840"/>
            <a:ext cx="374578" cy="724992"/>
          </a:xfrm>
          <a:custGeom>
            <a:avLst/>
            <a:gdLst>
              <a:gd name="connsiteX0" fmla="*/ 446809 w 446809"/>
              <a:gd name="connsiteY0" fmla="*/ 0 h 696191"/>
              <a:gd name="connsiteX1" fmla="*/ 0 w 446809"/>
              <a:gd name="connsiteY1" fmla="*/ 696191 h 696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6809" h="696191">
                <a:moveTo>
                  <a:pt x="446809" y="0"/>
                </a:moveTo>
                <a:lnTo>
                  <a:pt x="0" y="696191"/>
                </a:lnTo>
              </a:path>
            </a:pathLst>
          </a:custGeom>
          <a:noFill/>
          <a:ln>
            <a:solidFill>
              <a:schemeClr val="accent2"/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0BC3A44-DA4E-DEA5-C61A-7E223E8EE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941" y="1870368"/>
            <a:ext cx="939328" cy="93932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CACF14E-5BA4-FA4C-4A66-C15D68D933D2}"/>
              </a:ext>
            </a:extLst>
          </p:cNvPr>
          <p:cNvCxnSpPr>
            <a:cxnSpLocks/>
          </p:cNvCxnSpPr>
          <p:nvPr/>
        </p:nvCxnSpPr>
        <p:spPr>
          <a:xfrm>
            <a:off x="4965454" y="2298456"/>
            <a:ext cx="117103" cy="0"/>
          </a:xfrm>
          <a:prstGeom prst="line">
            <a:avLst/>
          </a:prstGeom>
          <a:ln w="28575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40B6EA2-8AE9-E6B6-F8C0-9300A4052498}"/>
              </a:ext>
            </a:extLst>
          </p:cNvPr>
          <p:cNvCxnSpPr>
            <a:cxnSpLocks/>
          </p:cNvCxnSpPr>
          <p:nvPr/>
        </p:nvCxnSpPr>
        <p:spPr>
          <a:xfrm>
            <a:off x="6037122" y="2298456"/>
            <a:ext cx="117103" cy="0"/>
          </a:xfrm>
          <a:prstGeom prst="line">
            <a:avLst/>
          </a:prstGeom>
          <a:ln w="28575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6820854-ADEC-B81D-29B0-4BA839623923}"/>
              </a:ext>
            </a:extLst>
          </p:cNvPr>
          <p:cNvGrpSpPr/>
          <p:nvPr/>
        </p:nvGrpSpPr>
        <p:grpSpPr>
          <a:xfrm>
            <a:off x="6192982" y="2052332"/>
            <a:ext cx="1091046" cy="461665"/>
            <a:chOff x="6192982" y="2052332"/>
            <a:chExt cx="1091046" cy="461665"/>
          </a:xfrm>
        </p:grpSpPr>
        <p:sp>
          <p:nvSpPr>
            <p:cNvPr id="22" name="Callout: Bent Line 21">
              <a:extLst>
                <a:ext uri="{FF2B5EF4-FFF2-40B4-BE49-F238E27FC236}">
                  <a16:creationId xmlns:a16="http://schemas.microsoft.com/office/drawing/2014/main" id="{D4061753-A113-668E-9FA8-253CD639E728}"/>
                </a:ext>
              </a:extLst>
            </p:cNvPr>
            <p:cNvSpPr/>
            <p:nvPr/>
          </p:nvSpPr>
          <p:spPr>
            <a:xfrm flipH="1">
              <a:off x="6192982" y="2055316"/>
              <a:ext cx="1091046" cy="409394"/>
            </a:xfrm>
            <a:prstGeom prst="borderCallout2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diamond" w="med" len="med"/>
              <a:tailEnd type="diamond" w="med" len="me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29CD4AD-0397-CB38-58D2-AA26DD5132E9}"/>
                </a:ext>
              </a:extLst>
            </p:cNvPr>
            <p:cNvSpPr txBox="1"/>
            <p:nvPr/>
          </p:nvSpPr>
          <p:spPr>
            <a:xfrm>
              <a:off x="6424395" y="2052332"/>
              <a:ext cx="7377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endParaRPr lang="en-GB" sz="2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AC720A7-B820-EA9C-A30C-40DFF6420050}"/>
              </a:ext>
            </a:extLst>
          </p:cNvPr>
          <p:cNvSpPr/>
          <p:nvPr/>
        </p:nvSpPr>
        <p:spPr>
          <a:xfrm>
            <a:off x="5577840" y="1588770"/>
            <a:ext cx="0" cy="262890"/>
          </a:xfrm>
          <a:custGeom>
            <a:avLst/>
            <a:gdLst>
              <a:gd name="connsiteX0" fmla="*/ 0 w 0"/>
              <a:gd name="connsiteY0" fmla="*/ 0 h 262890"/>
              <a:gd name="connsiteX1" fmla="*/ 0 w 0"/>
              <a:gd name="connsiteY1" fmla="*/ 262890 h 262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62890">
                <a:moveTo>
                  <a:pt x="0" y="0"/>
                </a:moveTo>
                <a:lnTo>
                  <a:pt x="0" y="262890"/>
                </a:lnTo>
              </a:path>
            </a:pathLst>
          </a:custGeom>
          <a:noFill/>
          <a:ln w="28575"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421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9">
        <p14:ferris dir="l"/>
      </p:transition>
    </mc:Choice>
    <mc:Fallback xmlns="">
      <p:transition spd="slow" advTm="96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20" grpId="0" animBg="1"/>
      <p:bldP spid="30" grpId="0" animBg="1"/>
      <p:bldP spid="32" grpId="0" animBg="1"/>
      <p:bldP spid="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A899-C227-9243-B98C-C7A5269BA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618" y="1812246"/>
            <a:ext cx="8169311" cy="645344"/>
          </a:xfrm>
          <a:noFill/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en-US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bn-IN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শিক্ষার্থীরা--- 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953C8-13F1-E646-AF07-C17B0804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122" y="2340345"/>
            <a:ext cx="5936159" cy="1963883"/>
          </a:xfrm>
          <a:noFill/>
          <a:ln w="57150">
            <a:noFill/>
          </a:ln>
          <a:scene3d>
            <a:camera prst="perspectiveRelaxedModerately"/>
            <a:lightRig rig="threePt" dir="t"/>
          </a:scene3d>
        </p:spPr>
        <p:txBody>
          <a:bodyPr anchor="ctr"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অনলাইন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অনুসন্ধান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ভার্চুয়াল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ক্লাস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নিরাপদে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8D742F-EC42-69D1-A1AB-8BD5CCABC348}"/>
              </a:ext>
            </a:extLst>
          </p:cNvPr>
          <p:cNvSpPr txBox="1"/>
          <p:nvPr/>
        </p:nvSpPr>
        <p:spPr>
          <a:xfrm>
            <a:off x="997755" y="1040928"/>
            <a:ext cx="143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শিখনফলঃ</a:t>
            </a:r>
            <a:endParaRPr lang="en-GB" sz="2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2260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808">
        <p15:prstTrans prst="airplane"/>
      </p:transition>
    </mc:Choice>
    <mc:Fallback xmlns="">
      <p:transition spd="slow" advTm="98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230F86A-6060-28D3-2CB2-FBB5AE182838}"/>
              </a:ext>
            </a:extLst>
          </p:cNvPr>
          <p:cNvGrpSpPr/>
          <p:nvPr/>
        </p:nvGrpSpPr>
        <p:grpSpPr>
          <a:xfrm>
            <a:off x="4059936" y="621792"/>
            <a:ext cx="2036064" cy="768096"/>
            <a:chOff x="1371600" y="743712"/>
            <a:chExt cx="2036064" cy="768096"/>
          </a:xfrm>
        </p:grpSpPr>
        <p:sp>
          <p:nvSpPr>
            <p:cNvPr id="4" name="Callout: Double Bent Line 3">
              <a:extLst>
                <a:ext uri="{FF2B5EF4-FFF2-40B4-BE49-F238E27FC236}">
                  <a16:creationId xmlns:a16="http://schemas.microsoft.com/office/drawing/2014/main" id="{DF8F7F34-DBAE-2973-042E-27C3D4B12892}"/>
                </a:ext>
              </a:extLst>
            </p:cNvPr>
            <p:cNvSpPr/>
            <p:nvPr/>
          </p:nvSpPr>
          <p:spPr>
            <a:xfrm>
              <a:off x="1371600" y="743712"/>
              <a:ext cx="2036064" cy="768096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255820"/>
                <a:gd name="adj8" fmla="val 79092"/>
              </a:avLst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rgbClr val="00B0F0"/>
              </a:solidFill>
              <a:headEnd type="diamond" w="med" len="med"/>
              <a:tailEnd type="diamond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AC9B44-F19A-0875-AB5D-06F1D1E2409C}"/>
                </a:ext>
              </a:extLst>
            </p:cNvPr>
            <p:cNvSpPr txBox="1"/>
            <p:nvPr/>
          </p:nvSpPr>
          <p:spPr>
            <a:xfrm>
              <a:off x="1475232" y="1050143"/>
              <a:ext cx="18653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24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ইন্টারনেট</a:t>
              </a:r>
              <a:r>
                <a:rPr lang="en-GB" sz="24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24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</a:t>
              </a:r>
              <a:r>
                <a:rPr lang="en-GB" sz="24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?</a:t>
              </a:r>
              <a:endParaRPr lang="en-GB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A8CA888-6136-E017-C702-46A7B92DC6C9}"/>
              </a:ext>
            </a:extLst>
          </p:cNvPr>
          <p:cNvGrpSpPr/>
          <p:nvPr/>
        </p:nvGrpSpPr>
        <p:grpSpPr>
          <a:xfrm>
            <a:off x="664464" y="2417064"/>
            <a:ext cx="10863072" cy="1118616"/>
            <a:chOff x="664464" y="2417064"/>
            <a:chExt cx="10863072" cy="1118616"/>
          </a:xfrm>
        </p:grpSpPr>
        <p:sp>
          <p:nvSpPr>
            <p:cNvPr id="7" name="Rectangle: Folded Corner 6">
              <a:extLst>
                <a:ext uri="{FF2B5EF4-FFF2-40B4-BE49-F238E27FC236}">
                  <a16:creationId xmlns:a16="http://schemas.microsoft.com/office/drawing/2014/main" id="{854B4AFB-B93A-7557-A1E0-FE42540C1D8B}"/>
                </a:ext>
              </a:extLst>
            </p:cNvPr>
            <p:cNvSpPr/>
            <p:nvPr/>
          </p:nvSpPr>
          <p:spPr>
            <a:xfrm>
              <a:off x="664464" y="2417064"/>
              <a:ext cx="10863072" cy="1118616"/>
            </a:xfrm>
            <a:prstGeom prst="foldedCorner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accent6"/>
              </a:solidFill>
            </a:ln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989FF3-4C1A-64B1-9B4F-28F04F2C646F}"/>
                </a:ext>
              </a:extLst>
            </p:cNvPr>
            <p:cNvSpPr txBox="1"/>
            <p:nvPr/>
          </p:nvSpPr>
          <p:spPr>
            <a:xfrm>
              <a:off x="975360" y="2782669"/>
              <a:ext cx="104485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ইন্টারনেট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হলো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বিশ্বের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অসংখ্য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কম্পিউটার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ও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মোবাইল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ডিভাইসের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সমন্বয়ে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গঠিত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একটি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বৈশ্বিক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নেটওয়ার্ক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,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মাধ্যমে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তথ্য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আদান-প্রদান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  <a:p>
              <a:endParaRPr lang="en-GB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6018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">
            <a:extLst>
              <a:ext uri="{FF2B5EF4-FFF2-40B4-BE49-F238E27FC236}">
                <a16:creationId xmlns:a16="http://schemas.microsoft.com/office/drawing/2014/main" id="{83F20FD7-4A6D-B59A-B947-EE1687E3B1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67968" y="2510472"/>
            <a:ext cx="3437255" cy="183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Image">
            <a:extLst>
              <a:ext uri="{FF2B5EF4-FFF2-40B4-BE49-F238E27FC236}">
                <a16:creationId xmlns:a16="http://schemas.microsoft.com/office/drawing/2014/main" id="{1C45AA3A-6319-949C-2094-193D0CF252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803" y="2510472"/>
            <a:ext cx="294322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Image">
            <a:extLst>
              <a:ext uri="{FF2B5EF4-FFF2-40B4-BE49-F238E27FC236}">
                <a16:creationId xmlns:a16="http://schemas.microsoft.com/office/drawing/2014/main" id="{9FC0B6F8-34AF-2E73-E302-76F631A3B5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296" y="2510472"/>
            <a:ext cx="2876424" cy="1857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C81ADBD-BA90-4A8A-C00D-269257A948CE}"/>
              </a:ext>
            </a:extLst>
          </p:cNvPr>
          <p:cNvGrpSpPr/>
          <p:nvPr/>
        </p:nvGrpSpPr>
        <p:grpSpPr>
          <a:xfrm>
            <a:off x="1706879" y="862375"/>
            <a:ext cx="2767584" cy="377952"/>
            <a:chOff x="1706879" y="862375"/>
            <a:chExt cx="2767584" cy="377952"/>
          </a:xfrm>
        </p:grpSpPr>
        <p:sp>
          <p:nvSpPr>
            <p:cNvPr id="11" name="Callout: Double Bent Line 10">
              <a:extLst>
                <a:ext uri="{FF2B5EF4-FFF2-40B4-BE49-F238E27FC236}">
                  <a16:creationId xmlns:a16="http://schemas.microsoft.com/office/drawing/2014/main" id="{A6E8016A-6177-BBB9-6E57-12892474CCA1}"/>
                </a:ext>
              </a:extLst>
            </p:cNvPr>
            <p:cNvSpPr/>
            <p:nvPr/>
          </p:nvSpPr>
          <p:spPr>
            <a:xfrm>
              <a:off x="1706880" y="862375"/>
              <a:ext cx="2767583" cy="377952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403285"/>
                <a:gd name="adj8" fmla="val 65886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accent6"/>
              </a:solidFill>
              <a:headEnd type="diamond" w="med" len="med"/>
              <a:tailEnd type="diamond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CB2525-8DED-07D7-F975-49B88FFF0F0E}"/>
                </a:ext>
              </a:extLst>
            </p:cNvPr>
            <p:cNvSpPr txBox="1"/>
            <p:nvPr/>
          </p:nvSpPr>
          <p:spPr>
            <a:xfrm>
              <a:off x="1706879" y="862375"/>
              <a:ext cx="27675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শিক্ষায়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ইন্টারনেটের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ব্যবহারের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চিত্র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96395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43000F2-2485-4203-5B62-37427A679885}"/>
              </a:ext>
            </a:extLst>
          </p:cNvPr>
          <p:cNvGrpSpPr/>
          <p:nvPr/>
        </p:nvGrpSpPr>
        <p:grpSpPr>
          <a:xfrm>
            <a:off x="6632922" y="4357968"/>
            <a:ext cx="3257864" cy="720000"/>
            <a:chOff x="6632922" y="4357968"/>
            <a:chExt cx="3257864" cy="7200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BBDA3BB-0440-ACA9-9150-1B6510E8B2E9}"/>
                </a:ext>
              </a:extLst>
            </p:cNvPr>
            <p:cNvSpPr/>
            <p:nvPr/>
          </p:nvSpPr>
          <p:spPr>
            <a:xfrm>
              <a:off x="6632922" y="4357968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56DE92-FA57-7536-7160-049CC03A753A}"/>
                </a:ext>
              </a:extLst>
            </p:cNvPr>
            <p:cNvSpPr txBox="1"/>
            <p:nvPr/>
          </p:nvSpPr>
          <p:spPr>
            <a:xfrm>
              <a:off x="7352922" y="4438650"/>
              <a:ext cx="25007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উদাহরণ</a:t>
              </a:r>
              <a:r>
                <a:rPr lang="en-GB" sz="14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: </a:t>
              </a:r>
              <a:r>
                <a:rPr lang="en-GB" sz="14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Zoom,Google,Meet</a:t>
              </a:r>
              <a:r>
                <a:rPr lang="en-GB" sz="14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, Microsoft Teams</a:t>
              </a:r>
              <a:endParaRPr lang="en-GB" sz="7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1FF11B9-7288-0191-7D0F-AEC9C9CBF198}"/>
              </a:ext>
            </a:extLst>
          </p:cNvPr>
          <p:cNvGrpSpPr/>
          <p:nvPr/>
        </p:nvGrpSpPr>
        <p:grpSpPr>
          <a:xfrm>
            <a:off x="7115174" y="3268162"/>
            <a:ext cx="3257864" cy="736832"/>
            <a:chOff x="7115174" y="3268162"/>
            <a:chExt cx="3257864" cy="73683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22B6EE8-E6CA-3391-924F-750DDF5082CD}"/>
                </a:ext>
              </a:extLst>
            </p:cNvPr>
            <p:cNvSpPr/>
            <p:nvPr/>
          </p:nvSpPr>
          <p:spPr>
            <a:xfrm>
              <a:off x="7115174" y="3268162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6BD387-F428-CD79-9378-62A52416E6A2}"/>
                </a:ext>
              </a:extLst>
            </p:cNvPr>
            <p:cNvSpPr txBox="1"/>
            <p:nvPr/>
          </p:nvSpPr>
          <p:spPr>
            <a:xfrm>
              <a:off x="7787401" y="3285951"/>
              <a:ext cx="2537864" cy="719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লাইভ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ক্লাস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ও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রেকর্ড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ক্লাস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দেখা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5D9E80-7BC1-568F-EB77-CB0FC6678153}"/>
              </a:ext>
            </a:extLst>
          </p:cNvPr>
          <p:cNvGrpSpPr/>
          <p:nvPr/>
        </p:nvGrpSpPr>
        <p:grpSpPr>
          <a:xfrm>
            <a:off x="7115174" y="2178356"/>
            <a:ext cx="3257864" cy="730055"/>
            <a:chOff x="7115174" y="2178356"/>
            <a:chExt cx="3257864" cy="73005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6A59252-8EB1-A364-D295-1C198C02CAB4}"/>
                </a:ext>
              </a:extLst>
            </p:cNvPr>
            <p:cNvSpPr/>
            <p:nvPr/>
          </p:nvSpPr>
          <p:spPr>
            <a:xfrm>
              <a:off x="7115174" y="2178356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DAF3E6-C64B-C152-31AF-4E034BBBF4C0}"/>
                </a:ext>
              </a:extLst>
            </p:cNvPr>
            <p:cNvSpPr txBox="1"/>
            <p:nvPr/>
          </p:nvSpPr>
          <p:spPr>
            <a:xfrm>
              <a:off x="7835174" y="2189368"/>
              <a:ext cx="2381722" cy="719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শিক্ষক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ও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শিক্ষার্থী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একই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সময়ে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যুক্ত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হতে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পারে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Block Arc 12">
            <a:extLst>
              <a:ext uri="{FF2B5EF4-FFF2-40B4-BE49-F238E27FC236}">
                <a16:creationId xmlns:a16="http://schemas.microsoft.com/office/drawing/2014/main" id="{61B7DB9D-2EFD-0385-430A-DF9323A9EFD8}"/>
              </a:ext>
            </a:extLst>
          </p:cNvPr>
          <p:cNvSpPr/>
          <p:nvPr/>
        </p:nvSpPr>
        <p:spPr>
          <a:xfrm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4243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B42B8C9-6634-6714-9813-5D2F2715C6C8}"/>
              </a:ext>
            </a:extLst>
          </p:cNvPr>
          <p:cNvSpPr/>
          <p:nvPr/>
        </p:nvSpPr>
        <p:spPr>
          <a:xfrm rot="2579249"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2DD26BD9-6D1A-A810-B637-8EBD9621411D}"/>
              </a:ext>
            </a:extLst>
          </p:cNvPr>
          <p:cNvSpPr/>
          <p:nvPr/>
        </p:nvSpPr>
        <p:spPr>
          <a:xfrm rot="5170643"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Block Arc 15">
            <a:extLst>
              <a:ext uri="{FF2B5EF4-FFF2-40B4-BE49-F238E27FC236}">
                <a16:creationId xmlns:a16="http://schemas.microsoft.com/office/drawing/2014/main" id="{5EC22AE3-3741-701E-0FB9-9BB57B011BEA}"/>
              </a:ext>
            </a:extLst>
          </p:cNvPr>
          <p:cNvSpPr/>
          <p:nvPr/>
        </p:nvSpPr>
        <p:spPr>
          <a:xfrm rot="7719057">
            <a:off x="2214041" y="2089533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6DA2A937-9229-3FD9-7DC4-1C0C55CEF599}"/>
              </a:ext>
            </a:extLst>
          </p:cNvPr>
          <p:cNvSpPr/>
          <p:nvPr/>
        </p:nvSpPr>
        <p:spPr>
          <a:xfrm>
            <a:off x="1560832" y="1444788"/>
            <a:ext cx="3960000" cy="3960000"/>
          </a:xfrm>
          <a:prstGeom prst="arc">
            <a:avLst>
              <a:gd name="adj1" fmla="val 16200000"/>
              <a:gd name="adj2" fmla="val 5213675"/>
            </a:avLst>
          </a:prstGeom>
          <a:ln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1584F86-6915-0C5D-09EB-54B8599BD510}"/>
              </a:ext>
            </a:extLst>
          </p:cNvPr>
          <p:cNvSpPr/>
          <p:nvPr/>
        </p:nvSpPr>
        <p:spPr>
          <a:xfrm>
            <a:off x="7076926" y="2176684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306246B-5683-51B1-0B6F-787902DD967B}"/>
              </a:ext>
            </a:extLst>
          </p:cNvPr>
          <p:cNvSpPr/>
          <p:nvPr/>
        </p:nvSpPr>
        <p:spPr>
          <a:xfrm>
            <a:off x="7067401" y="3283868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97CBFB-CA04-9271-2F52-BE182D4C372F}"/>
              </a:ext>
            </a:extLst>
          </p:cNvPr>
          <p:cNvSpPr/>
          <p:nvPr/>
        </p:nvSpPr>
        <p:spPr>
          <a:xfrm>
            <a:off x="6564085" y="4357968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04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342F66-3B1F-AB89-255C-EAD561CAFBAD}"/>
              </a:ext>
            </a:extLst>
          </p:cNvPr>
          <p:cNvGrpSpPr/>
          <p:nvPr/>
        </p:nvGrpSpPr>
        <p:grpSpPr>
          <a:xfrm>
            <a:off x="6611858" y="1088550"/>
            <a:ext cx="3257864" cy="720000"/>
            <a:chOff x="6611858" y="1088550"/>
            <a:chExt cx="3257864" cy="7200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B67854-9D83-FE82-120F-7B2A8CBD02AE}"/>
                </a:ext>
              </a:extLst>
            </p:cNvPr>
            <p:cNvSpPr/>
            <p:nvPr/>
          </p:nvSpPr>
          <p:spPr>
            <a:xfrm>
              <a:off x="6611858" y="1088550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15608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B5EEA3-8922-6B67-A29C-243BCDE289BE}"/>
                </a:ext>
              </a:extLst>
            </p:cNvPr>
            <p:cNvSpPr txBox="1"/>
            <p:nvPr/>
          </p:nvSpPr>
          <p:spPr>
            <a:xfrm>
              <a:off x="7407909" y="1244541"/>
              <a:ext cx="2095499" cy="40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solidFill>
                    <a:srgbClr val="FFFF00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ঘরে</a:t>
              </a:r>
              <a:r>
                <a:rPr lang="en-GB" sz="1800" b="1" kern="100" dirty="0">
                  <a:solidFill>
                    <a:srgbClr val="FFFF00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solidFill>
                    <a:srgbClr val="FFFF00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বসেই</a:t>
              </a:r>
              <a:r>
                <a:rPr lang="en-GB" sz="1800" b="1" kern="100" dirty="0">
                  <a:solidFill>
                    <a:srgbClr val="FFFF00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solidFill>
                    <a:srgbClr val="FFFF00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ক্লাস</a:t>
              </a:r>
              <a:r>
                <a:rPr lang="en-GB" sz="1800" b="1" kern="100" dirty="0">
                  <a:solidFill>
                    <a:srgbClr val="FFFF00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solidFill>
                    <a:srgbClr val="FFFF00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করা</a:t>
              </a:r>
              <a:r>
                <a:rPr lang="en-GB" sz="1800" b="1" kern="100" dirty="0">
                  <a:solidFill>
                    <a:srgbClr val="FFFF00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solidFill>
                    <a:srgbClr val="FFFF00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solidFill>
                    <a:srgbClr val="FFFF00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solidFill>
                  <a:srgbClr val="FFFF00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52FBC9-ADF0-B7A8-BD18-27369F1377A8}"/>
              </a:ext>
            </a:extLst>
          </p:cNvPr>
          <p:cNvGrpSpPr/>
          <p:nvPr/>
        </p:nvGrpSpPr>
        <p:grpSpPr>
          <a:xfrm>
            <a:off x="2314575" y="2169000"/>
            <a:ext cx="2520000" cy="2520000"/>
            <a:chOff x="2314575" y="2169000"/>
            <a:chExt cx="2520000" cy="252000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F23AF01-7A90-9CE3-A8A3-BD197ABE1C34}"/>
                </a:ext>
              </a:extLst>
            </p:cNvPr>
            <p:cNvSpPr/>
            <p:nvPr/>
          </p:nvSpPr>
          <p:spPr>
            <a:xfrm>
              <a:off x="2314575" y="2169000"/>
              <a:ext cx="2520000" cy="25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D18044-2B67-85AE-45DD-C2A78F741DCA}"/>
                </a:ext>
              </a:extLst>
            </p:cNvPr>
            <p:cNvSpPr txBox="1"/>
            <p:nvPr/>
          </p:nvSpPr>
          <p:spPr>
            <a:xfrm>
              <a:off x="2711548" y="3095291"/>
              <a:ext cx="1746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অনলাইন</a:t>
              </a:r>
              <a:r>
                <a:rPr lang="en-GB" sz="20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ক্লাস</a:t>
              </a:r>
              <a:r>
                <a:rPr lang="en-GB" sz="20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করা</a:t>
              </a:r>
              <a:endParaRPr lang="en-GB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4950717-E372-080B-CA9F-B44FA532819F}"/>
              </a:ext>
            </a:extLst>
          </p:cNvPr>
          <p:cNvSpPr/>
          <p:nvPr/>
        </p:nvSpPr>
        <p:spPr>
          <a:xfrm>
            <a:off x="4457700" y="1325880"/>
            <a:ext cx="2148840" cy="320040"/>
          </a:xfrm>
          <a:custGeom>
            <a:avLst/>
            <a:gdLst>
              <a:gd name="connsiteX0" fmla="*/ 0 w 2148840"/>
              <a:gd name="connsiteY0" fmla="*/ 320040 h 320040"/>
              <a:gd name="connsiteX1" fmla="*/ 160020 w 2148840"/>
              <a:gd name="connsiteY1" fmla="*/ 0 h 320040"/>
              <a:gd name="connsiteX2" fmla="*/ 2148840 w 2148840"/>
              <a:gd name="connsiteY2" fmla="*/ 38100 h 320040"/>
              <a:gd name="connsiteX3" fmla="*/ 2148840 w 2148840"/>
              <a:gd name="connsiteY3" fmla="*/ 38100 h 3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840" h="320040">
                <a:moveTo>
                  <a:pt x="0" y="320040"/>
                </a:moveTo>
                <a:lnTo>
                  <a:pt x="160020" y="0"/>
                </a:lnTo>
                <a:lnTo>
                  <a:pt x="2148840" y="38100"/>
                </a:lnTo>
                <a:lnTo>
                  <a:pt x="2148840" y="381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991269A-50AA-6E25-F199-CF74D1543366}"/>
              </a:ext>
            </a:extLst>
          </p:cNvPr>
          <p:cNvSpPr/>
          <p:nvPr/>
        </p:nvSpPr>
        <p:spPr>
          <a:xfrm>
            <a:off x="5316855" y="2548890"/>
            <a:ext cx="1790700" cy="106680"/>
          </a:xfrm>
          <a:custGeom>
            <a:avLst/>
            <a:gdLst>
              <a:gd name="connsiteX0" fmla="*/ 0 w 1790700"/>
              <a:gd name="connsiteY0" fmla="*/ 0 h 106680"/>
              <a:gd name="connsiteX1" fmla="*/ 236220 w 1790700"/>
              <a:gd name="connsiteY1" fmla="*/ 106680 h 106680"/>
              <a:gd name="connsiteX2" fmla="*/ 1790700 w 1790700"/>
              <a:gd name="connsiteY2" fmla="*/ 9144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0700" h="106680">
                <a:moveTo>
                  <a:pt x="0" y="0"/>
                </a:moveTo>
                <a:lnTo>
                  <a:pt x="236220" y="106680"/>
                </a:lnTo>
                <a:lnTo>
                  <a:pt x="1790700" y="9144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D41C80D-1974-2A76-8E72-A6F9EF3B8670}"/>
              </a:ext>
            </a:extLst>
          </p:cNvPr>
          <p:cNvSpPr/>
          <p:nvPr/>
        </p:nvSpPr>
        <p:spPr>
          <a:xfrm>
            <a:off x="5509292" y="3518535"/>
            <a:ext cx="1607787" cy="188596"/>
          </a:xfrm>
          <a:custGeom>
            <a:avLst/>
            <a:gdLst>
              <a:gd name="connsiteX0" fmla="*/ 0 w 1584960"/>
              <a:gd name="connsiteY0" fmla="*/ 243840 h 243840"/>
              <a:gd name="connsiteX1" fmla="*/ 205740 w 1584960"/>
              <a:gd name="connsiteY1" fmla="*/ 0 h 243840"/>
              <a:gd name="connsiteX2" fmla="*/ 1584960 w 1584960"/>
              <a:gd name="connsiteY2" fmla="*/ 22860 h 2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4960" h="243840">
                <a:moveTo>
                  <a:pt x="0" y="243840"/>
                </a:moveTo>
                <a:lnTo>
                  <a:pt x="205740" y="0"/>
                </a:lnTo>
                <a:lnTo>
                  <a:pt x="1584960" y="2286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5974054-0D5D-373E-65E1-FC5C9B62E65D}"/>
              </a:ext>
            </a:extLst>
          </p:cNvPr>
          <p:cNvSpPr/>
          <p:nvPr/>
        </p:nvSpPr>
        <p:spPr>
          <a:xfrm rot="21179521" flipV="1">
            <a:off x="4920004" y="4822375"/>
            <a:ext cx="1680268" cy="188596"/>
          </a:xfrm>
          <a:custGeom>
            <a:avLst/>
            <a:gdLst>
              <a:gd name="connsiteX0" fmla="*/ 0 w 1691640"/>
              <a:gd name="connsiteY0" fmla="*/ 266700 h 266700"/>
              <a:gd name="connsiteX1" fmla="*/ 403860 w 1691640"/>
              <a:gd name="connsiteY1" fmla="*/ 7620 h 266700"/>
              <a:gd name="connsiteX2" fmla="*/ 1691640 w 1691640"/>
              <a:gd name="connsiteY2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1640" h="266700">
                <a:moveTo>
                  <a:pt x="0" y="266700"/>
                </a:moveTo>
                <a:lnTo>
                  <a:pt x="403860" y="7620"/>
                </a:lnTo>
                <a:lnTo>
                  <a:pt x="1691640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67BA1D-BD2D-4203-7FD6-DF7CC49F7954}"/>
              </a:ext>
            </a:extLst>
          </p:cNvPr>
          <p:cNvSpPr/>
          <p:nvPr/>
        </p:nvSpPr>
        <p:spPr>
          <a:xfrm>
            <a:off x="4391025" y="1622161"/>
            <a:ext cx="115295" cy="115295"/>
          </a:xfrm>
          <a:prstGeom prst="ellipse">
            <a:avLst/>
          </a:prstGeom>
          <a:solidFill>
            <a:srgbClr val="0E47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93F8920-A24E-A5F8-22B8-E3AB4565CE4B}"/>
              </a:ext>
            </a:extLst>
          </p:cNvPr>
          <p:cNvSpPr/>
          <p:nvPr/>
        </p:nvSpPr>
        <p:spPr>
          <a:xfrm>
            <a:off x="5268791" y="2523129"/>
            <a:ext cx="115295" cy="115295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A0B7403-B144-FB67-5D5B-17A1E67900CB}"/>
              </a:ext>
            </a:extLst>
          </p:cNvPr>
          <p:cNvSpPr/>
          <p:nvPr/>
        </p:nvSpPr>
        <p:spPr>
          <a:xfrm>
            <a:off x="5451955" y="3650091"/>
            <a:ext cx="115295" cy="115295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63E870D-84AB-FBB0-FB75-A8B8EA2E79C7}"/>
              </a:ext>
            </a:extLst>
          </p:cNvPr>
          <p:cNvSpPr/>
          <p:nvPr/>
        </p:nvSpPr>
        <p:spPr>
          <a:xfrm>
            <a:off x="4809278" y="4849649"/>
            <a:ext cx="115295" cy="11529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6A27234-CF6C-E475-A508-9D51F4C27B08}"/>
              </a:ext>
            </a:extLst>
          </p:cNvPr>
          <p:cNvSpPr/>
          <p:nvPr/>
        </p:nvSpPr>
        <p:spPr>
          <a:xfrm>
            <a:off x="6594822" y="1085375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357699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08342F66-3B1F-AB89-255C-EAD561CAFBAD}"/>
              </a:ext>
            </a:extLst>
          </p:cNvPr>
          <p:cNvGrpSpPr/>
          <p:nvPr/>
        </p:nvGrpSpPr>
        <p:grpSpPr>
          <a:xfrm>
            <a:off x="8551590" y="5642512"/>
            <a:ext cx="3437210" cy="719043"/>
            <a:chOff x="6611858" y="1077997"/>
            <a:chExt cx="3257865" cy="799386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B67854-9D83-FE82-120F-7B2A8CBD02AE}"/>
                </a:ext>
              </a:extLst>
            </p:cNvPr>
            <p:cNvSpPr/>
            <p:nvPr/>
          </p:nvSpPr>
          <p:spPr>
            <a:xfrm>
              <a:off x="6611858" y="1088550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15608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B5EEA3-8922-6B67-A29C-243BCDE289BE}"/>
                </a:ext>
              </a:extLst>
            </p:cNvPr>
            <p:cNvSpPr txBox="1"/>
            <p:nvPr/>
          </p:nvSpPr>
          <p:spPr>
            <a:xfrm>
              <a:off x="7220146" y="1077997"/>
              <a:ext cx="2649577" cy="799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যেকোনো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বিষয়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সম্পর্কে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দ্রুত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তথ্য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পাওয়া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5D9E80-7BC1-568F-EB77-CB0FC6678153}"/>
              </a:ext>
            </a:extLst>
          </p:cNvPr>
          <p:cNvGrpSpPr/>
          <p:nvPr/>
        </p:nvGrpSpPr>
        <p:grpSpPr>
          <a:xfrm>
            <a:off x="4354872" y="5660169"/>
            <a:ext cx="3800128" cy="728252"/>
            <a:chOff x="7115174" y="2178356"/>
            <a:chExt cx="3257864" cy="75980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6A59252-8EB1-A364-D295-1C198C02CAB4}"/>
                </a:ext>
              </a:extLst>
            </p:cNvPr>
            <p:cNvSpPr/>
            <p:nvPr/>
          </p:nvSpPr>
          <p:spPr>
            <a:xfrm>
              <a:off x="7115174" y="2178356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DAF3E6-C64B-C152-31AF-4E034BBBF4C0}"/>
                </a:ext>
              </a:extLst>
            </p:cNvPr>
            <p:cNvSpPr txBox="1"/>
            <p:nvPr/>
          </p:nvSpPr>
          <p:spPr>
            <a:xfrm>
              <a:off x="7736676" y="2189368"/>
              <a:ext cx="2636362" cy="748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ছবি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,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ভিডিও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ও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গবেষণামূলক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তথ্য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সংগ্রহ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1FF11B9-7288-0191-7D0F-AEC9C9CBF198}"/>
              </a:ext>
            </a:extLst>
          </p:cNvPr>
          <p:cNvGrpSpPr/>
          <p:nvPr/>
        </p:nvGrpSpPr>
        <p:grpSpPr>
          <a:xfrm>
            <a:off x="649443" y="5611331"/>
            <a:ext cx="2933693" cy="691789"/>
            <a:chOff x="7115174" y="3268162"/>
            <a:chExt cx="3257864" cy="7200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22B6EE8-E6CA-3391-924F-750DDF5082CD}"/>
                </a:ext>
              </a:extLst>
            </p:cNvPr>
            <p:cNvSpPr/>
            <p:nvPr/>
          </p:nvSpPr>
          <p:spPr>
            <a:xfrm>
              <a:off x="7115174" y="3268162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6BD387-F428-CD79-9378-62A52416E6A2}"/>
                </a:ext>
              </a:extLst>
            </p:cNvPr>
            <p:cNvSpPr txBox="1"/>
            <p:nvPr/>
          </p:nvSpPr>
          <p:spPr>
            <a:xfrm>
              <a:off x="7778221" y="3404350"/>
              <a:ext cx="2537864" cy="416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পড়াশোনা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আরও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সহজ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হয়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Block Arc 12">
            <a:extLst>
              <a:ext uri="{FF2B5EF4-FFF2-40B4-BE49-F238E27FC236}">
                <a16:creationId xmlns:a16="http://schemas.microsoft.com/office/drawing/2014/main" id="{61B7DB9D-2EFD-0385-430A-DF9323A9EFD8}"/>
              </a:ext>
            </a:extLst>
          </p:cNvPr>
          <p:cNvSpPr/>
          <p:nvPr/>
        </p:nvSpPr>
        <p:spPr>
          <a:xfrm rot="5084757">
            <a:off x="4703152" y="390770"/>
            <a:ext cx="2734894" cy="2697002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4243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B42B8C9-6634-6714-9813-5D2F2715C6C8}"/>
              </a:ext>
            </a:extLst>
          </p:cNvPr>
          <p:cNvSpPr/>
          <p:nvPr/>
        </p:nvSpPr>
        <p:spPr>
          <a:xfrm rot="7592594">
            <a:off x="4705196" y="414192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2DD26BD9-6D1A-A810-B637-8EBD9621411D}"/>
              </a:ext>
            </a:extLst>
          </p:cNvPr>
          <p:cNvSpPr/>
          <p:nvPr/>
        </p:nvSpPr>
        <p:spPr>
          <a:xfrm rot="10265108">
            <a:off x="4719278" y="401732"/>
            <a:ext cx="2700000" cy="2700000"/>
          </a:xfrm>
          <a:prstGeom prst="blockArc">
            <a:avLst>
              <a:gd name="adj1" fmla="val 16258449"/>
              <a:gd name="adj2" fmla="val 20761849"/>
              <a:gd name="adj3" fmla="val 4285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6DA2A937-9229-3FD9-7DC4-1C0C55CEF599}"/>
              </a:ext>
            </a:extLst>
          </p:cNvPr>
          <p:cNvSpPr/>
          <p:nvPr/>
        </p:nvSpPr>
        <p:spPr>
          <a:xfrm rot="5400000">
            <a:off x="4075196" y="-319385"/>
            <a:ext cx="3960000" cy="3960000"/>
          </a:xfrm>
          <a:prstGeom prst="arc">
            <a:avLst>
              <a:gd name="adj1" fmla="val 16200000"/>
              <a:gd name="adj2" fmla="val 5213675"/>
            </a:avLst>
          </a:prstGeom>
          <a:ln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1584F86-6915-0C5D-09EB-54B8599BD510}"/>
              </a:ext>
            </a:extLst>
          </p:cNvPr>
          <p:cNvSpPr/>
          <p:nvPr/>
        </p:nvSpPr>
        <p:spPr>
          <a:xfrm>
            <a:off x="4334398" y="5642512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306246B-5683-51B1-0B6F-787902DD967B}"/>
              </a:ext>
            </a:extLst>
          </p:cNvPr>
          <p:cNvSpPr/>
          <p:nvPr/>
        </p:nvSpPr>
        <p:spPr>
          <a:xfrm>
            <a:off x="585633" y="5615614"/>
            <a:ext cx="671122" cy="67471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03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52FBC9-ADF0-B7A8-BD18-27369F1377A8}"/>
              </a:ext>
            </a:extLst>
          </p:cNvPr>
          <p:cNvGrpSpPr/>
          <p:nvPr/>
        </p:nvGrpSpPr>
        <p:grpSpPr>
          <a:xfrm>
            <a:off x="4809278" y="473325"/>
            <a:ext cx="2520000" cy="2520000"/>
            <a:chOff x="728979" y="260988"/>
            <a:chExt cx="2520000" cy="252000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F23AF01-7A90-9CE3-A8A3-BD197ABE1C34}"/>
                </a:ext>
              </a:extLst>
            </p:cNvPr>
            <p:cNvSpPr/>
            <p:nvPr/>
          </p:nvSpPr>
          <p:spPr>
            <a:xfrm>
              <a:off x="728979" y="260988"/>
              <a:ext cx="2520000" cy="25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D18044-2B67-85AE-45DD-C2A78F741DCA}"/>
                </a:ext>
              </a:extLst>
            </p:cNvPr>
            <p:cNvSpPr txBox="1"/>
            <p:nvPr/>
          </p:nvSpPr>
          <p:spPr>
            <a:xfrm>
              <a:off x="1352502" y="1293674"/>
              <a:ext cx="13748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তথ্য</a:t>
              </a:r>
              <a:r>
                <a:rPr lang="en-GB" sz="20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অনুসন্ধান</a:t>
              </a:r>
              <a:endParaRPr lang="en-GB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C067BA1D-BD2D-4203-7FD6-DF7CC49F7954}"/>
              </a:ext>
            </a:extLst>
          </p:cNvPr>
          <p:cNvSpPr/>
          <p:nvPr/>
        </p:nvSpPr>
        <p:spPr>
          <a:xfrm>
            <a:off x="7689868" y="2651124"/>
            <a:ext cx="115295" cy="115295"/>
          </a:xfrm>
          <a:prstGeom prst="ellipse">
            <a:avLst/>
          </a:prstGeom>
          <a:solidFill>
            <a:srgbClr val="0E47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93F8920-A24E-A5F8-22B8-E3AB4565CE4B}"/>
              </a:ext>
            </a:extLst>
          </p:cNvPr>
          <p:cNvSpPr/>
          <p:nvPr/>
        </p:nvSpPr>
        <p:spPr>
          <a:xfrm>
            <a:off x="6870624" y="3374481"/>
            <a:ext cx="115295" cy="115295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A0B7403-B144-FB67-5D5B-17A1E67900CB}"/>
              </a:ext>
            </a:extLst>
          </p:cNvPr>
          <p:cNvSpPr/>
          <p:nvPr/>
        </p:nvSpPr>
        <p:spPr>
          <a:xfrm>
            <a:off x="4636750" y="3057519"/>
            <a:ext cx="115295" cy="115295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6A27234-CF6C-E475-A508-9D51F4C27B08}"/>
              </a:ext>
            </a:extLst>
          </p:cNvPr>
          <p:cNvSpPr/>
          <p:nvPr/>
        </p:nvSpPr>
        <p:spPr>
          <a:xfrm>
            <a:off x="8447804" y="5590214"/>
            <a:ext cx="728645" cy="70888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01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4950717-E372-080B-CA9F-B44FA532819F}"/>
              </a:ext>
            </a:extLst>
          </p:cNvPr>
          <p:cNvSpPr/>
          <p:nvPr/>
        </p:nvSpPr>
        <p:spPr>
          <a:xfrm rot="3775664">
            <a:off x="7232168" y="3684183"/>
            <a:ext cx="3649388" cy="874381"/>
          </a:xfrm>
          <a:custGeom>
            <a:avLst/>
            <a:gdLst>
              <a:gd name="connsiteX0" fmla="*/ 0 w 2148840"/>
              <a:gd name="connsiteY0" fmla="*/ 320040 h 320040"/>
              <a:gd name="connsiteX1" fmla="*/ 160020 w 2148840"/>
              <a:gd name="connsiteY1" fmla="*/ 0 h 320040"/>
              <a:gd name="connsiteX2" fmla="*/ 2148840 w 2148840"/>
              <a:gd name="connsiteY2" fmla="*/ 38100 h 320040"/>
              <a:gd name="connsiteX3" fmla="*/ 2148840 w 2148840"/>
              <a:gd name="connsiteY3" fmla="*/ 38100 h 3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840" h="320040">
                <a:moveTo>
                  <a:pt x="0" y="320040"/>
                </a:moveTo>
                <a:lnTo>
                  <a:pt x="160020" y="0"/>
                </a:lnTo>
                <a:lnTo>
                  <a:pt x="2148840" y="38100"/>
                </a:lnTo>
                <a:lnTo>
                  <a:pt x="2148840" y="38100"/>
                </a:lnTo>
              </a:path>
            </a:pathLst>
          </a:custGeom>
          <a:noFill/>
          <a:ln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991269A-50AA-6E25-F199-CF74D1543366}"/>
              </a:ext>
            </a:extLst>
          </p:cNvPr>
          <p:cNvSpPr/>
          <p:nvPr/>
        </p:nvSpPr>
        <p:spPr>
          <a:xfrm rot="5881854">
            <a:off x="5388070" y="4346526"/>
            <a:ext cx="2263344" cy="407795"/>
          </a:xfrm>
          <a:custGeom>
            <a:avLst/>
            <a:gdLst>
              <a:gd name="connsiteX0" fmla="*/ 0 w 1790700"/>
              <a:gd name="connsiteY0" fmla="*/ 0 h 106680"/>
              <a:gd name="connsiteX1" fmla="*/ 236220 w 1790700"/>
              <a:gd name="connsiteY1" fmla="*/ 106680 h 106680"/>
              <a:gd name="connsiteX2" fmla="*/ 1790700 w 1790700"/>
              <a:gd name="connsiteY2" fmla="*/ 9144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0700" h="106680">
                <a:moveTo>
                  <a:pt x="0" y="0"/>
                </a:moveTo>
                <a:lnTo>
                  <a:pt x="236220" y="106680"/>
                </a:lnTo>
                <a:lnTo>
                  <a:pt x="1790700" y="91440"/>
                </a:lnTo>
              </a:path>
            </a:pathLst>
          </a:custGeom>
          <a:noFill/>
          <a:ln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D41C80D-1974-2A76-8E72-A6F9EF3B8670}"/>
              </a:ext>
            </a:extLst>
          </p:cNvPr>
          <p:cNvSpPr/>
          <p:nvPr/>
        </p:nvSpPr>
        <p:spPr>
          <a:xfrm rot="17653958" flipH="1">
            <a:off x="1938503" y="3850275"/>
            <a:ext cx="3134403" cy="996635"/>
          </a:xfrm>
          <a:custGeom>
            <a:avLst/>
            <a:gdLst>
              <a:gd name="connsiteX0" fmla="*/ 0 w 1584960"/>
              <a:gd name="connsiteY0" fmla="*/ 243840 h 243840"/>
              <a:gd name="connsiteX1" fmla="*/ 205740 w 1584960"/>
              <a:gd name="connsiteY1" fmla="*/ 0 h 243840"/>
              <a:gd name="connsiteX2" fmla="*/ 1584960 w 1584960"/>
              <a:gd name="connsiteY2" fmla="*/ 22860 h 2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4960" h="243840">
                <a:moveTo>
                  <a:pt x="0" y="243840"/>
                </a:moveTo>
                <a:lnTo>
                  <a:pt x="205740" y="0"/>
                </a:lnTo>
                <a:lnTo>
                  <a:pt x="1584960" y="22860"/>
                </a:lnTo>
              </a:path>
            </a:pathLst>
          </a:custGeom>
          <a:noFill/>
          <a:ln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62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32" grpId="0" animBg="1"/>
      <p:bldP spid="33" grpId="0" animBg="1"/>
      <p:bldP spid="34" grpId="0" animBg="1"/>
      <p:bldP spid="36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1FF11B9-7288-0191-7D0F-AEC9C9CBF198}"/>
              </a:ext>
            </a:extLst>
          </p:cNvPr>
          <p:cNvGrpSpPr/>
          <p:nvPr/>
        </p:nvGrpSpPr>
        <p:grpSpPr>
          <a:xfrm>
            <a:off x="7115174" y="3268162"/>
            <a:ext cx="3257864" cy="720000"/>
            <a:chOff x="7115174" y="3268162"/>
            <a:chExt cx="3257864" cy="7200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22B6EE8-E6CA-3391-924F-750DDF5082CD}"/>
                </a:ext>
              </a:extLst>
            </p:cNvPr>
            <p:cNvSpPr/>
            <p:nvPr/>
          </p:nvSpPr>
          <p:spPr>
            <a:xfrm>
              <a:off x="7115174" y="3268162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6BD387-F428-CD79-9378-62A52416E6A2}"/>
                </a:ext>
              </a:extLst>
            </p:cNvPr>
            <p:cNvSpPr txBox="1"/>
            <p:nvPr/>
          </p:nvSpPr>
          <p:spPr>
            <a:xfrm>
              <a:off x="7770933" y="3410980"/>
              <a:ext cx="2585637" cy="40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নতুন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নতুন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সহজে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পাওয়া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5D9E80-7BC1-568F-EB77-CB0FC6678153}"/>
              </a:ext>
            </a:extLst>
          </p:cNvPr>
          <p:cNvGrpSpPr/>
          <p:nvPr/>
        </p:nvGrpSpPr>
        <p:grpSpPr>
          <a:xfrm>
            <a:off x="7115174" y="2178356"/>
            <a:ext cx="3257864" cy="720000"/>
            <a:chOff x="7115174" y="2178356"/>
            <a:chExt cx="3257864" cy="720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6A59252-8EB1-A364-D295-1C198C02CAB4}"/>
                </a:ext>
              </a:extLst>
            </p:cNvPr>
            <p:cNvSpPr/>
            <p:nvPr/>
          </p:nvSpPr>
          <p:spPr>
            <a:xfrm>
              <a:off x="7115174" y="2178356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DAF3E6-C64B-C152-31AF-4E034BBBF4C0}"/>
                </a:ext>
              </a:extLst>
            </p:cNvPr>
            <p:cNvSpPr txBox="1"/>
            <p:nvPr/>
          </p:nvSpPr>
          <p:spPr>
            <a:xfrm>
              <a:off x="7804545" y="2314198"/>
              <a:ext cx="2381722" cy="40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400" b="1" kern="100" dirty="0"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P</a:t>
              </a:r>
              <a:r>
                <a:rPr lang="en-GB" sz="14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DF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ডাউনলোড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Block Arc 12">
            <a:extLst>
              <a:ext uri="{FF2B5EF4-FFF2-40B4-BE49-F238E27FC236}">
                <a16:creationId xmlns:a16="http://schemas.microsoft.com/office/drawing/2014/main" id="{61B7DB9D-2EFD-0385-430A-DF9323A9EFD8}"/>
              </a:ext>
            </a:extLst>
          </p:cNvPr>
          <p:cNvSpPr/>
          <p:nvPr/>
        </p:nvSpPr>
        <p:spPr>
          <a:xfrm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4243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B42B8C9-6634-6714-9813-5D2F2715C6C8}"/>
              </a:ext>
            </a:extLst>
          </p:cNvPr>
          <p:cNvSpPr/>
          <p:nvPr/>
        </p:nvSpPr>
        <p:spPr>
          <a:xfrm rot="2579249"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2DD26BD9-6D1A-A810-B637-8EBD9621411D}"/>
              </a:ext>
            </a:extLst>
          </p:cNvPr>
          <p:cNvSpPr/>
          <p:nvPr/>
        </p:nvSpPr>
        <p:spPr>
          <a:xfrm rot="5170643"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Block Arc 15">
            <a:extLst>
              <a:ext uri="{FF2B5EF4-FFF2-40B4-BE49-F238E27FC236}">
                <a16:creationId xmlns:a16="http://schemas.microsoft.com/office/drawing/2014/main" id="{5EC22AE3-3741-701E-0FB9-9BB57B011BEA}"/>
              </a:ext>
            </a:extLst>
          </p:cNvPr>
          <p:cNvSpPr/>
          <p:nvPr/>
        </p:nvSpPr>
        <p:spPr>
          <a:xfrm rot="7719057">
            <a:off x="2214041" y="2089533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6DA2A937-9229-3FD9-7DC4-1C0C55CEF599}"/>
              </a:ext>
            </a:extLst>
          </p:cNvPr>
          <p:cNvSpPr/>
          <p:nvPr/>
        </p:nvSpPr>
        <p:spPr>
          <a:xfrm>
            <a:off x="1560832" y="1444788"/>
            <a:ext cx="3960000" cy="3960000"/>
          </a:xfrm>
          <a:prstGeom prst="arc">
            <a:avLst>
              <a:gd name="adj1" fmla="val 16200000"/>
              <a:gd name="adj2" fmla="val 5213675"/>
            </a:avLst>
          </a:prstGeom>
          <a:ln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1584F86-6915-0C5D-09EB-54B8599BD510}"/>
              </a:ext>
            </a:extLst>
          </p:cNvPr>
          <p:cNvSpPr/>
          <p:nvPr/>
        </p:nvSpPr>
        <p:spPr>
          <a:xfrm>
            <a:off x="7076926" y="2176684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306246B-5683-51B1-0B6F-787902DD967B}"/>
              </a:ext>
            </a:extLst>
          </p:cNvPr>
          <p:cNvSpPr/>
          <p:nvPr/>
        </p:nvSpPr>
        <p:spPr>
          <a:xfrm>
            <a:off x="7067401" y="3283868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03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342F66-3B1F-AB89-255C-EAD561CAFBAD}"/>
              </a:ext>
            </a:extLst>
          </p:cNvPr>
          <p:cNvGrpSpPr/>
          <p:nvPr/>
        </p:nvGrpSpPr>
        <p:grpSpPr>
          <a:xfrm>
            <a:off x="6611858" y="1088550"/>
            <a:ext cx="3257864" cy="720000"/>
            <a:chOff x="6611858" y="1088550"/>
            <a:chExt cx="3257864" cy="7200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B67854-9D83-FE82-120F-7B2A8CBD02AE}"/>
                </a:ext>
              </a:extLst>
            </p:cNvPr>
            <p:cNvSpPr/>
            <p:nvPr/>
          </p:nvSpPr>
          <p:spPr>
            <a:xfrm>
              <a:off x="6611858" y="1088550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15608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B5EEA3-8922-6B67-A29C-243BCDE289BE}"/>
                </a:ext>
              </a:extLst>
            </p:cNvPr>
            <p:cNvSpPr txBox="1"/>
            <p:nvPr/>
          </p:nvSpPr>
          <p:spPr>
            <a:xfrm>
              <a:off x="7407909" y="1244541"/>
              <a:ext cx="2095499" cy="40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অনলাইনে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পড়া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52FBC9-ADF0-B7A8-BD18-27369F1377A8}"/>
              </a:ext>
            </a:extLst>
          </p:cNvPr>
          <p:cNvGrpSpPr/>
          <p:nvPr/>
        </p:nvGrpSpPr>
        <p:grpSpPr>
          <a:xfrm>
            <a:off x="2314575" y="2169000"/>
            <a:ext cx="2520000" cy="2520000"/>
            <a:chOff x="2314575" y="2169000"/>
            <a:chExt cx="2520000" cy="252000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F23AF01-7A90-9CE3-A8A3-BD197ABE1C34}"/>
                </a:ext>
              </a:extLst>
            </p:cNvPr>
            <p:cNvSpPr/>
            <p:nvPr/>
          </p:nvSpPr>
          <p:spPr>
            <a:xfrm>
              <a:off x="2314575" y="2169000"/>
              <a:ext cx="2520000" cy="25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D18044-2B67-85AE-45DD-C2A78F741DCA}"/>
                </a:ext>
              </a:extLst>
            </p:cNvPr>
            <p:cNvSpPr txBox="1"/>
            <p:nvPr/>
          </p:nvSpPr>
          <p:spPr>
            <a:xfrm>
              <a:off x="2457450" y="3095291"/>
              <a:ext cx="20002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ই-</a:t>
              </a:r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বুক</a:t>
              </a:r>
              <a:r>
                <a:rPr lang="en-GB" sz="20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ও </a:t>
              </a:r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ডিজিটাল</a:t>
              </a:r>
              <a:r>
                <a:rPr lang="en-GB" sz="20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লাইব্রেরি</a:t>
              </a:r>
              <a:endParaRPr lang="en-GB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4950717-E372-080B-CA9F-B44FA532819F}"/>
              </a:ext>
            </a:extLst>
          </p:cNvPr>
          <p:cNvSpPr/>
          <p:nvPr/>
        </p:nvSpPr>
        <p:spPr>
          <a:xfrm>
            <a:off x="4457700" y="1325880"/>
            <a:ext cx="2148840" cy="320040"/>
          </a:xfrm>
          <a:custGeom>
            <a:avLst/>
            <a:gdLst>
              <a:gd name="connsiteX0" fmla="*/ 0 w 2148840"/>
              <a:gd name="connsiteY0" fmla="*/ 320040 h 320040"/>
              <a:gd name="connsiteX1" fmla="*/ 160020 w 2148840"/>
              <a:gd name="connsiteY1" fmla="*/ 0 h 320040"/>
              <a:gd name="connsiteX2" fmla="*/ 2148840 w 2148840"/>
              <a:gd name="connsiteY2" fmla="*/ 38100 h 320040"/>
              <a:gd name="connsiteX3" fmla="*/ 2148840 w 2148840"/>
              <a:gd name="connsiteY3" fmla="*/ 38100 h 3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840" h="320040">
                <a:moveTo>
                  <a:pt x="0" y="320040"/>
                </a:moveTo>
                <a:lnTo>
                  <a:pt x="160020" y="0"/>
                </a:lnTo>
                <a:lnTo>
                  <a:pt x="2148840" y="38100"/>
                </a:lnTo>
                <a:lnTo>
                  <a:pt x="2148840" y="381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991269A-50AA-6E25-F199-CF74D1543366}"/>
              </a:ext>
            </a:extLst>
          </p:cNvPr>
          <p:cNvSpPr/>
          <p:nvPr/>
        </p:nvSpPr>
        <p:spPr>
          <a:xfrm>
            <a:off x="5316855" y="2548890"/>
            <a:ext cx="1790700" cy="106680"/>
          </a:xfrm>
          <a:custGeom>
            <a:avLst/>
            <a:gdLst>
              <a:gd name="connsiteX0" fmla="*/ 0 w 1790700"/>
              <a:gd name="connsiteY0" fmla="*/ 0 h 106680"/>
              <a:gd name="connsiteX1" fmla="*/ 236220 w 1790700"/>
              <a:gd name="connsiteY1" fmla="*/ 106680 h 106680"/>
              <a:gd name="connsiteX2" fmla="*/ 1790700 w 1790700"/>
              <a:gd name="connsiteY2" fmla="*/ 9144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0700" h="106680">
                <a:moveTo>
                  <a:pt x="0" y="0"/>
                </a:moveTo>
                <a:lnTo>
                  <a:pt x="236220" y="106680"/>
                </a:lnTo>
                <a:lnTo>
                  <a:pt x="1790700" y="9144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D41C80D-1974-2A76-8E72-A6F9EF3B8670}"/>
              </a:ext>
            </a:extLst>
          </p:cNvPr>
          <p:cNvSpPr/>
          <p:nvPr/>
        </p:nvSpPr>
        <p:spPr>
          <a:xfrm>
            <a:off x="5509292" y="3518535"/>
            <a:ext cx="1607787" cy="188596"/>
          </a:xfrm>
          <a:custGeom>
            <a:avLst/>
            <a:gdLst>
              <a:gd name="connsiteX0" fmla="*/ 0 w 1584960"/>
              <a:gd name="connsiteY0" fmla="*/ 243840 h 243840"/>
              <a:gd name="connsiteX1" fmla="*/ 205740 w 1584960"/>
              <a:gd name="connsiteY1" fmla="*/ 0 h 243840"/>
              <a:gd name="connsiteX2" fmla="*/ 1584960 w 1584960"/>
              <a:gd name="connsiteY2" fmla="*/ 22860 h 2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4960" h="243840">
                <a:moveTo>
                  <a:pt x="0" y="243840"/>
                </a:moveTo>
                <a:lnTo>
                  <a:pt x="205740" y="0"/>
                </a:lnTo>
                <a:lnTo>
                  <a:pt x="1584960" y="2286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67BA1D-BD2D-4203-7FD6-DF7CC49F7954}"/>
              </a:ext>
            </a:extLst>
          </p:cNvPr>
          <p:cNvSpPr/>
          <p:nvPr/>
        </p:nvSpPr>
        <p:spPr>
          <a:xfrm>
            <a:off x="4391025" y="1622161"/>
            <a:ext cx="115295" cy="115295"/>
          </a:xfrm>
          <a:prstGeom prst="ellipse">
            <a:avLst/>
          </a:prstGeom>
          <a:solidFill>
            <a:srgbClr val="0E47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93F8920-A24E-A5F8-22B8-E3AB4565CE4B}"/>
              </a:ext>
            </a:extLst>
          </p:cNvPr>
          <p:cNvSpPr/>
          <p:nvPr/>
        </p:nvSpPr>
        <p:spPr>
          <a:xfrm>
            <a:off x="5268791" y="2523129"/>
            <a:ext cx="115295" cy="115295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A0B7403-B144-FB67-5D5B-17A1E67900CB}"/>
              </a:ext>
            </a:extLst>
          </p:cNvPr>
          <p:cNvSpPr/>
          <p:nvPr/>
        </p:nvSpPr>
        <p:spPr>
          <a:xfrm>
            <a:off x="5451955" y="3650091"/>
            <a:ext cx="115295" cy="115295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63E870D-84AB-FBB0-FB75-A8B8EA2E79C7}"/>
              </a:ext>
            </a:extLst>
          </p:cNvPr>
          <p:cNvSpPr/>
          <p:nvPr/>
        </p:nvSpPr>
        <p:spPr>
          <a:xfrm>
            <a:off x="4809278" y="4849649"/>
            <a:ext cx="115295" cy="11529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6A27234-CF6C-E475-A508-9D51F4C27B08}"/>
              </a:ext>
            </a:extLst>
          </p:cNvPr>
          <p:cNvSpPr/>
          <p:nvPr/>
        </p:nvSpPr>
        <p:spPr>
          <a:xfrm>
            <a:off x="6594822" y="1085375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6067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1FF11B9-7288-0191-7D0F-AEC9C9CBF198}"/>
              </a:ext>
            </a:extLst>
          </p:cNvPr>
          <p:cNvGrpSpPr/>
          <p:nvPr/>
        </p:nvGrpSpPr>
        <p:grpSpPr>
          <a:xfrm>
            <a:off x="7115174" y="3268162"/>
            <a:ext cx="3257864" cy="720000"/>
            <a:chOff x="7115174" y="3268162"/>
            <a:chExt cx="3257864" cy="7200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22B6EE8-E6CA-3391-924F-750DDF5082CD}"/>
                </a:ext>
              </a:extLst>
            </p:cNvPr>
            <p:cNvSpPr/>
            <p:nvPr/>
          </p:nvSpPr>
          <p:spPr>
            <a:xfrm>
              <a:off x="7115174" y="3268162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6BD387-F428-CD79-9378-62A52416E6A2}"/>
                </a:ext>
              </a:extLst>
            </p:cNvPr>
            <p:cNvSpPr txBox="1"/>
            <p:nvPr/>
          </p:nvSpPr>
          <p:spPr>
            <a:xfrm>
              <a:off x="7770933" y="3410980"/>
              <a:ext cx="2585637" cy="40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ফলাফল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দ্রুত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জানা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5D9E80-7BC1-568F-EB77-CB0FC6678153}"/>
              </a:ext>
            </a:extLst>
          </p:cNvPr>
          <p:cNvGrpSpPr/>
          <p:nvPr/>
        </p:nvGrpSpPr>
        <p:grpSpPr>
          <a:xfrm>
            <a:off x="7115174" y="2178356"/>
            <a:ext cx="3257864" cy="761941"/>
            <a:chOff x="7115174" y="2178356"/>
            <a:chExt cx="3257864" cy="761941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6A59252-8EB1-A364-D295-1C198C02CAB4}"/>
                </a:ext>
              </a:extLst>
            </p:cNvPr>
            <p:cNvSpPr/>
            <p:nvPr/>
          </p:nvSpPr>
          <p:spPr>
            <a:xfrm>
              <a:off x="7115174" y="2178356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DAF3E6-C64B-C152-31AF-4E034BBBF4C0}"/>
                </a:ext>
              </a:extLst>
            </p:cNvPr>
            <p:cNvSpPr txBox="1"/>
            <p:nvPr/>
          </p:nvSpPr>
          <p:spPr>
            <a:xfrm>
              <a:off x="7796926" y="2221254"/>
              <a:ext cx="2381722" cy="719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শিক্ষার্থীরা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অনলাইনে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জমা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দিতে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পারে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Block Arc 12">
            <a:extLst>
              <a:ext uri="{FF2B5EF4-FFF2-40B4-BE49-F238E27FC236}">
                <a16:creationId xmlns:a16="http://schemas.microsoft.com/office/drawing/2014/main" id="{61B7DB9D-2EFD-0385-430A-DF9323A9EFD8}"/>
              </a:ext>
            </a:extLst>
          </p:cNvPr>
          <p:cNvSpPr/>
          <p:nvPr/>
        </p:nvSpPr>
        <p:spPr>
          <a:xfrm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4243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B42B8C9-6634-6714-9813-5D2F2715C6C8}"/>
              </a:ext>
            </a:extLst>
          </p:cNvPr>
          <p:cNvSpPr/>
          <p:nvPr/>
        </p:nvSpPr>
        <p:spPr>
          <a:xfrm rot="2579249"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2DD26BD9-6D1A-A810-B637-8EBD9621411D}"/>
              </a:ext>
            </a:extLst>
          </p:cNvPr>
          <p:cNvSpPr/>
          <p:nvPr/>
        </p:nvSpPr>
        <p:spPr>
          <a:xfrm rot="5170643"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Block Arc 15">
            <a:extLst>
              <a:ext uri="{FF2B5EF4-FFF2-40B4-BE49-F238E27FC236}">
                <a16:creationId xmlns:a16="http://schemas.microsoft.com/office/drawing/2014/main" id="{5EC22AE3-3741-701E-0FB9-9BB57B011BEA}"/>
              </a:ext>
            </a:extLst>
          </p:cNvPr>
          <p:cNvSpPr/>
          <p:nvPr/>
        </p:nvSpPr>
        <p:spPr>
          <a:xfrm rot="7719057">
            <a:off x="2214041" y="2089533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6DA2A937-9229-3FD9-7DC4-1C0C55CEF599}"/>
              </a:ext>
            </a:extLst>
          </p:cNvPr>
          <p:cNvSpPr/>
          <p:nvPr/>
        </p:nvSpPr>
        <p:spPr>
          <a:xfrm>
            <a:off x="1560832" y="1444788"/>
            <a:ext cx="3960000" cy="3960000"/>
          </a:xfrm>
          <a:prstGeom prst="arc">
            <a:avLst>
              <a:gd name="adj1" fmla="val 16200000"/>
              <a:gd name="adj2" fmla="val 5213675"/>
            </a:avLst>
          </a:prstGeom>
          <a:ln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1584F86-6915-0C5D-09EB-54B8599BD510}"/>
              </a:ext>
            </a:extLst>
          </p:cNvPr>
          <p:cNvSpPr/>
          <p:nvPr/>
        </p:nvSpPr>
        <p:spPr>
          <a:xfrm>
            <a:off x="7076926" y="2176684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306246B-5683-51B1-0B6F-787902DD967B}"/>
              </a:ext>
            </a:extLst>
          </p:cNvPr>
          <p:cNvSpPr/>
          <p:nvPr/>
        </p:nvSpPr>
        <p:spPr>
          <a:xfrm>
            <a:off x="7067401" y="3283868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03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342F66-3B1F-AB89-255C-EAD561CAFBAD}"/>
              </a:ext>
            </a:extLst>
          </p:cNvPr>
          <p:cNvGrpSpPr/>
          <p:nvPr/>
        </p:nvGrpSpPr>
        <p:grpSpPr>
          <a:xfrm>
            <a:off x="6611858" y="1084274"/>
            <a:ext cx="3257864" cy="724276"/>
            <a:chOff x="6611858" y="1084274"/>
            <a:chExt cx="3257864" cy="724276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B67854-9D83-FE82-120F-7B2A8CBD02AE}"/>
                </a:ext>
              </a:extLst>
            </p:cNvPr>
            <p:cNvSpPr/>
            <p:nvPr/>
          </p:nvSpPr>
          <p:spPr>
            <a:xfrm>
              <a:off x="6611858" y="1088550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15608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B5EEA3-8922-6B67-A29C-243BCDE289BE}"/>
                </a:ext>
              </a:extLst>
            </p:cNvPr>
            <p:cNvSpPr txBox="1"/>
            <p:nvPr/>
          </p:nvSpPr>
          <p:spPr>
            <a:xfrm>
              <a:off x="7444904" y="1084274"/>
              <a:ext cx="2364741" cy="719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শিক্ষক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অনলাইনে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কাজ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দিতে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পারেন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52FBC9-ADF0-B7A8-BD18-27369F1377A8}"/>
              </a:ext>
            </a:extLst>
          </p:cNvPr>
          <p:cNvGrpSpPr/>
          <p:nvPr/>
        </p:nvGrpSpPr>
        <p:grpSpPr>
          <a:xfrm>
            <a:off x="2314575" y="2169000"/>
            <a:ext cx="2520000" cy="2520000"/>
            <a:chOff x="2314575" y="2169000"/>
            <a:chExt cx="2520000" cy="252000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F23AF01-7A90-9CE3-A8A3-BD197ABE1C34}"/>
                </a:ext>
              </a:extLst>
            </p:cNvPr>
            <p:cNvSpPr/>
            <p:nvPr/>
          </p:nvSpPr>
          <p:spPr>
            <a:xfrm>
              <a:off x="2314575" y="2169000"/>
              <a:ext cx="2520000" cy="25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D18044-2B67-85AE-45DD-C2A78F741DCA}"/>
                </a:ext>
              </a:extLst>
            </p:cNvPr>
            <p:cNvSpPr txBox="1"/>
            <p:nvPr/>
          </p:nvSpPr>
          <p:spPr>
            <a:xfrm>
              <a:off x="2457450" y="3095291"/>
              <a:ext cx="20002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বাড়ির</a:t>
              </a:r>
              <a:r>
                <a:rPr lang="en-GB" sz="20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কাজ</a:t>
              </a:r>
              <a:r>
                <a:rPr lang="en-GB" sz="2000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ও </a:t>
              </a:r>
              <a:r>
                <a:rPr lang="en-GB" sz="2000" b="1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অ্যাসাইনমেন্ট</a:t>
              </a:r>
              <a:endParaRPr lang="en-GB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4950717-E372-080B-CA9F-B44FA532819F}"/>
              </a:ext>
            </a:extLst>
          </p:cNvPr>
          <p:cNvSpPr/>
          <p:nvPr/>
        </p:nvSpPr>
        <p:spPr>
          <a:xfrm>
            <a:off x="4457700" y="1325880"/>
            <a:ext cx="2148840" cy="320040"/>
          </a:xfrm>
          <a:custGeom>
            <a:avLst/>
            <a:gdLst>
              <a:gd name="connsiteX0" fmla="*/ 0 w 2148840"/>
              <a:gd name="connsiteY0" fmla="*/ 320040 h 320040"/>
              <a:gd name="connsiteX1" fmla="*/ 160020 w 2148840"/>
              <a:gd name="connsiteY1" fmla="*/ 0 h 320040"/>
              <a:gd name="connsiteX2" fmla="*/ 2148840 w 2148840"/>
              <a:gd name="connsiteY2" fmla="*/ 38100 h 320040"/>
              <a:gd name="connsiteX3" fmla="*/ 2148840 w 2148840"/>
              <a:gd name="connsiteY3" fmla="*/ 38100 h 3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840" h="320040">
                <a:moveTo>
                  <a:pt x="0" y="320040"/>
                </a:moveTo>
                <a:lnTo>
                  <a:pt x="160020" y="0"/>
                </a:lnTo>
                <a:lnTo>
                  <a:pt x="2148840" y="38100"/>
                </a:lnTo>
                <a:lnTo>
                  <a:pt x="2148840" y="381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991269A-50AA-6E25-F199-CF74D1543366}"/>
              </a:ext>
            </a:extLst>
          </p:cNvPr>
          <p:cNvSpPr/>
          <p:nvPr/>
        </p:nvSpPr>
        <p:spPr>
          <a:xfrm>
            <a:off x="5316855" y="2548890"/>
            <a:ext cx="1790700" cy="106680"/>
          </a:xfrm>
          <a:custGeom>
            <a:avLst/>
            <a:gdLst>
              <a:gd name="connsiteX0" fmla="*/ 0 w 1790700"/>
              <a:gd name="connsiteY0" fmla="*/ 0 h 106680"/>
              <a:gd name="connsiteX1" fmla="*/ 236220 w 1790700"/>
              <a:gd name="connsiteY1" fmla="*/ 106680 h 106680"/>
              <a:gd name="connsiteX2" fmla="*/ 1790700 w 1790700"/>
              <a:gd name="connsiteY2" fmla="*/ 9144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0700" h="106680">
                <a:moveTo>
                  <a:pt x="0" y="0"/>
                </a:moveTo>
                <a:lnTo>
                  <a:pt x="236220" y="106680"/>
                </a:lnTo>
                <a:lnTo>
                  <a:pt x="1790700" y="9144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D41C80D-1974-2A76-8E72-A6F9EF3B8670}"/>
              </a:ext>
            </a:extLst>
          </p:cNvPr>
          <p:cNvSpPr/>
          <p:nvPr/>
        </p:nvSpPr>
        <p:spPr>
          <a:xfrm>
            <a:off x="5509292" y="3518535"/>
            <a:ext cx="1607787" cy="188596"/>
          </a:xfrm>
          <a:custGeom>
            <a:avLst/>
            <a:gdLst>
              <a:gd name="connsiteX0" fmla="*/ 0 w 1584960"/>
              <a:gd name="connsiteY0" fmla="*/ 243840 h 243840"/>
              <a:gd name="connsiteX1" fmla="*/ 205740 w 1584960"/>
              <a:gd name="connsiteY1" fmla="*/ 0 h 243840"/>
              <a:gd name="connsiteX2" fmla="*/ 1584960 w 1584960"/>
              <a:gd name="connsiteY2" fmla="*/ 22860 h 2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4960" h="243840">
                <a:moveTo>
                  <a:pt x="0" y="243840"/>
                </a:moveTo>
                <a:lnTo>
                  <a:pt x="205740" y="0"/>
                </a:lnTo>
                <a:lnTo>
                  <a:pt x="1584960" y="2286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67BA1D-BD2D-4203-7FD6-DF7CC49F7954}"/>
              </a:ext>
            </a:extLst>
          </p:cNvPr>
          <p:cNvSpPr/>
          <p:nvPr/>
        </p:nvSpPr>
        <p:spPr>
          <a:xfrm>
            <a:off x="4391025" y="1622161"/>
            <a:ext cx="115295" cy="115295"/>
          </a:xfrm>
          <a:prstGeom prst="ellipse">
            <a:avLst/>
          </a:prstGeom>
          <a:solidFill>
            <a:srgbClr val="0E47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93F8920-A24E-A5F8-22B8-E3AB4565CE4B}"/>
              </a:ext>
            </a:extLst>
          </p:cNvPr>
          <p:cNvSpPr/>
          <p:nvPr/>
        </p:nvSpPr>
        <p:spPr>
          <a:xfrm>
            <a:off x="5268791" y="2523129"/>
            <a:ext cx="115295" cy="115295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A0B7403-B144-FB67-5D5B-17A1E67900CB}"/>
              </a:ext>
            </a:extLst>
          </p:cNvPr>
          <p:cNvSpPr/>
          <p:nvPr/>
        </p:nvSpPr>
        <p:spPr>
          <a:xfrm>
            <a:off x="5451955" y="3650091"/>
            <a:ext cx="115295" cy="115295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63E870D-84AB-FBB0-FB75-A8B8EA2E79C7}"/>
              </a:ext>
            </a:extLst>
          </p:cNvPr>
          <p:cNvSpPr/>
          <p:nvPr/>
        </p:nvSpPr>
        <p:spPr>
          <a:xfrm>
            <a:off x="4809278" y="4849649"/>
            <a:ext cx="115295" cy="11529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6A27234-CF6C-E475-A508-9D51F4C27B08}"/>
              </a:ext>
            </a:extLst>
          </p:cNvPr>
          <p:cNvSpPr/>
          <p:nvPr/>
        </p:nvSpPr>
        <p:spPr>
          <a:xfrm>
            <a:off x="6594822" y="1085375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3279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2.9|1.1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2.3|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2651</TotalTime>
  <Words>594</Words>
  <Application>Microsoft Office PowerPoint</Application>
  <PresentationFormat>Widescreen</PresentationFormat>
  <Paragraphs>124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Century Gothic</vt:lpstr>
      <vt:lpstr>NikoshBAN</vt:lpstr>
      <vt:lpstr>Symbol</vt:lpstr>
      <vt:lpstr>Wingdings</vt:lpstr>
      <vt:lpstr>Wingdings 3</vt:lpstr>
      <vt:lpstr>Wisp</vt:lpstr>
      <vt:lpstr>PowerPoint Presentation</vt:lpstr>
      <vt:lpstr>PowerPoint Presentation</vt:lpstr>
      <vt:lpstr>---এই পাঠ শেষে শিক্ষার্থীরা---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--- শ্রেণি কার্যক্রম ---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Md. Latfur Rahman Rubel</dc:creator>
  <cp:lastModifiedBy>MD. Sayed Arif</cp:lastModifiedBy>
  <cp:revision>537</cp:revision>
  <dcterms:created xsi:type="dcterms:W3CDTF">2025-11-16T12:57:25Z</dcterms:created>
  <dcterms:modified xsi:type="dcterms:W3CDTF">2026-07-29T07:07:16Z</dcterms:modified>
</cp:coreProperties>
</file>